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23"/>
    <p:sldMasterId id="2147483822" r:id="rId124"/>
    <p:sldMasterId id="2147483809" r:id="rId125"/>
    <p:sldMasterId id="2147483769" r:id="rId126"/>
    <p:sldMasterId id="2147483847" r:id="rId127"/>
    <p:sldMasterId id="2147483853" r:id="rId128"/>
    <p:sldMasterId id="2147483888" r:id="rId129"/>
    <p:sldMasterId id="2147483900" r:id="rId130"/>
    <p:sldMasterId id="2147483915" r:id="rId131"/>
    <p:sldMasterId id="2147483946" r:id="rId132"/>
    <p:sldMasterId id="2147483951" r:id="rId133"/>
    <p:sldMasterId id="2147483970" r:id="rId134"/>
    <p:sldMasterId id="2147483976" r:id="rId135"/>
    <p:sldMasterId id="2147483984" r:id="rId136"/>
  </p:sldMasterIdLst>
  <p:notesMasterIdLst>
    <p:notesMasterId r:id="rId168"/>
  </p:notesMasterIdLst>
  <p:handoutMasterIdLst>
    <p:handoutMasterId r:id="rId169"/>
  </p:handoutMasterIdLst>
  <p:sldIdLst>
    <p:sldId id="781" r:id="rId137"/>
    <p:sldId id="888" r:id="rId138"/>
    <p:sldId id="869" r:id="rId139"/>
    <p:sldId id="878" r:id="rId140"/>
    <p:sldId id="889" r:id="rId141"/>
    <p:sldId id="879" r:id="rId142"/>
    <p:sldId id="880" r:id="rId143"/>
    <p:sldId id="881" r:id="rId144"/>
    <p:sldId id="882" r:id="rId145"/>
    <p:sldId id="890" r:id="rId146"/>
    <p:sldId id="891" r:id="rId147"/>
    <p:sldId id="855" r:id="rId148"/>
    <p:sldId id="892" r:id="rId149"/>
    <p:sldId id="893" r:id="rId150"/>
    <p:sldId id="894" r:id="rId151"/>
    <p:sldId id="895" r:id="rId152"/>
    <p:sldId id="896" r:id="rId153"/>
    <p:sldId id="897" r:id="rId154"/>
    <p:sldId id="899" r:id="rId155"/>
    <p:sldId id="898" r:id="rId156"/>
    <p:sldId id="900" r:id="rId157"/>
    <p:sldId id="901" r:id="rId158"/>
    <p:sldId id="907" r:id="rId159"/>
    <p:sldId id="908" r:id="rId160"/>
    <p:sldId id="909" r:id="rId161"/>
    <p:sldId id="903" r:id="rId162"/>
    <p:sldId id="904" r:id="rId163"/>
    <p:sldId id="905" r:id="rId164"/>
    <p:sldId id="911" r:id="rId165"/>
    <p:sldId id="906" r:id="rId166"/>
    <p:sldId id="912" r:id="rId16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k Breen" initials="KB" lastIdx="2" clrIdx="0"/>
  <p:cmAuthor id="1" name="Kevin Dyke" initials="" lastIdx="2" clrIdx="1"/>
  <p:cmAuthor id="2" name="Ryan Mattk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B83"/>
    <a:srgbClr val="EA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52" autoAdjust="0"/>
    <p:restoredTop sz="91403" autoAdjust="0"/>
  </p:normalViewPr>
  <p:slideViewPr>
    <p:cSldViewPr>
      <p:cViewPr varScale="1">
        <p:scale>
          <a:sx n="102" d="100"/>
          <a:sy n="102" d="100"/>
        </p:scale>
        <p:origin x="7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Master" Target="slideMasters/slideMaster11.xml"/><Relationship Id="rId138" Type="http://schemas.openxmlformats.org/officeDocument/2006/relationships/slide" Target="slides/slide2.xml"/><Relationship Id="rId154" Type="http://schemas.openxmlformats.org/officeDocument/2006/relationships/slide" Target="slides/slide18.xml"/><Relationship Id="rId159" Type="http://schemas.openxmlformats.org/officeDocument/2006/relationships/slide" Target="slides/slide23.xml"/><Relationship Id="rId170" Type="http://schemas.openxmlformats.org/officeDocument/2006/relationships/commentAuthors" Target="commentAuthors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Master" Target="slideMasters/slideMaster1.xml"/><Relationship Id="rId128" Type="http://schemas.openxmlformats.org/officeDocument/2006/relationships/slideMaster" Target="slideMasters/slideMaster6.xml"/><Relationship Id="rId144" Type="http://schemas.openxmlformats.org/officeDocument/2006/relationships/slide" Target="slides/slide8.xml"/><Relationship Id="rId149" Type="http://schemas.openxmlformats.org/officeDocument/2006/relationships/slide" Target="slides/slide13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24.xml"/><Relationship Id="rId165" Type="http://schemas.openxmlformats.org/officeDocument/2006/relationships/slide" Target="slides/slide29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slideMaster" Target="slideMasters/slideMaster12.xml"/><Relationship Id="rId139" Type="http://schemas.openxmlformats.org/officeDocument/2006/relationships/slide" Target="slides/slide3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14.xml"/><Relationship Id="rId155" Type="http://schemas.openxmlformats.org/officeDocument/2006/relationships/slide" Target="slides/slide19.xml"/><Relationship Id="rId171" Type="http://schemas.openxmlformats.org/officeDocument/2006/relationships/presProps" Target="pres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slideMaster" Target="slideMasters/slideMaster2.xml"/><Relationship Id="rId129" Type="http://schemas.openxmlformats.org/officeDocument/2006/relationships/slideMaster" Target="slideMasters/slideMaster7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4.xml"/><Relationship Id="rId145" Type="http://schemas.openxmlformats.org/officeDocument/2006/relationships/slide" Target="slides/slide9.xml"/><Relationship Id="rId161" Type="http://schemas.openxmlformats.org/officeDocument/2006/relationships/slide" Target="slides/slide25.xml"/><Relationship Id="rId166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127" Type="http://schemas.openxmlformats.org/officeDocument/2006/relationships/slideMaster" Target="slideMasters/slideMaster5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30" Type="http://schemas.openxmlformats.org/officeDocument/2006/relationships/slideMaster" Target="slideMasters/slideMaster8.xml"/><Relationship Id="rId135" Type="http://schemas.openxmlformats.org/officeDocument/2006/relationships/slideMaster" Target="slideMasters/slideMaster13.xml"/><Relationship Id="rId143" Type="http://schemas.openxmlformats.org/officeDocument/2006/relationships/slide" Target="slides/slide7.xml"/><Relationship Id="rId148" Type="http://schemas.openxmlformats.org/officeDocument/2006/relationships/slide" Target="slides/slide12.xml"/><Relationship Id="rId151" Type="http://schemas.openxmlformats.org/officeDocument/2006/relationships/slide" Target="slides/slide15.xml"/><Relationship Id="rId156" Type="http://schemas.openxmlformats.org/officeDocument/2006/relationships/slide" Target="slides/slide20.xml"/><Relationship Id="rId164" Type="http://schemas.openxmlformats.org/officeDocument/2006/relationships/slide" Target="slides/slide28.xml"/><Relationship Id="rId16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viewProps" Target="view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slideMaster" Target="slideMasters/slideMaster3.xml"/><Relationship Id="rId141" Type="http://schemas.openxmlformats.org/officeDocument/2006/relationships/slide" Target="slides/slide5.xml"/><Relationship Id="rId146" Type="http://schemas.openxmlformats.org/officeDocument/2006/relationships/slide" Target="slides/slide10.xml"/><Relationship Id="rId167" Type="http://schemas.openxmlformats.org/officeDocument/2006/relationships/slide" Target="slides/slide3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26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Master" Target="slideMasters/slideMaster9.xml"/><Relationship Id="rId136" Type="http://schemas.openxmlformats.org/officeDocument/2006/relationships/slideMaster" Target="slideMasters/slideMaster14.xml"/><Relationship Id="rId157" Type="http://schemas.openxmlformats.org/officeDocument/2006/relationships/slide" Target="slides/slide2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16.xml"/><Relationship Id="rId173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Master" Target="slideMasters/slideMaster4.xml"/><Relationship Id="rId147" Type="http://schemas.openxmlformats.org/officeDocument/2006/relationships/slide" Target="slides/slide11.xml"/><Relationship Id="rId168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slide" Target="slides/slide6.xml"/><Relationship Id="rId163" Type="http://schemas.openxmlformats.org/officeDocument/2006/relationships/slide" Target="slides/slide27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slide" Target="slides/slide1.xml"/><Relationship Id="rId158" Type="http://schemas.openxmlformats.org/officeDocument/2006/relationships/slide" Target="slides/slide2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slideMaster" Target="slideMasters/slideMaster10.xml"/><Relationship Id="rId153" Type="http://schemas.openxmlformats.org/officeDocument/2006/relationships/slide" Target="slides/slide17.xml"/><Relationship Id="rId17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62F474-EAC5-4D00-8C88-B28579B71933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8813BE-70B2-4C29-9C95-B54CA06532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1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54366C-EC7D-4398-B5F8-B4F260324CFE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64FBB8-F3E7-49A2-8C82-60272B9FB1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8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BB8-F3E7-49A2-8C82-60272B9FB1B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8D03-F08D-462D-9597-7F483E5A6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4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78D03-F08D-462D-9597-7F483E5A6CB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8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CF86-A28D-45B4-8305-A08DC612624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6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5029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presenter name and 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28800"/>
            <a:ext cx="5257800" cy="137160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7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070350"/>
            <a:ext cx="3505200" cy="730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5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5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4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7924800" cy="4525963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1pPr>
            <a:lvl2pPr marL="4114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2pPr>
            <a:lvl3pPr marL="59436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000" baseline="0">
                <a:latin typeface="Arial" pitchFamily="34" charset="0"/>
                <a:cs typeface="Arial" pitchFamily="34" charset="0"/>
              </a:defRPr>
            </a:lvl3pPr>
            <a:lvl4pPr marL="7772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Second level</a:t>
            </a:r>
          </a:p>
          <a:p>
            <a:pPr marL="5943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Third level</a:t>
            </a:r>
          </a:p>
          <a:p>
            <a:pPr marL="7772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4612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7924800" cy="4525963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1pPr>
            <a:lvl2pPr marL="4114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2pPr>
            <a:lvl3pPr marL="59436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000" baseline="0">
                <a:latin typeface="Arial" pitchFamily="34" charset="0"/>
                <a:cs typeface="Arial" pitchFamily="34" charset="0"/>
              </a:defRPr>
            </a:lvl3pPr>
            <a:lvl4pPr marL="7772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Second level</a:t>
            </a:r>
          </a:p>
          <a:p>
            <a:pPr marL="5943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Third level</a:t>
            </a:r>
          </a:p>
          <a:p>
            <a:pPr marL="7772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075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7924800" cy="4525963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1pPr>
            <a:lvl2pPr marL="4114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400" baseline="0">
                <a:latin typeface="Arial" pitchFamily="34" charset="0"/>
                <a:cs typeface="Arial" pitchFamily="34" charset="0"/>
              </a:defRPr>
            </a:lvl2pPr>
            <a:lvl3pPr marL="59436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2000" baseline="0">
                <a:latin typeface="Arial" pitchFamily="34" charset="0"/>
                <a:cs typeface="Arial" pitchFamily="34" charset="0"/>
              </a:defRPr>
            </a:lvl3pPr>
            <a:lvl4pPr marL="7772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 sz="1800" baseline="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Click to edit Master text styles</a:t>
            </a:r>
          </a:p>
          <a:p>
            <a:pPr marL="41148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Second level</a:t>
            </a:r>
          </a:p>
          <a:p>
            <a:pPr marL="5943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Third level</a:t>
            </a:r>
          </a:p>
          <a:p>
            <a:pPr marL="7772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Fourth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533400" cy="304800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1"/>
          </p:nvPr>
        </p:nvSpPr>
        <p:spPr>
          <a:xfrm>
            <a:off x="838201" y="6502401"/>
            <a:ext cx="2819399" cy="279399"/>
          </a:xfrm>
          <a:prstGeom prst="rect">
            <a:avLst/>
          </a:prstGeom>
        </p:spPr>
        <p:txBody>
          <a:bodyPr/>
          <a:lstStyle>
            <a:lvl1pPr algn="l">
              <a:defRPr sz="800">
                <a:latin typeface="Franklin Gothic Book" pitchFamily="34" charset="0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924800" cy="609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4859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5943600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8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5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70167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2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9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5334000" cy="4191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69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2590800"/>
            <a:ext cx="82296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2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590800"/>
            <a:ext cx="8229600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5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5029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presenter name and 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28800"/>
            <a:ext cx="5257800" cy="137160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46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6F30-8C45-480B-8164-C3DA415EFB6C}" type="datetimeFigureOut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E9A6-4470-49AE-86FC-04BF84FF7BF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449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3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848600" cy="6096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" y="1600200"/>
            <a:ext cx="7848600" cy="464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323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848600" cy="6096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5"/>
          </p:nvPr>
        </p:nvSpPr>
        <p:spPr>
          <a:xfrm>
            <a:off x="457200" y="1676400"/>
            <a:ext cx="7848600" cy="4648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75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848600" cy="6096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5"/>
          </p:nvPr>
        </p:nvSpPr>
        <p:spPr>
          <a:xfrm>
            <a:off x="457200" y="1752600"/>
            <a:ext cx="784860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619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5029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presenter name and 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28800"/>
            <a:ext cx="5257800" cy="137160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99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5334000" cy="4191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79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070350"/>
            <a:ext cx="3505200" cy="730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75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070350"/>
            <a:ext cx="3505200" cy="730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42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7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5943600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67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94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70167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4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41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2590800"/>
            <a:ext cx="82296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17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590800"/>
            <a:ext cx="8229600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75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5029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presenter name and 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28800"/>
            <a:ext cx="5257800" cy="137160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5334000" cy="4191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64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33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2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070350"/>
            <a:ext cx="3505200" cy="730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077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9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D007F-869C-41F0-9593-46BDCF8EFF3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67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5943600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01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2133600"/>
            <a:ext cx="8382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1"/>
            <a:ext cx="7886700" cy="9906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98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5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2590800"/>
            <a:ext cx="82296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05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590800"/>
            <a:ext cx="8229600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20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ed list-BLANK AT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2"/>
            <a:ext cx="2286000" cy="708163"/>
          </a:xfrm>
          <a:prstGeom prst="rect">
            <a:avLst/>
          </a:prstGeom>
        </p:spPr>
      </p:pic>
      <p:cxnSp>
        <p:nvCxnSpPr>
          <p:cNvPr id="7" name="Straight Connector 6" descr="Decorative line" title="Decorative line"/>
          <p:cNvCxnSpPr/>
          <p:nvPr userDrawn="1"/>
        </p:nvCxnSpPr>
        <p:spPr>
          <a:xfrm>
            <a:off x="381000" y="914400"/>
            <a:ext cx="8775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44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BACD78-C134-4CBE-B91C-23C595F0DEA0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9D007F-869C-41F0-9593-46BDCF8E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43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9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5029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presenter name and 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28800"/>
            <a:ext cx="5257800" cy="137160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8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5334000" cy="4191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755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070350"/>
            <a:ext cx="3505200" cy="730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581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85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5029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presenter name and 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28800"/>
            <a:ext cx="5257800" cy="137160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96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5334000" cy="4191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942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070350"/>
            <a:ext cx="3505200" cy="730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your name and contact information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58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9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5943600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581400"/>
            <a:ext cx="5029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latin typeface="+mj-lt"/>
              </a:defRPr>
            </a:lvl1pPr>
          </a:lstStyle>
          <a:p>
            <a:pPr lvl="0"/>
            <a:r>
              <a:rPr lang="en-US" dirty="0" smtClean="0"/>
              <a:t>Click to add presenter name and 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828800"/>
            <a:ext cx="5257800" cy="137160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77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6096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68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66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2590800"/>
            <a:ext cx="82296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95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590800"/>
            <a:ext cx="8229600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08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5943600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35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609600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90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56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2590800"/>
            <a:ext cx="82296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37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590800"/>
            <a:ext cx="8229600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43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5943600" cy="452596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0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71600"/>
            <a:ext cx="5943600" cy="381000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latin typeface="+mj-lt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5334000" cy="4191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431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15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70167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887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-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87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457200" y="2590800"/>
            <a:ext cx="82296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36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47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828739"/>
            <a:ext cx="2133600" cy="365125"/>
          </a:xfrm>
          <a:prstGeom prst="rect">
            <a:avLst/>
          </a:prstGeom>
        </p:spPr>
        <p:txBody>
          <a:bodyPr/>
          <a:lstStyle/>
          <a:p>
            <a:fld id="{5DC3E618-447C-48AE-AC23-78CED7696653}" type="datetimeFigureOut">
              <a:rPr lang="en-US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141AE55-0994-49BC-B8C4-2B1C7C3EAD8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590800"/>
            <a:ext cx="8229600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82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62200" y="3962400"/>
            <a:ext cx="38100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add new presenter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2667000"/>
            <a:ext cx="3810000" cy="1295400"/>
          </a:xfrm>
          <a:prstGeom prst="rect">
            <a:avLst/>
          </a:prstGeom>
        </p:spPr>
        <p:txBody>
          <a:bodyPr anchor="b"/>
          <a:lstStyle>
            <a:lvl1pPr algn="r">
              <a:defRPr sz="3600" baseline="0"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54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21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43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418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28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141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54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948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00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352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1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3505200" cy="1524000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4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67400" y="4989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Minnesota Geospatial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Information Office</a:t>
            </a:r>
          </a:p>
          <a:p>
            <a:pPr algn="r"/>
            <a:r>
              <a:rPr lang="en-US" sz="800" baseline="0" dirty="0" smtClean="0"/>
              <a:t>A Program Area of MN.IT Services</a:t>
            </a:r>
            <a:endParaRPr lang="en-US" sz="800" dirty="0"/>
          </a:p>
        </p:txBody>
      </p:sp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0" y="914400"/>
            <a:ext cx="9156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17" y="1981200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818" r:id="rId3"/>
    <p:sldLayoutId id="2147483817" r:id="rId4"/>
    <p:sldLayoutId id="2147483860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67400" y="4989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0" y="914400"/>
            <a:ext cx="9156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17" y="1981200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0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14800" y="6324600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17" y="4638675"/>
            <a:ext cx="2047875" cy="2219325"/>
          </a:xfrm>
          <a:prstGeom prst="rect">
            <a:avLst/>
          </a:prstGeom>
        </p:spPr>
      </p:pic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381000" y="914400"/>
            <a:ext cx="8775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4572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6489701"/>
            <a:ext cx="6857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14800" y="6324600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17" y="4638675"/>
            <a:ext cx="2047875" cy="2219325"/>
          </a:xfrm>
          <a:prstGeom prst="rect">
            <a:avLst/>
          </a:prstGeom>
        </p:spPr>
      </p:pic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381000" y="914400"/>
            <a:ext cx="8775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4572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6489701"/>
            <a:ext cx="6857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4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14800" y="6324600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317" y="4638675"/>
            <a:ext cx="2047875" cy="2219325"/>
          </a:xfrm>
          <a:prstGeom prst="rect">
            <a:avLst/>
          </a:prstGeom>
        </p:spPr>
      </p:pic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381000" y="914400"/>
            <a:ext cx="8775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4572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6489701"/>
            <a:ext cx="6857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FE3BE-2353-40A2-9DD5-4D42A4F90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5681-9EBB-4581-B51F-07660D1091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67400" y="4989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Minnesota Geospatial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Information Office</a:t>
            </a:r>
          </a:p>
          <a:p>
            <a:pPr algn="r"/>
            <a:r>
              <a:rPr lang="en-US" sz="800" baseline="0" dirty="0" smtClean="0"/>
              <a:t>A Program Area of MN.IT Services</a:t>
            </a:r>
            <a:endParaRPr lang="en-US" sz="800" dirty="0"/>
          </a:p>
        </p:txBody>
      </p:sp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0" y="914400"/>
            <a:ext cx="9156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17" y="2057400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64" r:id="rId7"/>
    <p:sldLayoutId id="2147483911" r:id="rId8"/>
    <p:sldLayoutId id="2147483912" r:id="rId9"/>
    <p:sldLayoutId id="214748391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114800" y="6324600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Minnesota Geospatial</a:t>
            </a:r>
            <a:r>
              <a:rPr lang="en-US" sz="1200" baseline="0" dirty="0" smtClean="0"/>
              <a:t> </a:t>
            </a:r>
            <a:r>
              <a:rPr lang="en-US" sz="1200" dirty="0" smtClean="0"/>
              <a:t>Information Office</a:t>
            </a:r>
          </a:p>
          <a:p>
            <a:pPr algn="r"/>
            <a:r>
              <a:rPr lang="en-US" sz="800" baseline="0" dirty="0" smtClean="0"/>
              <a:t>A Program Area of MN.IT Services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17" y="4638675"/>
            <a:ext cx="2047875" cy="2219325"/>
          </a:xfrm>
          <a:prstGeom prst="rect">
            <a:avLst/>
          </a:prstGeom>
        </p:spPr>
      </p:pic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381000" y="914400"/>
            <a:ext cx="8775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457201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1FF935F4-130A-44BA-B9E4-FB5C8CE193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6489701"/>
            <a:ext cx="685799" cy="279399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+mj-lt"/>
              </a:defRPr>
            </a:lvl1pPr>
          </a:lstStyle>
          <a:p>
            <a:fld id="{C66A6D71-CBE5-4DB2-BA8D-22092B89CECA}" type="datetime1">
              <a:rPr lang="en-US" smtClean="0">
                <a:solidFill>
                  <a:prstClr val="black"/>
                </a:solidFill>
              </a:rPr>
              <a:pPr/>
              <a:t>12/4/2015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9" r:id="rId2"/>
    <p:sldLayoutId id="2147483829" r:id="rId3"/>
    <p:sldLayoutId id="2147483813" r:id="rId4"/>
    <p:sldLayoutId id="2147483820" r:id="rId5"/>
    <p:sldLayoutId id="2147483821" r:id="rId6"/>
    <p:sldLayoutId id="2147483996" r:id="rId7"/>
    <p:sldLayoutId id="214748399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4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814" r:id="rId3"/>
    <p:sldLayoutId id="2147483815" r:id="rId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Franklin Gothic Book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Franklin Gothic Book" pitchFamily="34" charset="0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67400" y="4989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 descr="Decorative line"/>
          <p:cNvCxnSpPr/>
          <p:nvPr userDrawn="1"/>
        </p:nvCxnSpPr>
        <p:spPr>
          <a:xfrm>
            <a:off x="0" y="914400"/>
            <a:ext cx="9156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 descr="Decorative image of map and compass. 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17" y="1981200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9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1" r:id="rId3"/>
    <p:sldLayoutId id="21474838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14800" y="6324600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17" y="4638675"/>
            <a:ext cx="2047875" cy="2219325"/>
          </a:xfrm>
          <a:prstGeom prst="rect">
            <a:avLst/>
          </a:prstGeom>
        </p:spPr>
      </p:pic>
      <p:cxnSp>
        <p:nvCxnSpPr>
          <p:cNvPr id="13" name="Straight Connector 12" descr="Decorative line"/>
          <p:cNvCxnSpPr/>
          <p:nvPr userDrawn="1"/>
        </p:nvCxnSpPr>
        <p:spPr>
          <a:xfrm>
            <a:off x="381000" y="914400"/>
            <a:ext cx="8775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1283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67400" y="4989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0" y="914400"/>
            <a:ext cx="9156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17" y="1981200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7000">
                <a:schemeClr val="bg1">
                  <a:lumMod val="75000"/>
                </a:schemeClr>
              </a:gs>
              <a:gs pos="42000">
                <a:schemeClr val="bg1">
                  <a:lumMod val="9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14800" y="6324600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>
                <a:solidFill>
                  <a:prstClr val="black"/>
                </a:solidFill>
              </a:rPr>
              <a:t>A Program Area of MN.IT Services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2"/>
            <a:ext cx="2286000" cy="708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18" y="4638677"/>
            <a:ext cx="2047875" cy="2219325"/>
          </a:xfrm>
          <a:prstGeom prst="rect">
            <a:avLst/>
          </a:prstGeom>
        </p:spPr>
      </p:pic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381000" y="914400"/>
            <a:ext cx="8775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20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67400" y="498902"/>
            <a:ext cx="3048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black"/>
                </a:solidFill>
              </a:rPr>
              <a:t>Minnesota Geospatial Information Office</a:t>
            </a:r>
          </a:p>
          <a:p>
            <a:pPr algn="r"/>
            <a:r>
              <a:rPr lang="en-US" sz="800" dirty="0" smtClean="0">
                <a:solidFill>
                  <a:prstClr val="black"/>
                </a:solidFill>
              </a:rPr>
              <a:t>A Program Area of MN.IT Services</a:t>
            </a:r>
            <a:endParaRPr lang="en-US" sz="8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 descr="Decorative line" title="Decorative line"/>
          <p:cNvCxnSpPr/>
          <p:nvPr userDrawn="1"/>
        </p:nvCxnSpPr>
        <p:spPr>
          <a:xfrm>
            <a:off x="0" y="914400"/>
            <a:ext cx="9156192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</p:cxnSp>
      <p:pic>
        <p:nvPicPr>
          <p:cNvPr id="14" name="Picture 13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17" y="1981200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r.state.mn.us/buffers/index.html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bill/114th-congress/senate-bill/740/text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ps.mn.gov/divisions/ecn/programs/911/Documents/GIS/mn-ng911-gis-newsletter-20151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17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257800" cy="2209800"/>
          </a:xfrm>
        </p:spPr>
        <p:txBody>
          <a:bodyPr/>
          <a:lstStyle/>
          <a:p>
            <a:r>
              <a:rPr lang="en-US" dirty="0" smtClean="0"/>
              <a:t>Welcome &amp; Introductions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Approve Sept.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64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410200" cy="2743200"/>
          </a:xfrm>
        </p:spPr>
        <p:txBody>
          <a:bodyPr/>
          <a:lstStyle/>
          <a:p>
            <a:r>
              <a:rPr lang="en-US" sz="2400" dirty="0"/>
              <a:t>Agenda Item </a:t>
            </a:r>
            <a:r>
              <a:rPr lang="en-US" sz="2400" dirty="0" smtClean="0"/>
              <a:t>4</a:t>
            </a:r>
            <a:br>
              <a:rPr lang="en-US" sz="2400" dirty="0" smtClean="0"/>
            </a:br>
            <a:r>
              <a:rPr lang="en-US" sz="2400" dirty="0"/>
              <a:t>Discussion &amp; Action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Changes to Committees and Workgroups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300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4. Committee &amp; Workgroup Changes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fontAlgn="base"/>
            <a:r>
              <a:rPr lang="en-US" sz="2400" b="1" dirty="0" smtClean="0"/>
              <a:t>Proposal from Leadership Team</a:t>
            </a:r>
          </a:p>
          <a:p>
            <a:pPr fontAlgn="base"/>
            <a:endParaRPr lang="en-US" sz="1200" dirty="0" smtClean="0"/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Ask </a:t>
            </a:r>
            <a:r>
              <a:rPr lang="en-US" sz="2400" dirty="0"/>
              <a:t>the Outreach Committee to convene.  Ask them to review and potentially revise their charter/mission, based on discussion at last GAC meeting and the new role of the GAC.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Sunset </a:t>
            </a:r>
            <a:r>
              <a:rPr lang="en-US" sz="2400" dirty="0"/>
              <a:t>the Geocoding Workgroup based on the recommendation of the Chair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Sunset </a:t>
            </a:r>
            <a:r>
              <a:rPr lang="en-US" sz="2400" dirty="0"/>
              <a:t>the Geospatial Commons Workgroup based on the recommendation of the </a:t>
            </a:r>
            <a:r>
              <a:rPr lang="en-US" sz="2400" dirty="0" smtClean="0"/>
              <a:t>Chair</a:t>
            </a:r>
            <a:endParaRPr lang="en-US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4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–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410200" cy="2743200"/>
          </a:xfrm>
        </p:spPr>
        <p:txBody>
          <a:bodyPr/>
          <a:lstStyle/>
          <a:p>
            <a:r>
              <a:rPr lang="en-US" sz="2400" dirty="0"/>
              <a:t>Agenda Item </a:t>
            </a:r>
            <a:r>
              <a:rPr lang="en-US" sz="2400" dirty="0" smtClean="0"/>
              <a:t>6</a:t>
            </a:r>
            <a:br>
              <a:rPr lang="en-US" sz="2400" dirty="0" smtClean="0"/>
            </a:br>
            <a:r>
              <a:rPr lang="en-US" sz="2400" dirty="0" smtClean="0"/>
              <a:t>Discussion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 Committees or Workgroups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778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6. New Committees or Workgroups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open data policies and practices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Advocating for its value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Educating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policy recommendations or endorsements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Geospatial Commons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Guiding the implementation/support team on policy or governance questions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Identifying potential enhancements or modifications that could help the broader geospatial community participate</a:t>
            </a:r>
          </a:p>
          <a:p>
            <a:pPr fontAlgn="base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3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410200" cy="2286000"/>
          </a:xfrm>
        </p:spPr>
        <p:txBody>
          <a:bodyPr/>
          <a:lstStyle/>
          <a:p>
            <a:r>
              <a:rPr lang="en-US" sz="2400" dirty="0"/>
              <a:t>Agenda Item </a:t>
            </a:r>
            <a:r>
              <a:rPr lang="en-US" sz="2400" dirty="0" smtClean="0"/>
              <a:t>7</a:t>
            </a:r>
            <a:br>
              <a:rPr lang="en-US" sz="2400" dirty="0" smtClean="0"/>
            </a:br>
            <a:r>
              <a:rPr lang="en-US" sz="2400" dirty="0" smtClean="0"/>
              <a:t>Discussion &amp; Action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Rebranding as MN GAC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38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7. Rebranding as MN GAC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fontAlgn="base"/>
            <a:r>
              <a:rPr lang="en-US" sz="2400" b="1" dirty="0" smtClean="0"/>
              <a:t>Proposal from Leadership Team</a:t>
            </a:r>
          </a:p>
          <a:p>
            <a:pPr fontAlgn="base"/>
            <a:endParaRPr lang="en-US" sz="1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Call ourselves the Minnesota Geospatial Advisory Council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/>
            <a:r>
              <a:rPr lang="en-US" sz="2400" dirty="0" smtClean="0"/>
              <a:t>Background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legislation that created us uses “Statewide </a:t>
            </a:r>
            <a:r>
              <a:rPr lang="en-US" sz="1800" dirty="0"/>
              <a:t>Geospatial Advisory </a:t>
            </a:r>
            <a:r>
              <a:rPr lang="en-US" sz="1800" dirty="0" smtClean="0"/>
              <a:t>Council”.  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Name created to </a:t>
            </a:r>
            <a:r>
              <a:rPr lang="en-US" sz="1800" dirty="0"/>
              <a:t>distinguish </a:t>
            </a:r>
            <a:r>
              <a:rPr lang="en-US" sz="1800" dirty="0" smtClean="0"/>
              <a:t>from defunct state agency council.</a:t>
            </a:r>
            <a:endParaRPr lang="en-US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“</a:t>
            </a:r>
            <a:r>
              <a:rPr lang="en-US" sz="1800" dirty="0"/>
              <a:t>Statewide” </a:t>
            </a:r>
            <a:r>
              <a:rPr lang="en-US" sz="1800" dirty="0" smtClean="0"/>
              <a:t>intended </a:t>
            </a:r>
            <a:r>
              <a:rPr lang="en-US" sz="1800" dirty="0"/>
              <a:t>to mean </a:t>
            </a:r>
            <a:r>
              <a:rPr lang="en-US" sz="1800" dirty="0" smtClean="0"/>
              <a:t>including </a:t>
            </a:r>
            <a:r>
              <a:rPr lang="en-US" sz="1800" dirty="0"/>
              <a:t>membership beyond state agencies.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However</a:t>
            </a:r>
            <a:r>
              <a:rPr lang="en-US" sz="1800" dirty="0"/>
              <a:t>, does “statewide” convey geography more than organizational inclusion?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Is </a:t>
            </a:r>
            <a:r>
              <a:rPr lang="en-US" sz="1800" dirty="0"/>
              <a:t>“Minnesota Geospatial Advisory Council” a clearer </a:t>
            </a:r>
            <a:r>
              <a:rPr lang="en-US" sz="1800" dirty="0" smtClean="0"/>
              <a:t>name?</a:t>
            </a:r>
            <a:endParaRPr lang="en-US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 smtClean="0">
              <a:solidFill>
                <a:prstClr val="black"/>
              </a:solidFill>
            </a:endParaRPr>
          </a:p>
          <a:p>
            <a:pPr fontAlgn="base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2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Hal Watson and Dan </a:t>
            </a:r>
            <a:r>
              <a:rPr lang="en-US" dirty="0" smtClean="0"/>
              <a:t>Ross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Legislative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01675"/>
          </a:xfrm>
        </p:spPr>
        <p:txBody>
          <a:bodyPr/>
          <a:lstStyle/>
          <a:p>
            <a:r>
              <a:rPr lang="en-US" sz="4000" dirty="0" smtClean="0"/>
              <a:t>8. Vegetation Buffer Mapping Project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http://www.dnr.state.mn.us/buffers/index.html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0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701675"/>
          </a:xfrm>
        </p:spPr>
        <p:txBody>
          <a:bodyPr/>
          <a:lstStyle/>
          <a:p>
            <a:r>
              <a:rPr lang="en-US" dirty="0"/>
              <a:t>8. National Geospatial Data 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1066800"/>
            <a:ext cx="8382000" cy="4953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Hatch, Warner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Bipartisan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Geospatial Data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(Senate File S.740 -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https://www.congress.gov/bill/114th-congress/senate-bill/740/text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800" u="sng" dirty="0" smtClean="0"/>
          </a:p>
          <a:p>
            <a:r>
              <a:rPr lang="en-US" sz="2000" u="sng" dirty="0" smtClean="0"/>
              <a:t>The </a:t>
            </a:r>
            <a:r>
              <a:rPr lang="en-US" sz="2000" u="sng" dirty="0"/>
              <a:t>Geospatial Data Act will: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Codify </a:t>
            </a:r>
            <a:r>
              <a:rPr lang="en-US" sz="1800" dirty="0"/>
              <a:t>and strengthen OMB Circular </a:t>
            </a:r>
            <a:r>
              <a:rPr lang="en-US" sz="1800" dirty="0" smtClean="0"/>
              <a:t>A-16 – delivery of the NSDI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Require </a:t>
            </a:r>
            <a:r>
              <a:rPr lang="en-US" sz="1800" dirty="0"/>
              <a:t>federal agencies to implement international consensus standards,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Assist </a:t>
            </a:r>
            <a:r>
              <a:rPr lang="en-US" sz="1800" dirty="0"/>
              <a:t>in eliminating duplication,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Avoid </a:t>
            </a:r>
            <a:r>
              <a:rPr lang="en-US" sz="1800" dirty="0"/>
              <a:t>redundant expenditures,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Accelerate </a:t>
            </a:r>
            <a:r>
              <a:rPr lang="en-US" sz="1800" dirty="0"/>
              <a:t>the development of electronic government to meet the needs and expectations of citizens and agency programmatic mandates,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Improve </a:t>
            </a:r>
            <a:r>
              <a:rPr lang="en-US" sz="1800" dirty="0"/>
              <a:t>the efficiency and effectiveness of public management,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Provide </a:t>
            </a:r>
            <a:r>
              <a:rPr lang="en-US" sz="1800" dirty="0"/>
              <a:t>a clear definition for geospatial data and metadata,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Require </a:t>
            </a:r>
            <a:r>
              <a:rPr lang="en-US" sz="1800" dirty="0"/>
              <a:t>an accounting of the costs associated with the </a:t>
            </a:r>
            <a:r>
              <a:rPr lang="en-US" sz="1800" dirty="0" smtClean="0"/>
              <a:t>                      acquisition </a:t>
            </a:r>
            <a:r>
              <a:rPr lang="en-US" sz="1800" dirty="0"/>
              <a:t>or creation of geospatial data,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Improve </a:t>
            </a:r>
            <a:r>
              <a:rPr lang="en-US" sz="1800" dirty="0"/>
              <a:t>government transparency and availability to public </a:t>
            </a:r>
            <a:r>
              <a:rPr lang="en-US" sz="1800" dirty="0" smtClean="0"/>
              <a:t>             information</a:t>
            </a:r>
            <a:r>
              <a:rPr lang="en-US" sz="1800" dirty="0"/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6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410200" cy="2743200"/>
          </a:xfrm>
        </p:spPr>
        <p:txBody>
          <a:bodyPr/>
          <a:lstStyle/>
          <a:p>
            <a:r>
              <a:rPr lang="en-US" sz="2400" dirty="0"/>
              <a:t>Agenda Item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/>
              <a:t>Discussion &amp; Action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Modification </a:t>
            </a:r>
            <a:r>
              <a:rPr lang="en-US" dirty="0" smtClean="0"/>
              <a:t>of Council Mission Statement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594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01675"/>
          </a:xfrm>
        </p:spPr>
        <p:txBody>
          <a:bodyPr/>
          <a:lstStyle/>
          <a:p>
            <a:r>
              <a:rPr lang="en-US" dirty="0" smtClean="0"/>
              <a:t>8. National Geospatial Data 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143000"/>
            <a:ext cx="8382000" cy="5105400"/>
          </a:xfrm>
        </p:spPr>
        <p:txBody>
          <a:bodyPr/>
          <a:lstStyle/>
          <a:p>
            <a:r>
              <a:rPr lang="en-US" dirty="0" smtClean="0"/>
              <a:t>Looking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Additional </a:t>
            </a:r>
            <a:r>
              <a:rPr lang="en-US" dirty="0" smtClean="0"/>
              <a:t>sponsors </a:t>
            </a:r>
            <a:r>
              <a:rPr lang="en-US" dirty="0" smtClean="0"/>
              <a:t>in the Senate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Support from the Geospatial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Support from the States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MN – Contacted Senator Klobuchar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Follow-up letter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Asking this Council to show             support for this bill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Outreach Committee?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30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Dan Ross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Updates on Major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0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NSGIC Membership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1950" y="990600"/>
            <a:ext cx="8382000" cy="5334000"/>
          </a:xfrm>
        </p:spPr>
        <p:txBody>
          <a:bodyPr/>
          <a:lstStyle/>
          <a:p>
            <a:r>
              <a:rPr lang="en-US" dirty="0" smtClean="0"/>
              <a:t>State Council Membership for Minnesota</a:t>
            </a:r>
          </a:p>
          <a:p>
            <a:r>
              <a:rPr lang="en-US" sz="2800" dirty="0" smtClean="0"/>
              <a:t>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Keep this Council and the broader geospatial community more informed and aware of activities occurring at National level and in other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Encourage members of the Council to become engaged in NSGIC activities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 smtClean="0"/>
              <a:t>Committees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 smtClean="0"/>
              <a:t>Conferences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 smtClean="0"/>
              <a:t>Webinars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2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4953000" cy="1752600"/>
          </a:xfrm>
          <a:noFill/>
        </p:spPr>
        <p:txBody>
          <a:bodyPr/>
          <a:lstStyle/>
          <a:p>
            <a:r>
              <a:rPr lang="en-US" sz="3200" b="1" dirty="0" smtClean="0"/>
              <a:t>9. Next Generation 9-1-1 GIS Project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b="1" dirty="0" smtClean="0"/>
              <a:t>Status Update</a:t>
            </a:r>
            <a:br>
              <a:rPr lang="en-US" sz="2400" b="1" dirty="0" smtClean="0"/>
            </a:br>
            <a:r>
              <a:rPr lang="en-US" sz="1800" b="1" dirty="0" smtClean="0"/>
              <a:t>12/2/2015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505200"/>
            <a:ext cx="2667000" cy="20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2954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Project Newsletter –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November </a:t>
            </a:r>
            <a:r>
              <a:rPr lang="en-US" sz="2800" dirty="0" smtClean="0">
                <a:solidFill>
                  <a:prstClr val="black"/>
                </a:solidFill>
                <a:hlinkClick r:id="rId3"/>
              </a:rPr>
              <a:t>issue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Initial </a:t>
            </a:r>
            <a:r>
              <a:rPr lang="en-US" sz="2800" dirty="0">
                <a:solidFill>
                  <a:prstClr val="black"/>
                </a:solidFill>
              </a:rPr>
              <a:t>NG9-1-1 GIS Data </a:t>
            </a:r>
            <a:r>
              <a:rPr lang="en-US" sz="2800" dirty="0" smtClean="0">
                <a:solidFill>
                  <a:prstClr val="black"/>
                </a:solidFill>
              </a:rPr>
              <a:t>Collection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FirstNet</a:t>
            </a:r>
            <a:r>
              <a:rPr lang="en-US" sz="2400" dirty="0"/>
              <a:t> – needs all Public Safety Entity boundaries for reporting </a:t>
            </a:r>
            <a:r>
              <a:rPr lang="en-US" sz="2400" dirty="0" smtClean="0"/>
              <a:t>purposes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b="1" dirty="0" err="1"/>
              <a:t>MnGeo</a:t>
            </a:r>
            <a:r>
              <a:rPr lang="en-US" sz="2400" b="1" dirty="0"/>
              <a:t> </a:t>
            </a:r>
            <a:r>
              <a:rPr lang="en-US" sz="2400" dirty="0"/>
              <a:t>– inventory existing NG9-1-1 GIS data, develop internal processes, </a:t>
            </a:r>
            <a:r>
              <a:rPr lang="en-US" sz="2400" dirty="0" smtClean="0"/>
              <a:t>attribute field </a:t>
            </a:r>
            <a:r>
              <a:rPr lang="en-US" sz="2400" dirty="0"/>
              <a:t>mapping (local vs NENA schemas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GIS Data Assessment and Preparation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MSAG/GIS Synchronization </a:t>
            </a:r>
            <a:r>
              <a:rPr lang="en-US" sz="2400" dirty="0" smtClean="0">
                <a:solidFill>
                  <a:prstClr val="black"/>
                </a:solidFill>
              </a:rPr>
              <a:t>Project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Pilot regions (Metro and 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Repository and Workflow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Minnesota NG9-1-1 GIS </a:t>
            </a:r>
            <a:r>
              <a:rPr lang="en-US" sz="2800" dirty="0" smtClean="0">
                <a:solidFill>
                  <a:prstClr val="black"/>
                </a:solidFill>
              </a:rPr>
              <a:t>Standards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/>
          <a:lstStyle/>
          <a:p>
            <a:pPr algn="l"/>
            <a:r>
              <a:rPr lang="en-US" sz="3200" dirty="0" smtClean="0"/>
              <a:t>9. NG9-1-1 GIS Project Update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974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48845" y="0"/>
          <a:ext cx="529932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829233" imgH="7543775" progId="AcroExch.Document.DC">
                  <p:embed/>
                </p:oleObj>
              </mc:Choice>
              <mc:Fallback>
                <p:oleObj name="Acrobat Document" r:id="rId4" imgW="5829233" imgH="75437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8845" y="0"/>
                        <a:ext cx="529932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13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Parks and Trails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143000"/>
            <a:ext cx="8382000" cy="4953000"/>
          </a:xfrm>
        </p:spPr>
        <p:txBody>
          <a:bodyPr/>
          <a:lstStyle/>
          <a:p>
            <a:r>
              <a:rPr lang="en-US" sz="4000" dirty="0" smtClean="0"/>
              <a:t>Two Projects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Both Legacy </a:t>
            </a:r>
            <a:r>
              <a:rPr lang="en-US" sz="2800" dirty="0" smtClean="0"/>
              <a:t>funded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Both </a:t>
            </a:r>
            <a:r>
              <a:rPr lang="en-US" sz="2800" dirty="0" smtClean="0"/>
              <a:t>through </a:t>
            </a:r>
            <a:r>
              <a:rPr lang="en-US" sz="2800" dirty="0" smtClean="0"/>
              <a:t>DNR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Partnerships with Met Council, Greater MN Parks and Trails Commission, </a:t>
            </a:r>
            <a:r>
              <a:rPr lang="en-US" sz="2400" dirty="0" err="1" smtClean="0"/>
              <a:t>MnGeo</a:t>
            </a:r>
            <a:r>
              <a:rPr lang="en-US" sz="2400" dirty="0" smtClean="0"/>
              <a:t>, U of MN</a:t>
            </a:r>
            <a:endParaRPr lang="en-US" sz="24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700" dirty="0"/>
          </a:p>
          <a:p>
            <a:r>
              <a:rPr lang="en-US" sz="2800" dirty="0" smtClean="0"/>
              <a:t>Discussions seem to moving toward combining efforts</a:t>
            </a:r>
          </a:p>
          <a:p>
            <a:r>
              <a:rPr lang="en-US" sz="2800" dirty="0" smtClean="0"/>
              <a:t>Outcomes – common tools, data      standards, and access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371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Other Priority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Aerial Imagery Master Contract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Vendor review</a:t>
            </a:r>
          </a:p>
          <a:p>
            <a:endParaRPr lang="en-US" dirty="0" smtClean="0"/>
          </a:p>
          <a:p>
            <a:r>
              <a:rPr lang="en-US" dirty="0" smtClean="0"/>
              <a:t>Parcel Data Collection and Aggregation</a:t>
            </a:r>
          </a:p>
          <a:p>
            <a:pPr lvl="2"/>
            <a:r>
              <a:rPr lang="en-US" dirty="0" smtClean="0"/>
              <a:t>Still requesting parcels from local partners</a:t>
            </a:r>
          </a:p>
          <a:p>
            <a:pPr lvl="2"/>
            <a:r>
              <a:rPr lang="en-US" dirty="0" smtClean="0"/>
              <a:t>No standardization, aggregation </a:t>
            </a:r>
            <a:r>
              <a:rPr lang="en-US" dirty="0" smtClean="0"/>
              <a:t>of </a:t>
            </a:r>
            <a:r>
              <a:rPr lang="en-US" dirty="0" smtClean="0"/>
              <a:t>data due to resource constraints</a:t>
            </a:r>
          </a:p>
          <a:p>
            <a:pPr lvl="2"/>
            <a:r>
              <a:rPr lang="en-US" dirty="0" smtClean="0"/>
              <a:t>Parcel standard ready to go to </a:t>
            </a:r>
            <a:r>
              <a:rPr lang="en-US" dirty="0" smtClean="0"/>
              <a:t>Standards </a:t>
            </a:r>
            <a:r>
              <a:rPr lang="en-US" dirty="0" smtClean="0"/>
              <a:t>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4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Other Priority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Drainage Records Modernization</a:t>
            </a:r>
          </a:p>
          <a:p>
            <a:pPr lvl="2"/>
            <a:r>
              <a:rPr lang="en-US" dirty="0" smtClean="0"/>
              <a:t>On schedule</a:t>
            </a:r>
          </a:p>
          <a:p>
            <a:pPr lvl="2"/>
            <a:r>
              <a:rPr lang="en-US" dirty="0" smtClean="0"/>
              <a:t>Creates standard data model for public drainage ditches</a:t>
            </a:r>
          </a:p>
          <a:p>
            <a:pPr lvl="2"/>
            <a:endParaRPr lang="en-US" dirty="0"/>
          </a:p>
          <a:p>
            <a:r>
              <a:rPr lang="en-US" dirty="0" smtClean="0"/>
              <a:t>Statewide Address Points</a:t>
            </a:r>
          </a:p>
          <a:p>
            <a:pPr lvl="2"/>
            <a:r>
              <a:rPr lang="en-US" dirty="0" smtClean="0"/>
              <a:t>Collection, standardization, aggregation</a:t>
            </a:r>
          </a:p>
          <a:p>
            <a:pPr lvl="2"/>
            <a:r>
              <a:rPr lang="en-US" dirty="0" smtClean="0"/>
              <a:t>Part of Next Generation 9-1-1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04189" y="1334618"/>
            <a:ext cx="4611687" cy="4412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Focus - Migration </a:t>
            </a:r>
            <a:r>
              <a:rPr lang="en-US" sz="1800" dirty="0"/>
              <a:t>of all significant state geospatial </a:t>
            </a:r>
            <a:r>
              <a:rPr lang="en-US" sz="1800" dirty="0" smtClean="0"/>
              <a:t>resources to the Geospatial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Published </a:t>
            </a:r>
            <a:r>
              <a:rPr lang="en-US" sz="1800" dirty="0"/>
              <a:t>resources </a:t>
            </a:r>
            <a:r>
              <a:rPr lang="en-US" sz="1800" dirty="0" smtClean="0"/>
              <a:t>accessible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15 Organizations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497 Resources 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site is now open to broader participation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Integrating partners who want to represent their data via the Geospatial Commons</a:t>
            </a:r>
          </a:p>
          <a:p>
            <a:pPr marL="285750"/>
            <a:r>
              <a:rPr lang="en-US" sz="2000" dirty="0" smtClean="0"/>
              <a:t>Setting up Metadata Training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362339"/>
            <a:ext cx="411356" cy="287324"/>
          </a:xfrm>
          <a:prstGeom prst="rect">
            <a:avLst/>
          </a:prstGeom>
        </p:spPr>
      </p:pic>
      <p:pic>
        <p:nvPicPr>
          <p:cNvPr id="13" name="Picture 2" descr="us-mn-state-dn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364898"/>
            <a:ext cx="277089" cy="2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s-mn-state-d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99915"/>
            <a:ext cx="831120" cy="2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us-mn-state-met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81843"/>
            <a:ext cx="679979" cy="2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us-mn-state-m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33082"/>
            <a:ext cx="404084" cy="3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us-mn-state-pc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10116"/>
            <a:ext cx="541522" cy="3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1436" y="6339186"/>
            <a:ext cx="325364" cy="32763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16689"/>
            <a:ext cx="416577" cy="3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06708" y="732650"/>
            <a:ext cx="43373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2857" y="6154057"/>
            <a:ext cx="8440057" cy="7257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82" y="6399915"/>
            <a:ext cx="694218" cy="233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406057"/>
            <a:ext cx="548637" cy="250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b="42085"/>
          <a:stretch/>
        </p:blipFill>
        <p:spPr>
          <a:xfrm>
            <a:off x="6642105" y="6440484"/>
            <a:ext cx="1206495" cy="15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83" y="6341695"/>
            <a:ext cx="492917" cy="328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7" r="20395"/>
          <a:stretch/>
        </p:blipFill>
        <p:spPr>
          <a:xfrm>
            <a:off x="8531753" y="6318061"/>
            <a:ext cx="271161" cy="338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857" y="68817"/>
            <a:ext cx="8480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 Geospatial Commons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0" y="6381843"/>
            <a:ext cx="228600" cy="228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1" y="6388607"/>
            <a:ext cx="438150" cy="2754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1726" y="870523"/>
            <a:ext cx="3386818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3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2. Modification of Mission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base"/>
            <a:r>
              <a:rPr lang="en-US" sz="2400" b="1" dirty="0" smtClean="0"/>
              <a:t>Current Mission Statement with Previous Suggestion</a:t>
            </a:r>
          </a:p>
          <a:p>
            <a:pPr fontAlgn="base"/>
            <a:endParaRPr lang="en-US" sz="2400" dirty="0" smtClean="0"/>
          </a:p>
          <a:p>
            <a:pPr fontAlgn="base"/>
            <a:r>
              <a:rPr lang="en-US" sz="2400" dirty="0" smtClean="0"/>
              <a:t>Advise</a:t>
            </a:r>
            <a:r>
              <a:rPr lang="en-US" sz="2400" dirty="0"/>
              <a:t>, support and make recommendations to MnGeo </a:t>
            </a:r>
            <a:r>
              <a:rPr lang="en-US" sz="2400" dirty="0" smtClean="0">
                <a:solidFill>
                  <a:srgbClr val="FF0000"/>
                </a:solidFill>
              </a:rPr>
              <a:t>and act as a coordinating body for the Minnesota geospatial community, </a:t>
            </a:r>
            <a:r>
              <a:rPr lang="en-US" sz="2400" dirty="0" smtClean="0"/>
              <a:t>for </a:t>
            </a:r>
            <a:r>
              <a:rPr lang="en-US" sz="2400" dirty="0"/>
              <a:t>improving services statewide through the coordinated, affordable, reliable, and effective use of geospatial </a:t>
            </a:r>
            <a:r>
              <a:rPr lang="en-US" sz="2400" dirty="0" smtClean="0"/>
              <a:t>technology.</a:t>
            </a:r>
          </a:p>
          <a:p>
            <a:pPr fontAlgn="base"/>
            <a:endParaRPr lang="en-US" sz="2400" dirty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56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oss\AppData\Local\Microsoft\Windows\Temporary Internet Files\Content.IE5\AGYGOD3N\MP90042759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814513" cy="26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ross\AppData\Local\Microsoft\Windows\Temporary Internet Files\Content.IE5\8BEM53S2\MP9003860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1"/>
            <a:ext cx="179614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" y="26670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FinalCenterlines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819400"/>
            <a:ext cx="1219200" cy="1219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800225" y="4295775"/>
            <a:ext cx="7347610" cy="1251494"/>
            <a:chOff x="1800225" y="4339681"/>
            <a:chExt cx="6937522" cy="1181645"/>
          </a:xfrm>
        </p:grpSpPr>
        <p:pic>
          <p:nvPicPr>
            <p:cNvPr id="4101" name="Picture 5" descr="C:\Users\dross\AppData\Local\Microsoft\Windows\Temporary Internet Files\Content.IE5\VEW4XV0M\MP900427670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4346574"/>
              <a:ext cx="1758051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C:\Users\dross\AppData\Local\Microsoft\Windows\Temporary Internet Files\Content.IE5\AGYGOD3N\MP900400815[1]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589" y="4339681"/>
              <a:ext cx="1773158" cy="1181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C:\Users\dross\AppData\Local\Microsoft\Windows\Temporary Internet Files\Content.IE5\UFP3IKLF\MP900382747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775" y="4340226"/>
              <a:ext cx="1653540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Mpls@night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0225" y="4346575"/>
              <a:ext cx="1755584" cy="117130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0" y="4267200"/>
            <a:ext cx="91440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8275" y="2819402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BBB59">
                    <a:lumMod val="50000"/>
                  </a:srgbClr>
                </a:solidFill>
              </a:rPr>
              <a:t>Statewide Centerline Initiative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2590800"/>
            <a:ext cx="9144000" cy="76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49992" y="3733800"/>
            <a:ext cx="2444816" cy="489712"/>
            <a:chOff x="-1544854" y="-533400"/>
            <a:chExt cx="11762070" cy="2775712"/>
          </a:xfrm>
        </p:grpSpPr>
        <p:pic>
          <p:nvPicPr>
            <p:cNvPr id="14" name="Picture 13" descr="All Four Agency Logo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035670" y="-533400"/>
              <a:ext cx="11252886" cy="2775712"/>
            </a:xfrm>
            <a:prstGeom prst="rect">
              <a:avLst/>
            </a:prstGeom>
          </p:spPr>
        </p:pic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4854" y="-533400"/>
              <a:ext cx="2731560" cy="277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881189" y="10694"/>
            <a:ext cx="7329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MnDOT </a:t>
            </a:r>
            <a:r>
              <a:rPr lang="en-US" sz="2400" b="1" dirty="0">
                <a:solidFill>
                  <a:prstClr val="black"/>
                </a:solidFill>
              </a:rPr>
              <a:t>instance of Esri Roads and Highways </a:t>
            </a:r>
            <a:r>
              <a:rPr lang="en-US" sz="2400" b="1" dirty="0" smtClean="0">
                <a:solidFill>
                  <a:prstClr val="black"/>
                </a:solidFill>
              </a:rPr>
              <a:t>in production</a:t>
            </a: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Moving toward conflation </a:t>
            </a:r>
            <a:r>
              <a:rPr lang="en-US" sz="2400" b="1" dirty="0">
                <a:solidFill>
                  <a:prstClr val="black"/>
                </a:solidFill>
              </a:rPr>
              <a:t>of non-state </a:t>
            </a:r>
            <a:r>
              <a:rPr lang="en-US" sz="2400" b="1" dirty="0" smtClean="0">
                <a:solidFill>
                  <a:prstClr val="black"/>
                </a:solidFill>
              </a:rPr>
              <a:t>data (Ramsey and Carver)</a:t>
            </a:r>
            <a:endParaRPr lang="en-US" sz="24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Align with Metro counties GIS </a:t>
            </a:r>
            <a:r>
              <a:rPr lang="en-US" sz="2400" b="1" dirty="0" smtClean="0">
                <a:solidFill>
                  <a:prstClr val="black"/>
                </a:solidFill>
              </a:rPr>
              <a:t>Centerlines, Next Generation 9-1-1 efforts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Focus is on data flow from non-state road  authorities</a:t>
            </a: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9448" y="5628614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srgbClr val="9BBB59">
                    <a:lumMod val="50000"/>
                  </a:srgbClr>
                </a:solidFill>
              </a:rPr>
              <a:t>develop, test, refine, publish and perpetuate </a:t>
            </a:r>
            <a:r>
              <a:rPr lang="en-US" b="1" i="1" dirty="0">
                <a:solidFill>
                  <a:prstClr val="white">
                    <a:lumMod val="50000"/>
                  </a:prstClr>
                </a:solidFill>
              </a:rPr>
              <a:t>a</a:t>
            </a:r>
            <a:r>
              <a:rPr lang="en-US" b="1" i="1" dirty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srgbClr val="9BBB59">
                    <a:lumMod val="50000"/>
                  </a:srgbClr>
                </a:solidFill>
              </a:rPr>
              <a:t>single state- wide roadway dataset </a:t>
            </a:r>
            <a:r>
              <a:rPr lang="en-US" b="1" i="1" dirty="0">
                <a:solidFill>
                  <a:prstClr val="white">
                    <a:lumMod val="50000"/>
                  </a:prstClr>
                </a:solidFill>
              </a:rPr>
              <a:t>that meets the needs of a </a:t>
            </a:r>
            <a:r>
              <a:rPr lang="en-US" b="1" i="1" dirty="0">
                <a:solidFill>
                  <a:srgbClr val="9BBB59">
                    <a:lumMod val="50000"/>
                  </a:srgbClr>
                </a:solidFill>
              </a:rPr>
              <a:t>diverse user community…</a:t>
            </a:r>
          </a:p>
        </p:txBody>
      </p:sp>
    </p:spTree>
    <p:extLst>
      <p:ext uri="{BB962C8B-B14F-4D97-AF65-F5344CB8AC3E}">
        <p14:creationId xmlns:p14="http://schemas.microsoft.com/office/powerpoint/2010/main" val="7139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Kari Geurts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Agency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2. Modification of Mission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fontAlgn="base"/>
            <a:r>
              <a:rPr lang="en-US" sz="2400" b="1" dirty="0" smtClean="0"/>
              <a:t>Proposal from Leadership Team</a:t>
            </a:r>
          </a:p>
          <a:p>
            <a:pPr fontAlgn="base"/>
            <a:endParaRPr lang="en-US" sz="1200" dirty="0" smtClean="0"/>
          </a:p>
          <a:p>
            <a:pPr fontAlgn="base"/>
            <a:r>
              <a:rPr lang="en-US" sz="2400" dirty="0" smtClean="0"/>
              <a:t>Mission:  </a:t>
            </a:r>
            <a:r>
              <a:rPr lang="en-US" sz="2400" dirty="0" smtClean="0">
                <a:solidFill>
                  <a:srgbClr val="FF0000"/>
                </a:solidFill>
              </a:rPr>
              <a:t>Act as a coordinating body for the Minnesota geospatial community to </a:t>
            </a:r>
            <a:r>
              <a:rPr lang="en-US" sz="2400" dirty="0" smtClean="0"/>
              <a:t>improve services statewide.</a:t>
            </a:r>
          </a:p>
          <a:p>
            <a:pPr fontAlgn="base"/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Coordination: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Advising, supporting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 to MnGeo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trike="sngStrik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and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Creating,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endorsing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advocating for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Defining policy requirements and driving policy decisions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Representing the geospatial community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Advocating for project priorities</a:t>
            </a:r>
          </a:p>
          <a:p>
            <a:pPr fontAlgn="base"/>
            <a:endParaRPr lang="en-US" sz="2400" dirty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627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410200" cy="2743200"/>
          </a:xfrm>
        </p:spPr>
        <p:txBody>
          <a:bodyPr/>
          <a:lstStyle/>
          <a:p>
            <a:r>
              <a:rPr lang="en-US" sz="2400" dirty="0"/>
              <a:t>Agenda Item </a:t>
            </a:r>
            <a:r>
              <a:rPr lang="en-US" sz="2400" dirty="0" smtClean="0"/>
              <a:t>3</a:t>
            </a:r>
            <a:br>
              <a:rPr lang="en-US" sz="2400" dirty="0" smtClean="0"/>
            </a:br>
            <a:r>
              <a:rPr lang="en-US" sz="2400" dirty="0"/>
              <a:t>Discussion &amp; Action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Committee Reporting Relationships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637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Committee Reporting Relationships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fontAlgn="base"/>
            <a:r>
              <a:rPr lang="en-US" sz="2400" b="1" dirty="0" smtClean="0"/>
              <a:t>Proposal from Leadership Team</a:t>
            </a:r>
          </a:p>
          <a:p>
            <a:pPr fontAlgn="base"/>
            <a:endParaRPr lang="en-US" sz="1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and update charter and </a:t>
            </a:r>
            <a:r>
              <a:rPr lang="en-US" sz="2400" dirty="0" err="1"/>
              <a:t>workplan</a:t>
            </a:r>
            <a:r>
              <a:rPr lang="en-US" sz="2400" dirty="0"/>
              <a:t> templates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Discuss, and if ready, approve the following items</a:t>
            </a:r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93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Committee Reporting Relationships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do the committees and workgroups serve?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geospatial community as represented by 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GAC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whom do committees and workgroups get their mission and purpose?  Or who must approve them?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mission and purpose could be generated by the GAC or it could come from a grass roots effort and be approved by the GAC.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2000" dirty="0" smtClean="0"/>
          </a:p>
          <a:p>
            <a:pPr fontAlgn="base"/>
            <a:endParaRPr lang="en-US" sz="2000" dirty="0" smtClean="0"/>
          </a:p>
          <a:p>
            <a:pPr fontAlgn="base"/>
            <a:endParaRPr lang="en-US" sz="2000" dirty="0" smtClean="0"/>
          </a:p>
          <a:p>
            <a:pPr fontAlgn="base"/>
            <a:endParaRPr lang="en-US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021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Committee Reporting Relationships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committees and workgroups do to be able to call themselves a committee or workgroup of the MN Geospatial Advisory Council?  Examples: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a charter to the GAC for approval with a clear statement of mission and how it supports the MN geospatial community and/or the effective use of geospatial technology in MN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an annual/semi annual work plan to the GAC for approval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Periodically update the GAC on status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 revisions to their work plan and charter if directed by and approved by the GAC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/>
          </a:p>
          <a:p>
            <a:pPr fontAlgn="base"/>
            <a:endParaRPr lang="en-US" sz="2000" dirty="0" smtClean="0"/>
          </a:p>
          <a:p>
            <a:pPr fontAlgn="base"/>
            <a:endParaRPr lang="en-US" sz="2000" dirty="0" smtClean="0"/>
          </a:p>
          <a:p>
            <a:pPr fontAlgn="base"/>
            <a:endParaRPr lang="en-US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957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Committee Reporting Relationships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295400"/>
            <a:ext cx="8382000" cy="4724400"/>
          </a:xfrm>
        </p:spPr>
        <p:txBody>
          <a:bodyPr/>
          <a:lstStyle/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decides if a committee or workgroup should cease to be a committee or workgroup of the MN Geospatial Advisory Council?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GAC makes this decision.  Typically this would be done based on a recommendation of the Committee or workgroup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decides if a new MN GAC committee or workgroup should exist?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GAC decides this, but it may be initiated by a self-forming group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3429000"/>
            <a:ext cx="7162800" cy="1981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368582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ection slides 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tent slides">
  <a:themeElements>
    <a:clrScheme name="Custom 9">
      <a:dk1>
        <a:sysClr val="windowText" lastClr="000000"/>
      </a:dk1>
      <a:lt1>
        <a:sysClr val="window" lastClr="FFFFFF"/>
      </a:lt1>
      <a:dk2>
        <a:srgbClr val="555557"/>
      </a:dk2>
      <a:lt2>
        <a:srgbClr val="C5D1D7"/>
      </a:lt2>
      <a:accent1>
        <a:srgbClr val="647A83"/>
      </a:accent1>
      <a:accent2>
        <a:srgbClr val="C56E4A"/>
      </a:accent2>
      <a:accent3>
        <a:srgbClr val="647A83"/>
      </a:accent3>
      <a:accent4>
        <a:srgbClr val="8B6F47"/>
      </a:accent4>
      <a:accent5>
        <a:srgbClr val="7B8B71"/>
      </a:accent5>
      <a:accent6>
        <a:srgbClr val="D9BB72"/>
      </a:accent6>
      <a:hlink>
        <a:srgbClr val="946F8D"/>
      </a:hlink>
      <a:folHlink>
        <a:srgbClr val="694F07"/>
      </a:folHlink>
    </a:clrScheme>
    <a:fontScheme name="Custom 3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ontent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Sec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987E932602A489ECA084A1B4EE692" ma:contentTypeVersion="0" ma:contentTypeDescription="Create a new document." ma:contentTypeScope="" ma:versionID="0b9bd39ccce666f0b37ee341ee8e67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C875013-FC5A-409B-80D8-67E98604EA4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1DC65F1-45EA-4E93-B846-3A993CBE159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A763967F-60D8-403D-8C96-488C81D9A58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29CF9624-B61A-4536-BC1A-05B20947CDF7}">
  <ds:schemaRefs>
    <ds:schemaRef ds:uri="http://schemas.microsoft.com/sharepoint/v3/contenttype/forms"/>
  </ds:schemaRefs>
</ds:datastoreItem>
</file>

<file path=customXml/itemProps102.xml><?xml version="1.0" encoding="utf-8"?>
<ds:datastoreItem xmlns:ds="http://schemas.openxmlformats.org/officeDocument/2006/customXml" ds:itemID="{1B559636-73EE-45DB-9B93-E70253B51E5C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7D502D86-3318-4BE7-ADD4-7B8A9DD4F788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52FE4576-A993-4BC9-A406-A0506882BC9D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46A8F123-CFEC-47C9-ADF5-E8571772F28F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61E3BB73-16C8-42AD-B399-1852229E83E4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136358FF-5835-4A9C-AE99-83466A0363CA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31ACF297-F79E-4CFD-9869-A9AFA51E2475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92E9C914-9487-4C37-BD9D-4E04E6DF450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576D7F3-09CD-45F9-AC2A-A9A7B5DC80C4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41ABF497-8104-4485-86CD-E51501879166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1A34F83F-1FBD-41A2-BCB6-6FB65BB339B5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91D0DA34-94DC-47C5-B2A3-F6AB5BAC2BEC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5EEE379C-1E81-4EE0-8D80-CA5F1605FAEB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7B39446E-9B4C-4437-B904-F3CE7C342400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912ECB2C-17EF-4836-9ACE-1B531DEC0BCE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5082F281-91BA-4503-9741-D7C9347170F9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0DA1954C-5CB8-4377-AE10-321EF1EC136D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39851B7D-8201-4EE8-BB8F-47A5075DD5FA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10579B17-16E8-43EB-B66D-00ECC82F990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105EE4E-CDB6-4AF6-AC12-96E4C08EC236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51A049E9-A92A-431F-98F5-056DAE1B4E09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B59B36F5-CA40-46A7-B360-C4219A58DEF9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8D91893F-CB8F-4989-BBA1-F4F7478E084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48478BC-9A1D-4CC4-86EB-71699EB1A1F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2247FEC-ACE8-4183-80C1-4E67D1104C84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4BBE52C-CD6B-4A9D-90EC-498B909F1EA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266019E-0CEC-4D65-A665-950D8939462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6E073AF-C515-472E-A570-661677D0232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BD4F50C-2BDC-4BE0-B8BB-3A06ADE4710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9177D40-D384-4FB1-B435-2E4E45B14C5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C86C2844-3AE4-4291-9B06-51447E22428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4C496EB-119B-4523-8CEC-891DB488B92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F4977BD-97D3-4CB3-BCDA-83FCBBF0D29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C833212-5286-4625-BDCF-9D25997C8BD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98C8791-4D5D-4242-AC76-A42A177BFF8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A8CED77-5639-49AD-95B0-7EAD23C6C92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C7F22D0-5953-40F8-9530-E15CEF0178A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327F812-9E03-47C5-8B78-6B7ED4620238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7.xml><?xml version="1.0" encoding="utf-8"?>
<ds:datastoreItem xmlns:ds="http://schemas.openxmlformats.org/officeDocument/2006/customXml" ds:itemID="{08DA29B8-18D0-4B51-A218-0CCD5D44EC3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0E884C9-384A-4934-AF5D-13ADBD98426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1934700-E2BE-4760-AD29-99AD7D16432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F002D19D-920B-45E1-8E8B-764CCC3B09BC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4768C4F-D925-461B-988A-8927F7F0B6F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2AA0BC3-8E8C-475D-9396-091D81072549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FC8F00A-BB40-4486-A5D7-77045D6AD407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D5BA60E-E6EF-47F2-B723-256513644FB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B6EF6DE-A4D1-4766-A19D-01A976442307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D61CC9A-600A-43D0-95C0-76CD6DB154D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D24804B-6F06-4455-8D89-4F65E3105C1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CD6ACAA0-A845-479C-B904-55D1FF7C48B9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3FFB0DE-E795-488B-B713-6368649150D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358E0DE-DC14-4A4B-89D7-E88817F77F2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0B7380C-1D58-41BE-8987-968E235253F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E0D1605-8D91-4E52-B9F9-53EAFCFE30F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46CC211F-65AD-4726-BFB1-44FA43CABECC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F4FFE89-B597-4A5D-BBE2-95D8455EFAD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CA9935F-9DD3-43B0-B035-EA82862ED01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064ABF89-AF86-4C86-AE97-AA5CE005478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9F60C0BA-AF9F-4190-8F4D-8875A035D1F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3709707-F14B-4A78-AB80-19BC32D673DF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AE30A18E-6A1E-4B10-AFE8-BB61593C3362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7F9E0521-28A6-4484-BA26-35BDB6E082E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102CF47-E309-4D6E-BE27-490CD866B51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F0AD1F8-513C-4D89-B6F5-50CD77BF4DCC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3DEDA66C-B0E4-46C9-9549-67AD729242B6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BD9D524-8F84-4139-85AF-19AE4DED3C9D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2BC81245-7AB2-4D6F-841B-4289145B271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0DFFEB9-B8A8-429B-B402-AADB16699F3F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F2EEBF31-0F0A-4CD4-90D7-FA37F84DE33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6ECD0B3A-7914-4392-80CC-F68B7C3D16D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D764D507-24EC-4BAD-B5E4-28CED805F28B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AD245758-006E-44E7-B8A3-7C24DD4D8C99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EBA6B1C-7921-4C2E-8927-788E64963CD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AB9532CF-7300-4B40-928C-1A4A87D4144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1596C7B-7D0B-4E34-ABF2-D344A925669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30CE486-428A-4A52-A608-CC14DABC39F9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47F3F58D-6FFE-43F3-ADDD-C759C514672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445EFF5-9125-4586-9A17-C9D67367BD1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185C188E-9710-4294-8EF9-61840502C05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1406E62-27E6-45F5-B828-B0D36F4AAD5D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40F6A80C-C5E2-4F21-B533-40E88AE511D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4CC5FD6B-47A0-4167-9772-93ED3D79ABE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6ED2AD88-0184-4492-BB27-84A59749F04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2C5CA5A-BB9B-45F1-AB57-8834BB89C1C9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06E6A58C-DA49-4D60-8350-E3A26EB3038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6304CD4-8B30-4FC1-9306-EBBE46D5097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5D2C7090-805B-431C-848B-616DC3C1D188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90E3DAC-2B45-413E-9A6D-4815A9FB563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C9AFA3B4-1E60-4B37-A620-B533CC36692A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6097A08-ED33-4129-87B6-3CFA7C4F296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72B600B-F195-4C0E-8239-80A74BF65AE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D24ED8A-5E7C-43D4-91BA-E7E5AFBAC991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968130F5-C2A0-43E1-BDCB-173A484F5C0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8090BD68-0553-4EAF-A148-F3830202D1B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1ED6FB8-D4BB-482F-8229-05BF8DC38455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48B2CACE-66E6-4CB5-9FF4-480F37D90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8.xml><?xml version="1.0" encoding="utf-8"?>
<ds:datastoreItem xmlns:ds="http://schemas.openxmlformats.org/officeDocument/2006/customXml" ds:itemID="{679A6AD7-83AA-47E2-B836-4AF0DB4CBED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62054A5B-8463-4A97-ABC5-DB0EF02F953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EBEA17D-33DD-4D5E-8798-36900F9E499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D08BAC12-3C91-4854-B47F-7C873E924A57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345AD3B-99AF-447A-8C38-CE0030CFCCC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839C7A4E-CEDB-4F57-8B96-9BFA9A755CCC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26530EB9-E366-4997-B298-2547B39BEB45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541FA1A4-C8FE-42AB-B0CF-DC4F8DE73375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B05B1103-98A5-491C-B8F8-98EA85FF42C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5A6C4451-31FE-407A-B306-0DF8546309AE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F4F8F97-3E4D-4B81-9A54-224C6EBCF6F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2FF461F-404C-4167-8A71-64E2332FA32D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DC4BD5B4-21A5-4C75-A641-BF080CD235F0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A9CD54AF-0FB9-4826-9127-5CDF3A801DDA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8C65C61-3D89-4254-9ECF-2E26928F4237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42758A35-7AF4-44F0-A565-291CE463E2A0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EC8030DC-38FC-41AE-B4B1-99910F5BFD0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45D17578-9BCB-4B9E-8099-0CEED1FAAC1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2C58187C-CC28-4F38-A4F0-DA75B34A8B14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B794EE0-E032-4A9B-B5D1-CAC98E8E5C95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CFEE5B88-0127-403D-B779-E2341F53B73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4C3DE384-9BB1-4F65-B10A-717DA8AE10C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9754</TotalTime>
  <Words>1144</Words>
  <Application>Microsoft Office PowerPoint</Application>
  <PresentationFormat>On-screen Show (4:3)</PresentationFormat>
  <Paragraphs>206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Arial</vt:lpstr>
      <vt:lpstr>Calibri</vt:lpstr>
      <vt:lpstr>Franklin Gothic Book</vt:lpstr>
      <vt:lpstr>Symbol</vt:lpstr>
      <vt:lpstr>Times New Roman</vt:lpstr>
      <vt:lpstr>Wingdings</vt:lpstr>
      <vt:lpstr>Section slides</vt:lpstr>
      <vt:lpstr>1_Section slides 60</vt:lpstr>
      <vt:lpstr>Content sections</vt:lpstr>
      <vt:lpstr>2_Content slides</vt:lpstr>
      <vt:lpstr>1_Section slides</vt:lpstr>
      <vt:lpstr>1_Content sections</vt:lpstr>
      <vt:lpstr>2_Section slides</vt:lpstr>
      <vt:lpstr>2_Content sections</vt:lpstr>
      <vt:lpstr>3_Section slides</vt:lpstr>
      <vt:lpstr>4_Section slides</vt:lpstr>
      <vt:lpstr>3_Content sections</vt:lpstr>
      <vt:lpstr>4_Content sections</vt:lpstr>
      <vt:lpstr>5_Content sections</vt:lpstr>
      <vt:lpstr>Office Theme</vt:lpstr>
      <vt:lpstr>Acrobat Document</vt:lpstr>
      <vt:lpstr>Welcome &amp; Introductions  Approve Sept. Minutes</vt:lpstr>
      <vt:lpstr>Agenda Item 2 Discussion &amp; Action  Modification of Council Mission Statement</vt:lpstr>
      <vt:lpstr>2. Modification of Mission</vt:lpstr>
      <vt:lpstr>2. Modification of Mission</vt:lpstr>
      <vt:lpstr>Agenda Item 3 Discussion &amp; Action  Committee Reporting Relationships</vt:lpstr>
      <vt:lpstr>3. Committee Reporting Relationships</vt:lpstr>
      <vt:lpstr>3. Committee Reporting Relationships</vt:lpstr>
      <vt:lpstr>3. Committee Reporting Relationships</vt:lpstr>
      <vt:lpstr>3. Committee Reporting Relationships</vt:lpstr>
      <vt:lpstr>Agenda Item 4 Discussion &amp; Action  Changes to Committees and Workgroups</vt:lpstr>
      <vt:lpstr>4. Committee &amp; Workgroup Changes</vt:lpstr>
      <vt:lpstr>Break – Networking</vt:lpstr>
      <vt:lpstr>Agenda Item 6 Discussion  New Committees or Workgroups</vt:lpstr>
      <vt:lpstr>6. New Committees or Workgroups</vt:lpstr>
      <vt:lpstr>Agenda Item 7 Discussion &amp; Action  Rebranding as MN GAC</vt:lpstr>
      <vt:lpstr>7. Rebranding as MN GAC</vt:lpstr>
      <vt:lpstr>8. Legislative update</vt:lpstr>
      <vt:lpstr>8. Vegetation Buffer Mapping Project</vt:lpstr>
      <vt:lpstr>8. National Geospatial Data Act</vt:lpstr>
      <vt:lpstr>8. National Geospatial Data Act</vt:lpstr>
      <vt:lpstr>9. Updates on Major Initiatives</vt:lpstr>
      <vt:lpstr>9. NSGIC Membership</vt:lpstr>
      <vt:lpstr>9. Next Generation 9-1-1 GIS Project Status Update 12/2/2015</vt:lpstr>
      <vt:lpstr>9. NG9-1-1 GIS Project Update</vt:lpstr>
      <vt:lpstr>PowerPoint Presentation</vt:lpstr>
      <vt:lpstr>9. Parks and Trails</vt:lpstr>
      <vt:lpstr>9. Other Priority Projects</vt:lpstr>
      <vt:lpstr>9. Other Priority Projects</vt:lpstr>
      <vt:lpstr>PowerPoint Presentation</vt:lpstr>
      <vt:lpstr>PowerPoint Presentation</vt:lpstr>
      <vt:lpstr>State Agency Collaboration</vt:lpstr>
    </vt:vector>
  </TitlesOfParts>
  <Company>Office of Enterprise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Release 1 User Feedback Session slides</dc:title>
  <dc:creator>Daniel Ross</dc:creator>
  <cp:lastModifiedBy>Nancy Rader</cp:lastModifiedBy>
  <cp:revision>682</cp:revision>
  <cp:lastPrinted>2014-02-25T19:06:32Z</cp:lastPrinted>
  <dcterms:created xsi:type="dcterms:W3CDTF">2012-09-24T11:48:01Z</dcterms:created>
  <dcterms:modified xsi:type="dcterms:W3CDTF">2015-12-04T20:28:09Z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0x010100030987E932602A489ECA084A1B4EE692</vt:lpwstr>
  </property>
</Properties>
</file>