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5.xml" ContentType="application/vnd.openxmlformats-officedocument.theme+xml"/>
  <Override PartName="/ppt/slideLayouts/slideLayout87.xml" ContentType="application/vnd.openxmlformats-officedocument.presentationml.slideLayout+xml"/>
  <Override PartName="/ppt/theme/theme1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09"/>
    <p:sldMasterId id="2147483822" r:id="rId110"/>
    <p:sldMasterId id="2147483809" r:id="rId111"/>
    <p:sldMasterId id="2147483769" r:id="rId112"/>
    <p:sldMasterId id="2147483847" r:id="rId113"/>
    <p:sldMasterId id="2147483853" r:id="rId114"/>
    <p:sldMasterId id="2147483888" r:id="rId115"/>
    <p:sldMasterId id="2147483900" r:id="rId116"/>
    <p:sldMasterId id="2147483915" r:id="rId117"/>
    <p:sldMasterId id="2147483946" r:id="rId118"/>
    <p:sldMasterId id="2147483951" r:id="rId119"/>
    <p:sldMasterId id="2147483970" r:id="rId120"/>
    <p:sldMasterId id="2147483976" r:id="rId121"/>
    <p:sldMasterId id="2147484009" r:id="rId122"/>
    <p:sldMasterId id="2147484034" r:id="rId123"/>
    <p:sldMasterId id="2147484045" r:id="rId124"/>
    <p:sldMasterId id="2147484048" r:id="rId125"/>
    <p:sldMasterId id="2147484092" r:id="rId126"/>
    <p:sldMasterId id="2147484099" r:id="rId127"/>
  </p:sldMasterIdLst>
  <p:notesMasterIdLst>
    <p:notesMasterId r:id="rId201"/>
  </p:notesMasterIdLst>
  <p:handoutMasterIdLst>
    <p:handoutMasterId r:id="rId202"/>
  </p:handoutMasterIdLst>
  <p:sldIdLst>
    <p:sldId id="934" r:id="rId128"/>
    <p:sldId id="1060" r:id="rId129"/>
    <p:sldId id="1061" r:id="rId130"/>
    <p:sldId id="1062" r:id="rId131"/>
    <p:sldId id="1063" r:id="rId132"/>
    <p:sldId id="1064" r:id="rId133"/>
    <p:sldId id="1065" r:id="rId134"/>
    <p:sldId id="855" r:id="rId135"/>
    <p:sldId id="938" r:id="rId136"/>
    <p:sldId id="936" r:id="rId137"/>
    <p:sldId id="1066" r:id="rId138"/>
    <p:sldId id="993" r:id="rId139"/>
    <p:sldId id="1003" r:id="rId140"/>
    <p:sldId id="1004" r:id="rId141"/>
    <p:sldId id="1005" r:id="rId142"/>
    <p:sldId id="1006" r:id="rId143"/>
    <p:sldId id="1007" r:id="rId144"/>
    <p:sldId id="1008" r:id="rId145"/>
    <p:sldId id="1009" r:id="rId146"/>
    <p:sldId id="1010" r:id="rId147"/>
    <p:sldId id="1011" r:id="rId148"/>
    <p:sldId id="1012" r:id="rId149"/>
    <p:sldId id="1013" r:id="rId150"/>
    <p:sldId id="1014" r:id="rId151"/>
    <p:sldId id="1015" r:id="rId152"/>
    <p:sldId id="1016" r:id="rId153"/>
    <p:sldId id="1017" r:id="rId154"/>
    <p:sldId id="1018" r:id="rId155"/>
    <p:sldId id="1019" r:id="rId156"/>
    <p:sldId id="1020" r:id="rId157"/>
    <p:sldId id="1021" r:id="rId158"/>
    <p:sldId id="1022" r:id="rId159"/>
    <p:sldId id="1023" r:id="rId160"/>
    <p:sldId id="1024" r:id="rId161"/>
    <p:sldId id="1025" r:id="rId162"/>
    <p:sldId id="1026" r:id="rId163"/>
    <p:sldId id="1027" r:id="rId164"/>
    <p:sldId id="1028" r:id="rId165"/>
    <p:sldId id="1029" r:id="rId166"/>
    <p:sldId id="1030" r:id="rId167"/>
    <p:sldId id="1031" r:id="rId168"/>
    <p:sldId id="1032" r:id="rId169"/>
    <p:sldId id="1033" r:id="rId170"/>
    <p:sldId id="1034" r:id="rId171"/>
    <p:sldId id="1035" r:id="rId172"/>
    <p:sldId id="1036" r:id="rId173"/>
    <p:sldId id="1037" r:id="rId174"/>
    <p:sldId id="1038" r:id="rId175"/>
    <p:sldId id="1039" r:id="rId176"/>
    <p:sldId id="1040" r:id="rId177"/>
    <p:sldId id="1041" r:id="rId178"/>
    <p:sldId id="1042" r:id="rId179"/>
    <p:sldId id="1043" r:id="rId180"/>
    <p:sldId id="1044" r:id="rId181"/>
    <p:sldId id="1045" r:id="rId182"/>
    <p:sldId id="1046" r:id="rId183"/>
    <p:sldId id="1047" r:id="rId184"/>
    <p:sldId id="1048" r:id="rId185"/>
    <p:sldId id="1049" r:id="rId186"/>
    <p:sldId id="1050" r:id="rId187"/>
    <p:sldId id="1051" r:id="rId188"/>
    <p:sldId id="1052" r:id="rId189"/>
    <p:sldId id="1053" r:id="rId190"/>
    <p:sldId id="1054" r:id="rId191"/>
    <p:sldId id="1055" r:id="rId192"/>
    <p:sldId id="1056" r:id="rId193"/>
    <p:sldId id="1057" r:id="rId194"/>
    <p:sldId id="1058" r:id="rId195"/>
    <p:sldId id="1059" r:id="rId196"/>
    <p:sldId id="937" r:id="rId197"/>
    <p:sldId id="994" r:id="rId198"/>
    <p:sldId id="1001" r:id="rId199"/>
    <p:sldId id="943" r:id="rId2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k Breen" initials="KB" lastIdx="2" clrIdx="0"/>
  <p:cmAuthor id="1" name="Kevin Dyke" initials="" lastIdx="2" clrIdx="1"/>
  <p:cmAuthor id="2" name="Ryan Mattk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57B83"/>
    <a:srgbClr val="EA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1403" autoAdjust="0"/>
  </p:normalViewPr>
  <p:slideViewPr>
    <p:cSldViewPr>
      <p:cViewPr varScale="1">
        <p:scale>
          <a:sx n="112" d="100"/>
          <a:sy n="112" d="100"/>
        </p:scale>
        <p:origin x="810" y="96"/>
      </p:cViewPr>
      <p:guideLst>
        <p:guide orient="horz" pos="2160"/>
        <p:guide pos="2880"/>
      </p:guideLst>
    </p:cSldViewPr>
  </p:slideViewPr>
  <p:notesTextViewPr>
    <p:cViewPr>
      <p:scale>
        <a:sx n="3" d="2"/>
        <a:sy n="3" d="2"/>
      </p:scale>
      <p:origin x="0" y="0"/>
    </p:cViewPr>
  </p:notesTextViewPr>
  <p:sorterViewPr>
    <p:cViewPr>
      <p:scale>
        <a:sx n="100" d="100"/>
        <a:sy n="100" d="100"/>
      </p:scale>
      <p:origin x="0" y="1305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9.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11.xml"/><Relationship Id="rId159" Type="http://schemas.openxmlformats.org/officeDocument/2006/relationships/slide" Target="slides/slide32.xml"/><Relationship Id="rId170" Type="http://schemas.openxmlformats.org/officeDocument/2006/relationships/slide" Target="slides/slide43.xml"/><Relationship Id="rId191" Type="http://schemas.openxmlformats.org/officeDocument/2006/relationships/slide" Target="slides/slide64.xml"/><Relationship Id="rId205"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Master" Target="slideMasters/slideMaster15.xml"/><Relationship Id="rId128" Type="http://schemas.openxmlformats.org/officeDocument/2006/relationships/slide" Target="slides/slide1.xml"/><Relationship Id="rId144" Type="http://schemas.openxmlformats.org/officeDocument/2006/relationships/slide" Target="slides/slide17.xml"/><Relationship Id="rId149" Type="http://schemas.openxmlformats.org/officeDocument/2006/relationships/slide" Target="slides/slide22.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33.xml"/><Relationship Id="rId165" Type="http://schemas.openxmlformats.org/officeDocument/2006/relationships/slide" Target="slides/slide38.xml"/><Relationship Id="rId181" Type="http://schemas.openxmlformats.org/officeDocument/2006/relationships/slide" Target="slides/slide54.xml"/><Relationship Id="rId186" Type="http://schemas.openxmlformats.org/officeDocument/2006/relationships/slide" Target="slides/slide59.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Master" Target="slideMasters/slideMaster5.xml"/><Relationship Id="rId118" Type="http://schemas.openxmlformats.org/officeDocument/2006/relationships/slideMaster" Target="slideMasters/slideMaster10.xml"/><Relationship Id="rId134" Type="http://schemas.openxmlformats.org/officeDocument/2006/relationships/slide" Target="slides/slide7.xml"/><Relationship Id="rId139" Type="http://schemas.openxmlformats.org/officeDocument/2006/relationships/slide" Target="slides/slide12.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23.xml"/><Relationship Id="rId155" Type="http://schemas.openxmlformats.org/officeDocument/2006/relationships/slide" Target="slides/slide28.xml"/><Relationship Id="rId171" Type="http://schemas.openxmlformats.org/officeDocument/2006/relationships/slide" Target="slides/slide44.xml"/><Relationship Id="rId176" Type="http://schemas.openxmlformats.org/officeDocument/2006/relationships/slide" Target="slides/slide49.xml"/><Relationship Id="rId192" Type="http://schemas.openxmlformats.org/officeDocument/2006/relationships/slide" Target="slides/slide65.xml"/><Relationship Id="rId197" Type="http://schemas.openxmlformats.org/officeDocument/2006/relationships/slide" Target="slides/slide70.xml"/><Relationship Id="rId206" Type="http://schemas.openxmlformats.org/officeDocument/2006/relationships/theme" Target="theme/theme1.xml"/><Relationship Id="rId201" Type="http://schemas.openxmlformats.org/officeDocument/2006/relationships/notesMaster" Target="notesMasters/notesMaster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slideMaster" Target="slideMasters/slideMaster16.xml"/><Relationship Id="rId129" Type="http://schemas.openxmlformats.org/officeDocument/2006/relationships/slide" Target="slides/slide2.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13.xml"/><Relationship Id="rId145" Type="http://schemas.openxmlformats.org/officeDocument/2006/relationships/slide" Target="slides/slide18.xml"/><Relationship Id="rId161" Type="http://schemas.openxmlformats.org/officeDocument/2006/relationships/slide" Target="slides/slide34.xml"/><Relationship Id="rId166" Type="http://schemas.openxmlformats.org/officeDocument/2006/relationships/slide" Target="slides/slide39.xml"/><Relationship Id="rId182" Type="http://schemas.openxmlformats.org/officeDocument/2006/relationships/slide" Target="slides/slide55.xml"/><Relationship Id="rId187"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Master" Target="slideMasters/slideMaster6.xml"/><Relationship Id="rId119" Type="http://schemas.openxmlformats.org/officeDocument/2006/relationships/slideMaster" Target="slideMasters/slideMaster11.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3.xml"/><Relationship Id="rId135" Type="http://schemas.openxmlformats.org/officeDocument/2006/relationships/slide" Target="slides/slide8.xml"/><Relationship Id="rId151" Type="http://schemas.openxmlformats.org/officeDocument/2006/relationships/slide" Target="slides/slide24.xml"/><Relationship Id="rId156" Type="http://schemas.openxmlformats.org/officeDocument/2006/relationships/slide" Target="slides/slide29.xml"/><Relationship Id="rId177" Type="http://schemas.openxmlformats.org/officeDocument/2006/relationships/slide" Target="slides/slide50.xml"/><Relationship Id="rId198" Type="http://schemas.openxmlformats.org/officeDocument/2006/relationships/slide" Target="slides/slide71.xml"/><Relationship Id="rId172" Type="http://schemas.openxmlformats.org/officeDocument/2006/relationships/slide" Target="slides/slide45.xml"/><Relationship Id="rId193" Type="http://schemas.openxmlformats.org/officeDocument/2006/relationships/slide" Target="slides/slide66.xml"/><Relationship Id="rId202" Type="http://schemas.openxmlformats.org/officeDocument/2006/relationships/handoutMaster" Target="handoutMasters/handoutMaster1.xml"/><Relationship Id="rId207" Type="http://schemas.openxmlformats.org/officeDocument/2006/relationships/tableStyles" Target="tableStyle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Master" Target="slideMasters/slideMaster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Master" Target="slideMasters/slideMaster12.xml"/><Relationship Id="rId125" Type="http://schemas.openxmlformats.org/officeDocument/2006/relationships/slideMaster" Target="slideMasters/slideMaster17.xml"/><Relationship Id="rId141" Type="http://schemas.openxmlformats.org/officeDocument/2006/relationships/slide" Target="slides/slide14.xml"/><Relationship Id="rId146" Type="http://schemas.openxmlformats.org/officeDocument/2006/relationships/slide" Target="slides/slide19.xml"/><Relationship Id="rId167" Type="http://schemas.openxmlformats.org/officeDocument/2006/relationships/slide" Target="slides/slide40.xml"/><Relationship Id="rId188" Type="http://schemas.openxmlformats.org/officeDocument/2006/relationships/slide" Target="slides/slide6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35.xml"/><Relationship Id="rId183" Type="http://schemas.openxmlformats.org/officeDocument/2006/relationships/slide" Target="slides/slide56.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Master" Target="slideMasters/slideMaster2.xml"/><Relationship Id="rId115" Type="http://schemas.openxmlformats.org/officeDocument/2006/relationships/slideMaster" Target="slideMasters/slideMaster7.xml"/><Relationship Id="rId131" Type="http://schemas.openxmlformats.org/officeDocument/2006/relationships/slide" Target="slides/slide4.xml"/><Relationship Id="rId136" Type="http://schemas.openxmlformats.org/officeDocument/2006/relationships/slide" Target="slides/slide9.xml"/><Relationship Id="rId157" Type="http://schemas.openxmlformats.org/officeDocument/2006/relationships/slide" Target="slides/slide30.xml"/><Relationship Id="rId178" Type="http://schemas.openxmlformats.org/officeDocument/2006/relationships/slide" Target="slides/slide5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5.xml"/><Relationship Id="rId173" Type="http://schemas.openxmlformats.org/officeDocument/2006/relationships/slide" Target="slides/slide46.xml"/><Relationship Id="rId194" Type="http://schemas.openxmlformats.org/officeDocument/2006/relationships/slide" Target="slides/slide67.xml"/><Relationship Id="rId199" Type="http://schemas.openxmlformats.org/officeDocument/2006/relationships/slide" Target="slides/slide72.xml"/><Relationship Id="rId203" Type="http://schemas.openxmlformats.org/officeDocument/2006/relationships/commentAuthors" Target="commentAuthor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Master" Target="slideMasters/slideMaster18.xml"/><Relationship Id="rId147" Type="http://schemas.openxmlformats.org/officeDocument/2006/relationships/slide" Target="slides/slide20.xml"/><Relationship Id="rId168" Type="http://schemas.openxmlformats.org/officeDocument/2006/relationships/slide" Target="slides/slide4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Master" Target="slideMasters/slideMaster13.xml"/><Relationship Id="rId142" Type="http://schemas.openxmlformats.org/officeDocument/2006/relationships/slide" Target="slides/slide15.xml"/><Relationship Id="rId163" Type="http://schemas.openxmlformats.org/officeDocument/2006/relationships/slide" Target="slides/slide36.xml"/><Relationship Id="rId184" Type="http://schemas.openxmlformats.org/officeDocument/2006/relationships/slide" Target="slides/slide57.xml"/><Relationship Id="rId189" Type="http://schemas.openxmlformats.org/officeDocument/2006/relationships/slide" Target="slides/slide62.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Master" Target="slideMasters/slideMaster8.xml"/><Relationship Id="rId137" Type="http://schemas.openxmlformats.org/officeDocument/2006/relationships/slide" Target="slides/slide10.xml"/><Relationship Id="rId158" Type="http://schemas.openxmlformats.org/officeDocument/2006/relationships/slide" Target="slides/slide3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slideMaster" Target="slideMasters/slideMaster3.xml"/><Relationship Id="rId132" Type="http://schemas.openxmlformats.org/officeDocument/2006/relationships/slide" Target="slides/slide5.xml"/><Relationship Id="rId153" Type="http://schemas.openxmlformats.org/officeDocument/2006/relationships/slide" Target="slides/slide26.xml"/><Relationship Id="rId174" Type="http://schemas.openxmlformats.org/officeDocument/2006/relationships/slide" Target="slides/slide47.xml"/><Relationship Id="rId179" Type="http://schemas.openxmlformats.org/officeDocument/2006/relationships/slide" Target="slides/slide52.xml"/><Relationship Id="rId195" Type="http://schemas.openxmlformats.org/officeDocument/2006/relationships/slide" Target="slides/slide68.xml"/><Relationship Id="rId190" Type="http://schemas.openxmlformats.org/officeDocument/2006/relationships/slide" Target="slides/slide63.xml"/><Relationship Id="rId204" Type="http://schemas.openxmlformats.org/officeDocument/2006/relationships/presProps" Target="pres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Master" Target="slideMasters/slideMaster19.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Master" Target="slideMasters/slideMaster14.xml"/><Relationship Id="rId143" Type="http://schemas.openxmlformats.org/officeDocument/2006/relationships/slide" Target="slides/slide16.xml"/><Relationship Id="rId148" Type="http://schemas.openxmlformats.org/officeDocument/2006/relationships/slide" Target="slides/slide21.xml"/><Relationship Id="rId164" Type="http://schemas.openxmlformats.org/officeDocument/2006/relationships/slide" Target="slides/slide37.xml"/><Relationship Id="rId169" Type="http://schemas.openxmlformats.org/officeDocument/2006/relationships/slide" Target="slides/slide42.xml"/><Relationship Id="rId185" Type="http://schemas.openxmlformats.org/officeDocument/2006/relationships/slide" Target="slides/slide58.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53.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slideMaster" Target="slideMasters/slideMaster4.xml"/><Relationship Id="rId133" Type="http://schemas.openxmlformats.org/officeDocument/2006/relationships/slide" Target="slides/slide6.xml"/><Relationship Id="rId154" Type="http://schemas.openxmlformats.org/officeDocument/2006/relationships/slide" Target="slides/slide27.xml"/><Relationship Id="rId175" Type="http://schemas.openxmlformats.org/officeDocument/2006/relationships/slide" Target="slides/slide48.xml"/><Relationship Id="rId196" Type="http://schemas.openxmlformats.org/officeDocument/2006/relationships/slide" Target="slides/slide69.xml"/><Relationship Id="rId200"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62F474-EAC5-4D00-8C88-B28579B71933}" type="datetimeFigureOut">
              <a:rPr lang="en-US" smtClean="0"/>
              <a:t>12/6/2016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8813BE-70B2-4C29-9C95-B54CA0653237}" type="slidenum">
              <a:rPr lang="en-US" smtClean="0"/>
              <a:t>‹#›</a:t>
            </a:fld>
            <a:endParaRPr lang="en-US" dirty="0"/>
          </a:p>
        </p:txBody>
      </p:sp>
    </p:spTree>
    <p:extLst>
      <p:ext uri="{BB962C8B-B14F-4D97-AF65-F5344CB8AC3E}">
        <p14:creationId xmlns:p14="http://schemas.microsoft.com/office/powerpoint/2010/main" val="24024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54366C-EC7D-4398-B5F8-B4F260324CFE}" type="datetimeFigureOut">
              <a:rPr lang="en-US" smtClean="0"/>
              <a:pPr/>
              <a:t>12/6/2016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64FBB8-F3E7-49A2-8C82-60272B9FB1B8}" type="slidenum">
              <a:rPr lang="en-US" smtClean="0"/>
              <a:pPr/>
              <a:t>‹#›</a:t>
            </a:fld>
            <a:endParaRPr lang="en-US" dirty="0"/>
          </a:p>
        </p:txBody>
      </p:sp>
    </p:spTree>
    <p:extLst>
      <p:ext uri="{BB962C8B-B14F-4D97-AF65-F5344CB8AC3E}">
        <p14:creationId xmlns:p14="http://schemas.microsoft.com/office/powerpoint/2010/main" val="221678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984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effectLst/>
              </a:rPr>
              <a:t>Concerns over loss of revenue from the sale of data</a:t>
            </a:r>
            <a:r>
              <a:rPr lang="en-US" baseline="0" dirty="0" smtClean="0">
                <a:effectLst/>
              </a:rPr>
              <a:t> </a:t>
            </a:r>
            <a:r>
              <a:rPr lang="en-US" sz="1200" b="0" kern="1200" baseline="0" dirty="0" smtClean="0">
                <a:solidFill>
                  <a:schemeClr val="tx1"/>
                </a:solidFill>
                <a:effectLst/>
                <a:latin typeface="+mn-lt"/>
                <a:ea typeface="+mn-ea"/>
                <a:cs typeface="+mn-cs"/>
              </a:rPr>
              <a:t>13 43.3%</a:t>
            </a:r>
            <a:endParaRPr lang="en-US" sz="1200" b="0" kern="1200" dirty="0" smtClean="0">
              <a:solidFill>
                <a:schemeClr val="tx1"/>
              </a:solidFill>
              <a:effectLst/>
              <a:latin typeface="+mn-lt"/>
              <a:ea typeface="+mn-ea"/>
              <a:cs typeface="+mn-cs"/>
            </a:endParaRPr>
          </a:p>
          <a:p>
            <a:pPr fontAlgn="t"/>
            <a:r>
              <a:rPr lang="en-US" dirty="0" smtClean="0">
                <a:effectLst/>
              </a:rPr>
              <a:t>Concerns over legal liability for the geospatial data we produce</a:t>
            </a:r>
            <a:r>
              <a:rPr lang="en-US" baseline="0" dirty="0" smtClean="0">
                <a:effectLst/>
              </a:rPr>
              <a:t> </a:t>
            </a:r>
            <a:r>
              <a:rPr lang="en-US" sz="1200" b="0" kern="1200" baseline="0" dirty="0" smtClean="0">
                <a:solidFill>
                  <a:schemeClr val="tx1"/>
                </a:solidFill>
                <a:effectLst/>
                <a:latin typeface="+mn-lt"/>
                <a:ea typeface="+mn-ea"/>
                <a:cs typeface="+mn-cs"/>
              </a:rPr>
              <a:t>11 36.7%</a:t>
            </a:r>
            <a:endParaRPr lang="en-US" sz="1200" b="0" kern="1200" dirty="0" smtClean="0">
              <a:solidFill>
                <a:schemeClr val="tx1"/>
              </a:solidFill>
              <a:effectLst/>
              <a:latin typeface="+mn-lt"/>
              <a:ea typeface="+mn-ea"/>
              <a:cs typeface="+mn-cs"/>
            </a:endParaRPr>
          </a:p>
          <a:p>
            <a:pPr fontAlgn="t"/>
            <a:r>
              <a:rPr lang="en-US" dirty="0" smtClean="0">
                <a:effectLst/>
              </a:rPr>
              <a:t>Concerns over not knowing who is requesting or receiving the data</a:t>
            </a:r>
            <a:r>
              <a:rPr lang="en-US" baseline="0" dirty="0" smtClean="0">
                <a:effectLst/>
              </a:rPr>
              <a:t> </a:t>
            </a:r>
            <a:r>
              <a:rPr lang="en-US" sz="1200" b="0" kern="1200" baseline="0" dirty="0" smtClean="0">
                <a:solidFill>
                  <a:schemeClr val="tx1"/>
                </a:solidFill>
                <a:effectLst/>
                <a:latin typeface="+mn-lt"/>
                <a:ea typeface="+mn-ea"/>
                <a:cs typeface="+mn-cs"/>
              </a:rPr>
              <a:t>4 13.3%</a:t>
            </a:r>
            <a:endParaRPr lang="en-US" sz="1200" b="0" kern="1200" dirty="0" smtClean="0">
              <a:solidFill>
                <a:schemeClr val="tx1"/>
              </a:solidFill>
              <a:effectLst/>
              <a:latin typeface="+mn-lt"/>
              <a:ea typeface="+mn-ea"/>
              <a:cs typeface="+mn-cs"/>
            </a:endParaRPr>
          </a:p>
          <a:p>
            <a:pPr fontAlgn="t"/>
            <a:r>
              <a:rPr lang="en-US" dirty="0" smtClean="0">
                <a:effectLst/>
              </a:rPr>
              <a:t>Concerns over ‘bad actors’ acquiring and misusing the data</a:t>
            </a:r>
            <a:r>
              <a:rPr lang="en-US" baseline="0" dirty="0" smtClean="0">
                <a:effectLst/>
              </a:rPr>
              <a:t> </a:t>
            </a:r>
            <a:r>
              <a:rPr lang="en-US" sz="1200" b="0" kern="1200" baseline="0" dirty="0" smtClean="0">
                <a:solidFill>
                  <a:schemeClr val="tx1"/>
                </a:solidFill>
                <a:effectLst/>
                <a:latin typeface="+mn-lt"/>
                <a:ea typeface="+mn-ea"/>
                <a:cs typeface="+mn-cs"/>
              </a:rPr>
              <a:t>10 33.3%</a:t>
            </a:r>
            <a:endParaRPr lang="en-US" sz="1200" b="0" kern="1200" dirty="0" smtClean="0">
              <a:solidFill>
                <a:schemeClr val="tx1"/>
              </a:solidFill>
              <a:effectLst/>
              <a:latin typeface="+mn-lt"/>
              <a:ea typeface="+mn-ea"/>
              <a:cs typeface="+mn-cs"/>
            </a:endParaRPr>
          </a:p>
          <a:p>
            <a:pPr fontAlgn="t"/>
            <a:r>
              <a:rPr lang="en-US" dirty="0" smtClean="0">
                <a:effectLst/>
              </a:rPr>
              <a:t>Concerns over privacy and/or security</a:t>
            </a:r>
            <a:r>
              <a:rPr lang="en-US" baseline="0" dirty="0" smtClean="0">
                <a:effectLst/>
              </a:rPr>
              <a:t> </a:t>
            </a:r>
            <a:r>
              <a:rPr lang="en-US" sz="1200" b="0" kern="1200" baseline="0" dirty="0" smtClean="0">
                <a:solidFill>
                  <a:schemeClr val="tx1"/>
                </a:solidFill>
                <a:effectLst/>
                <a:latin typeface="+mn-lt"/>
                <a:ea typeface="+mn-ea"/>
                <a:cs typeface="+mn-cs"/>
              </a:rPr>
              <a:t>8 26.7%</a:t>
            </a:r>
            <a:endParaRPr lang="en-US" sz="1200" b="0" kern="1200" dirty="0" smtClean="0">
              <a:solidFill>
                <a:schemeClr val="tx1"/>
              </a:solidFill>
              <a:effectLst/>
              <a:latin typeface="+mn-lt"/>
              <a:ea typeface="+mn-ea"/>
              <a:cs typeface="+mn-cs"/>
            </a:endParaRPr>
          </a:p>
          <a:p>
            <a:pPr fontAlgn="t"/>
            <a:r>
              <a:rPr lang="en-US" dirty="0" smtClean="0">
                <a:effectLst/>
              </a:rPr>
              <a:t>Ability to redact or remove certain attributes before making data available</a:t>
            </a:r>
            <a:r>
              <a:rPr lang="en-US" b="1" baseline="0" dirty="0" smtClean="0">
                <a:effectLst/>
              </a:rPr>
              <a:t> </a:t>
            </a:r>
            <a:r>
              <a:rPr lang="en-US" sz="1200" b="0" kern="1200" baseline="0" dirty="0" smtClean="0">
                <a:solidFill>
                  <a:schemeClr val="tx1"/>
                </a:solidFill>
                <a:effectLst/>
                <a:latin typeface="+mn-lt"/>
                <a:ea typeface="+mn-ea"/>
                <a:cs typeface="+mn-cs"/>
              </a:rPr>
              <a:t>4 13.3%</a:t>
            </a:r>
          </a:p>
          <a:p>
            <a:pPr fontAlgn="t"/>
            <a:endParaRPr lang="en-US" sz="1200" b="0" kern="1200" baseline="0" dirty="0" smtClean="0">
              <a:solidFill>
                <a:schemeClr val="tx1"/>
              </a:solidFill>
              <a:effectLst/>
              <a:latin typeface="+mn-lt"/>
              <a:ea typeface="+mn-ea"/>
              <a:cs typeface="+mn-cs"/>
            </a:endParaRPr>
          </a:p>
          <a:p>
            <a:pPr fontAlgn="t"/>
            <a:r>
              <a:rPr lang="en-US" sz="1200" b="0" kern="1200" baseline="0" dirty="0" smtClean="0">
                <a:solidFill>
                  <a:schemeClr val="tx1"/>
                </a:solidFill>
                <a:effectLst/>
                <a:latin typeface="+mn-lt"/>
                <a:ea typeface="+mn-ea"/>
                <a:cs typeface="+mn-cs"/>
              </a:rPr>
              <a:t>N=30</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30123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effectLst/>
              </a:rPr>
              <a:t>Concerns over loss of revenue from the sale of data</a:t>
            </a:r>
            <a:r>
              <a:rPr lang="en-US" b="1" baseline="0" dirty="0" smtClean="0">
                <a:effectLst/>
              </a:rPr>
              <a:t> </a:t>
            </a:r>
            <a:r>
              <a:rPr lang="en-US" sz="1200" b="0" kern="1200" baseline="0" dirty="0" smtClean="0">
                <a:solidFill>
                  <a:schemeClr val="tx1"/>
                </a:solidFill>
                <a:effectLst/>
                <a:latin typeface="+mn-lt"/>
                <a:ea typeface="+mn-ea"/>
                <a:cs typeface="+mn-cs"/>
              </a:rPr>
              <a:t>8 57.1%</a:t>
            </a:r>
            <a:endParaRPr lang="en-US" sz="1200" b="0" kern="1200" dirty="0" smtClean="0">
              <a:solidFill>
                <a:schemeClr val="tx1"/>
              </a:solidFill>
              <a:effectLst/>
              <a:latin typeface="+mn-lt"/>
              <a:ea typeface="+mn-ea"/>
              <a:cs typeface="+mn-cs"/>
            </a:endParaRPr>
          </a:p>
          <a:p>
            <a:pPr fontAlgn="t"/>
            <a:r>
              <a:rPr lang="en-US" dirty="0" smtClean="0">
                <a:effectLst/>
              </a:rPr>
              <a:t>Concerns over legal liability for the geospatial data we produce</a:t>
            </a:r>
            <a:r>
              <a:rPr lang="en-US" baseline="0" dirty="0" smtClean="0">
                <a:effectLst/>
              </a:rPr>
              <a:t> </a:t>
            </a:r>
            <a:r>
              <a:rPr lang="en-US" sz="1200" b="0" kern="1200" baseline="0" dirty="0" smtClean="0">
                <a:solidFill>
                  <a:schemeClr val="tx1"/>
                </a:solidFill>
                <a:effectLst/>
                <a:latin typeface="+mn-lt"/>
                <a:ea typeface="+mn-ea"/>
                <a:cs typeface="+mn-cs"/>
              </a:rPr>
              <a:t>8 57.1%</a:t>
            </a:r>
            <a:endParaRPr lang="en-US" sz="1200" b="0" kern="1200" dirty="0" smtClean="0">
              <a:solidFill>
                <a:schemeClr val="tx1"/>
              </a:solidFill>
              <a:effectLst/>
              <a:latin typeface="+mn-lt"/>
              <a:ea typeface="+mn-ea"/>
              <a:cs typeface="+mn-cs"/>
            </a:endParaRPr>
          </a:p>
          <a:p>
            <a:pPr fontAlgn="t"/>
            <a:r>
              <a:rPr lang="en-US" dirty="0" smtClean="0">
                <a:effectLst/>
              </a:rPr>
              <a:t>Concerns over not knowing who is requesting or receiving the data</a:t>
            </a:r>
            <a:r>
              <a:rPr lang="en-US" baseline="0" dirty="0" smtClean="0">
                <a:effectLst/>
              </a:rPr>
              <a:t> </a:t>
            </a:r>
            <a:r>
              <a:rPr lang="en-US" sz="1200" b="0" kern="1200" baseline="0" dirty="0" smtClean="0">
                <a:solidFill>
                  <a:schemeClr val="tx1"/>
                </a:solidFill>
                <a:effectLst/>
                <a:latin typeface="+mn-lt"/>
                <a:ea typeface="+mn-ea"/>
                <a:cs typeface="+mn-cs"/>
              </a:rPr>
              <a:t>3 21.4%</a:t>
            </a:r>
            <a:endParaRPr lang="en-US" sz="1200" b="0" kern="1200" dirty="0" smtClean="0">
              <a:solidFill>
                <a:schemeClr val="tx1"/>
              </a:solidFill>
              <a:effectLst/>
              <a:latin typeface="+mn-lt"/>
              <a:ea typeface="+mn-ea"/>
              <a:cs typeface="+mn-cs"/>
            </a:endParaRPr>
          </a:p>
          <a:p>
            <a:pPr fontAlgn="t"/>
            <a:r>
              <a:rPr lang="en-US" dirty="0" smtClean="0">
                <a:effectLst/>
              </a:rPr>
              <a:t>Concerns over ‘bad actors’ acquiring and misusing the data</a:t>
            </a:r>
            <a:r>
              <a:rPr lang="en-US" baseline="0" dirty="0" smtClean="0">
                <a:effectLst/>
              </a:rPr>
              <a:t> </a:t>
            </a:r>
            <a:r>
              <a:rPr lang="en-US" sz="1200" b="0" kern="1200" baseline="0" dirty="0" smtClean="0">
                <a:solidFill>
                  <a:schemeClr val="tx1"/>
                </a:solidFill>
                <a:effectLst/>
                <a:latin typeface="+mn-lt"/>
                <a:ea typeface="+mn-ea"/>
                <a:cs typeface="+mn-cs"/>
              </a:rPr>
              <a:t>3 21.4%</a:t>
            </a:r>
            <a:endParaRPr lang="en-US" sz="1200" b="0" kern="1200" dirty="0" smtClean="0">
              <a:solidFill>
                <a:schemeClr val="tx1"/>
              </a:solidFill>
              <a:effectLst/>
              <a:latin typeface="+mn-lt"/>
              <a:ea typeface="+mn-ea"/>
              <a:cs typeface="+mn-cs"/>
            </a:endParaRPr>
          </a:p>
          <a:p>
            <a:pPr fontAlgn="t"/>
            <a:r>
              <a:rPr lang="en-US" dirty="0" smtClean="0">
                <a:effectLst/>
              </a:rPr>
              <a:t>Concerns over privacy and/or security</a:t>
            </a:r>
            <a:r>
              <a:rPr lang="en-US" baseline="0" dirty="0" smtClean="0">
                <a:effectLst/>
              </a:rPr>
              <a:t> </a:t>
            </a:r>
            <a:r>
              <a:rPr lang="en-US" sz="1200" b="0" kern="1200" baseline="0" dirty="0" smtClean="0">
                <a:solidFill>
                  <a:schemeClr val="tx1"/>
                </a:solidFill>
                <a:effectLst/>
                <a:latin typeface="+mn-lt"/>
                <a:ea typeface="+mn-ea"/>
                <a:cs typeface="+mn-cs"/>
              </a:rPr>
              <a:t>3 21.4%</a:t>
            </a:r>
            <a:endParaRPr lang="en-US" sz="1200" b="0" kern="1200" dirty="0" smtClean="0">
              <a:solidFill>
                <a:schemeClr val="tx1"/>
              </a:solidFill>
              <a:effectLst/>
              <a:latin typeface="+mn-lt"/>
              <a:ea typeface="+mn-ea"/>
              <a:cs typeface="+mn-cs"/>
            </a:endParaRPr>
          </a:p>
          <a:p>
            <a:pPr fontAlgn="t"/>
            <a:r>
              <a:rPr lang="en-US" dirty="0" smtClean="0">
                <a:effectLst/>
              </a:rPr>
              <a:t>Ability to redact or remove certain attributes before making data available</a:t>
            </a:r>
            <a:r>
              <a:rPr lang="en-US" baseline="0" dirty="0" smtClean="0">
                <a:effectLst/>
              </a:rPr>
              <a:t> </a:t>
            </a:r>
            <a:r>
              <a:rPr lang="en-US" sz="1200" b="0" kern="1200" baseline="0" dirty="0" smtClean="0">
                <a:solidFill>
                  <a:schemeClr val="tx1"/>
                </a:solidFill>
                <a:effectLst/>
                <a:latin typeface="+mn-lt"/>
                <a:ea typeface="+mn-ea"/>
                <a:cs typeface="+mn-cs"/>
              </a:rPr>
              <a:t>3 21.4%</a:t>
            </a:r>
          </a:p>
          <a:p>
            <a:pPr fontAlgn="t"/>
            <a:endParaRPr lang="en-US" sz="1200" b="0" kern="1200" baseline="0" dirty="0" smtClean="0">
              <a:solidFill>
                <a:schemeClr val="tx1"/>
              </a:solidFill>
              <a:effectLst/>
              <a:latin typeface="+mn-lt"/>
              <a:ea typeface="+mn-ea"/>
              <a:cs typeface="+mn-cs"/>
            </a:endParaRPr>
          </a:p>
          <a:p>
            <a:pPr fontAlgn="t"/>
            <a:r>
              <a:rPr lang="en-US" sz="1200" b="0" kern="1200" baseline="0" dirty="0" smtClean="0">
                <a:solidFill>
                  <a:schemeClr val="tx1"/>
                </a:solidFill>
                <a:effectLst/>
                <a:latin typeface="+mn-lt"/>
                <a:ea typeface="+mn-ea"/>
                <a:cs typeface="+mn-cs"/>
              </a:rPr>
              <a:t>N=14</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23560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Some licenses specify the data as Trade Secret or Non-Public under the Minnesota Data Practices Act. </a:t>
            </a:r>
          </a:p>
          <a:p>
            <a:endParaRPr lang="en-US" sz="1200" i="1"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Managing data acquired under a non-open license takes significant resources.  We have to store the data in a restricted folder, grant access individually to staff who have a business need for the data, and we have to ensure that each data user understands and commits to the restrictions imposed by the license.</a:t>
            </a:r>
          </a:p>
          <a:p>
            <a:r>
              <a:rPr lang="en-US" sz="1200" b="0" i="0" kern="1200" dirty="0" smtClean="0">
                <a:solidFill>
                  <a:schemeClr val="tx1"/>
                </a:solidFill>
                <a:effectLst/>
                <a:latin typeface="+mn-lt"/>
                <a:ea typeface="+mn-ea"/>
                <a:cs typeface="+mn-cs"/>
              </a:rPr>
              <a:t>·         Some county licenses have stated that the licensee treat the data as Trade Secret or Non-Public under the Minnesota Data Practices Act.  This sets a very high, rigorous, and resource intensive standard for the management of the data.</a:t>
            </a:r>
          </a:p>
          <a:p>
            <a:r>
              <a:rPr lang="en-US" sz="1200" b="0" i="0" kern="1200" dirty="0" smtClean="0">
                <a:solidFill>
                  <a:schemeClr val="tx1"/>
                </a:solidFill>
                <a:effectLst/>
                <a:latin typeface="+mn-lt"/>
                <a:ea typeface="+mn-ea"/>
                <a:cs typeface="+mn-cs"/>
              </a:rPr>
              <a:t>·         Under most non-open licenses, we have been able to use the data internally, but not re-distribute the data.  This significantly reduces the value of the data to an agency. For example, most of the sites that the Minnesota Pollution Control Agency is interested in can be defined by their parcel boundaries. The agency would like to generate site boundaries off of the parcels, but they need to be able to map and publish the data for boundaries, and this is not allowed under many licenses. </a:t>
            </a:r>
          </a:p>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2904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real quick before we get into the survey</a:t>
            </a:r>
            <a:r>
              <a:rPr lang="en-US" baseline="0" dirty="0" smtClean="0"/>
              <a:t> results, here the current status of free and open data at the county level.</a:t>
            </a:r>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66649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this to after the survey?</a:t>
            </a:r>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852367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03878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new</a:t>
            </a:r>
            <a:r>
              <a:rPr lang="en-US" baseline="0" dirty="0" smtClean="0"/>
              <a:t> resources coming from the GAC Outreach committee</a:t>
            </a:r>
          </a:p>
          <a:p>
            <a:endParaRPr lang="en-US" baseline="0" dirty="0" smtClean="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17850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Reconstituted</a:t>
            </a:r>
            <a:r>
              <a:rPr lang="en-US" sz="1200" b="0" i="0" u="none" strike="noStrike" kern="1200" baseline="0" dirty="0" smtClean="0">
                <a:solidFill>
                  <a:schemeClr val="tx1"/>
                </a:solidFill>
                <a:effectLst/>
                <a:latin typeface="+mn-lt"/>
                <a:ea typeface="+mn-ea"/>
                <a:cs typeface="+mn-cs"/>
              </a:rPr>
              <a:t> in December 2015</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Find and document compelling geospatial stories useful to government (all levels), private sector, professional associations, related professions, and citizens of the state;</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Tell those stories in venues where they can inform and influence policy makers and others seeking to improve government operations, economic development, and quality of life in Minnesota.</a:t>
            </a:r>
          </a:p>
          <a:p>
            <a:endParaRPr lang="en-US" dirty="0" smtClean="0"/>
          </a:p>
          <a:p>
            <a:pPr rtl="0"/>
            <a:r>
              <a:rPr lang="en-US" sz="1200" b="1" i="0" u="none" strike="noStrike" kern="1200" dirty="0" smtClean="0">
                <a:solidFill>
                  <a:schemeClr val="tx1"/>
                </a:solidFill>
                <a:effectLst/>
                <a:latin typeface="+mn-lt"/>
                <a:ea typeface="+mn-ea"/>
                <a:cs typeface="+mn-cs"/>
              </a:rPr>
              <a:t>Committee Members:</a:t>
            </a:r>
            <a:r>
              <a:rPr lang="en-US" sz="1200" b="0" i="0" u="none" strike="noStrike" kern="1200" dirty="0" smtClean="0">
                <a:solidFill>
                  <a:schemeClr val="tx1"/>
                </a:solidFill>
                <a:effectLst/>
                <a:latin typeface="+mn-lt"/>
                <a:ea typeface="+mn-ea"/>
                <a:cs typeface="+mn-cs"/>
              </a:rPr>
              <a:t> </a:t>
            </a:r>
            <a:endParaRPr lang="en-US" b="0" dirty="0" smtClean="0">
              <a:effectLst/>
            </a:endParaRPr>
          </a:p>
          <a:p>
            <a:pPr rtl="0"/>
            <a:r>
              <a:rPr lang="en-US" sz="1200" b="0" i="0" u="none" strike="noStrike" kern="1200" dirty="0" smtClean="0">
                <a:solidFill>
                  <a:schemeClr val="tx1"/>
                </a:solidFill>
                <a:effectLst/>
                <a:latin typeface="+mn-lt"/>
                <a:ea typeface="+mn-ea"/>
                <a:cs typeface="+mn-cs"/>
              </a:rPr>
              <a:t>Brad Anderson</a:t>
            </a:r>
            <a:endParaRPr lang="en-US" b="0" dirty="0" smtClean="0">
              <a:effectLst/>
            </a:endParaRPr>
          </a:p>
          <a:p>
            <a:pPr rtl="0"/>
            <a:r>
              <a:rPr lang="en-US" sz="1200" b="0" i="0" u="none" strike="noStrike" kern="1200" dirty="0" smtClean="0">
                <a:solidFill>
                  <a:schemeClr val="tx1"/>
                </a:solidFill>
                <a:effectLst/>
                <a:latin typeface="+mn-lt"/>
                <a:ea typeface="+mn-ea"/>
                <a:cs typeface="+mn-cs"/>
              </a:rPr>
              <a:t>Will Craig</a:t>
            </a:r>
            <a:endParaRPr lang="en-US" b="0" dirty="0" smtClean="0">
              <a:effectLst/>
            </a:endParaRPr>
          </a:p>
          <a:p>
            <a:pPr rtl="0"/>
            <a:r>
              <a:rPr lang="en-US" sz="1200" b="0" i="0" u="none" strike="noStrike" kern="1200" dirty="0" smtClean="0">
                <a:solidFill>
                  <a:schemeClr val="tx1"/>
                </a:solidFill>
                <a:effectLst/>
                <a:latin typeface="+mn-lt"/>
                <a:ea typeface="+mn-ea"/>
                <a:cs typeface="+mn-cs"/>
              </a:rPr>
              <a:t>Scott </a:t>
            </a:r>
            <a:r>
              <a:rPr lang="en-US" sz="1200" b="0" i="0" u="none" strike="noStrike" kern="1200" dirty="0" err="1" smtClean="0">
                <a:solidFill>
                  <a:schemeClr val="tx1"/>
                </a:solidFill>
                <a:effectLst/>
                <a:latin typeface="+mn-lt"/>
                <a:ea typeface="+mn-ea"/>
                <a:cs typeface="+mn-cs"/>
              </a:rPr>
              <a:t>Freburg</a:t>
            </a:r>
            <a:endParaRPr lang="en-US" b="0" dirty="0" smtClean="0">
              <a:effectLst/>
            </a:endParaRPr>
          </a:p>
          <a:p>
            <a:pPr rtl="0"/>
            <a:r>
              <a:rPr lang="en-US" sz="1200" b="0" i="0" u="none" strike="noStrike" kern="1200" dirty="0" smtClean="0">
                <a:solidFill>
                  <a:schemeClr val="tx1"/>
                </a:solidFill>
                <a:effectLst/>
                <a:latin typeface="+mn-lt"/>
                <a:ea typeface="+mn-ea"/>
                <a:cs typeface="+mn-cs"/>
              </a:rPr>
              <a:t>Kari </a:t>
            </a:r>
            <a:r>
              <a:rPr lang="en-US" sz="1200" b="0" i="0" u="none" strike="noStrike" kern="1200" dirty="0" err="1" smtClean="0">
                <a:solidFill>
                  <a:schemeClr val="tx1"/>
                </a:solidFill>
                <a:effectLst/>
                <a:latin typeface="+mn-lt"/>
                <a:ea typeface="+mn-ea"/>
                <a:cs typeface="+mn-cs"/>
              </a:rPr>
              <a:t>Geurts</a:t>
            </a:r>
            <a:r>
              <a:rPr lang="en-US" sz="1200" b="0" i="0" u="none" strike="noStrike" kern="1200" dirty="0" smtClean="0">
                <a:solidFill>
                  <a:schemeClr val="tx1"/>
                </a:solidFill>
                <a:effectLst/>
                <a:latin typeface="+mn-lt"/>
                <a:ea typeface="+mn-ea"/>
                <a:cs typeface="+mn-cs"/>
              </a:rPr>
              <a:t> (co-chair)</a:t>
            </a:r>
            <a:endParaRPr lang="en-US" b="0" dirty="0" smtClean="0">
              <a:effectLst/>
            </a:endParaRPr>
          </a:p>
          <a:p>
            <a:pPr rtl="0"/>
            <a:r>
              <a:rPr lang="en-US" sz="1200" b="0" i="0" u="none" strike="noStrike" kern="1200" dirty="0" smtClean="0">
                <a:solidFill>
                  <a:schemeClr val="tx1"/>
                </a:solidFill>
                <a:effectLst/>
                <a:latin typeface="+mn-lt"/>
                <a:ea typeface="+mn-ea"/>
                <a:cs typeface="+mn-cs"/>
              </a:rPr>
              <a:t>Andrew King-</a:t>
            </a:r>
            <a:r>
              <a:rPr lang="en-US" sz="1200" b="0" i="0" u="none" strike="noStrike" kern="1200" dirty="0" err="1" smtClean="0">
                <a:solidFill>
                  <a:schemeClr val="tx1"/>
                </a:solidFill>
                <a:effectLst/>
                <a:latin typeface="+mn-lt"/>
                <a:ea typeface="+mn-ea"/>
                <a:cs typeface="+mn-cs"/>
              </a:rPr>
              <a:t>Scribbins</a:t>
            </a:r>
            <a:endParaRPr lang="en-US" b="0" dirty="0" smtClean="0">
              <a:effectLst/>
            </a:endParaRPr>
          </a:p>
          <a:p>
            <a:pPr rtl="0"/>
            <a:r>
              <a:rPr lang="en-US" sz="1200" b="0" i="0" u="none" strike="noStrike" kern="1200" dirty="0" smtClean="0">
                <a:solidFill>
                  <a:schemeClr val="tx1"/>
                </a:solidFill>
                <a:effectLst/>
                <a:latin typeface="+mn-lt"/>
                <a:ea typeface="+mn-ea"/>
                <a:cs typeface="+mn-cs"/>
              </a:rPr>
              <a:t>Len </a:t>
            </a:r>
            <a:r>
              <a:rPr lang="en-US" sz="1200" b="0" i="0" u="none" strike="noStrike" kern="1200" dirty="0" err="1" smtClean="0">
                <a:solidFill>
                  <a:schemeClr val="tx1"/>
                </a:solidFill>
                <a:effectLst/>
                <a:latin typeface="+mn-lt"/>
                <a:ea typeface="+mn-ea"/>
                <a:cs typeface="+mn-cs"/>
              </a:rPr>
              <a:t>Kne</a:t>
            </a:r>
            <a:r>
              <a:rPr lang="en-US" sz="1200" b="0" i="0" u="none" strike="noStrike" kern="1200" dirty="0" smtClean="0">
                <a:solidFill>
                  <a:schemeClr val="tx1"/>
                </a:solidFill>
                <a:effectLst/>
                <a:latin typeface="+mn-lt"/>
                <a:ea typeface="+mn-ea"/>
                <a:cs typeface="+mn-cs"/>
              </a:rPr>
              <a:t> (co-chair)</a:t>
            </a:r>
            <a:endParaRPr lang="en-US" b="0" dirty="0" smtClean="0">
              <a:effectLst/>
            </a:endParaRPr>
          </a:p>
          <a:p>
            <a:pPr rtl="0"/>
            <a:r>
              <a:rPr lang="en-US" sz="1200" b="0" i="0" u="none" strike="noStrike" kern="1200" dirty="0" smtClean="0">
                <a:solidFill>
                  <a:schemeClr val="tx1"/>
                </a:solidFill>
                <a:effectLst/>
                <a:latin typeface="+mn-lt"/>
                <a:ea typeface="+mn-ea"/>
                <a:cs typeface="+mn-cs"/>
              </a:rPr>
              <a:t>Geoff Maas</a:t>
            </a:r>
            <a:endParaRPr lang="en-US" b="0" dirty="0" smtClean="0">
              <a:effectLst/>
            </a:endParaRPr>
          </a:p>
          <a:p>
            <a:pPr rtl="0"/>
            <a:r>
              <a:rPr lang="en-US" sz="1200" b="0" i="0" u="none" strike="noStrike" kern="1200" dirty="0" smtClean="0">
                <a:solidFill>
                  <a:schemeClr val="tx1"/>
                </a:solidFill>
                <a:effectLst/>
                <a:latin typeface="+mn-lt"/>
                <a:ea typeface="+mn-ea"/>
                <a:cs typeface="+mn-cs"/>
              </a:rPr>
              <a:t>John </a:t>
            </a:r>
            <a:r>
              <a:rPr lang="en-US" sz="1200" b="0" i="0" u="none" strike="noStrike" kern="1200" dirty="0" err="1" smtClean="0">
                <a:solidFill>
                  <a:schemeClr val="tx1"/>
                </a:solidFill>
                <a:effectLst/>
                <a:latin typeface="+mn-lt"/>
                <a:ea typeface="+mn-ea"/>
                <a:cs typeface="+mn-cs"/>
              </a:rPr>
              <a:t>Mackiewicz</a:t>
            </a:r>
            <a:endParaRPr lang="en-US" b="0" dirty="0" smtClean="0">
              <a:effectLst/>
            </a:endParaRPr>
          </a:p>
          <a:p>
            <a:pPr rtl="0"/>
            <a:r>
              <a:rPr lang="en-US" sz="1200" b="0" i="0" u="none" strike="noStrike" kern="1200" dirty="0" smtClean="0">
                <a:solidFill>
                  <a:schemeClr val="tx1"/>
                </a:solidFill>
                <a:effectLst/>
                <a:latin typeface="+mn-lt"/>
                <a:ea typeface="+mn-ea"/>
                <a:cs typeface="+mn-cs"/>
              </a:rPr>
              <a:t>Victoria Reinhardt</a:t>
            </a:r>
            <a:endParaRPr lang="en-US" b="0" dirty="0" smtClean="0">
              <a:effectLst/>
            </a:endParaRPr>
          </a:p>
          <a:p>
            <a:pPr rtl="0"/>
            <a:r>
              <a:rPr lang="en-US" sz="1200" b="0" i="0" u="none" strike="noStrike" kern="1200" dirty="0" smtClean="0">
                <a:solidFill>
                  <a:schemeClr val="tx1"/>
                </a:solidFill>
                <a:effectLst/>
                <a:latin typeface="+mn-lt"/>
                <a:ea typeface="+mn-ea"/>
                <a:cs typeface="+mn-cs"/>
              </a:rPr>
              <a:t>Cory Richter</a:t>
            </a:r>
            <a:endParaRPr lang="en-US" b="0" dirty="0" smtClean="0">
              <a:effectLst/>
            </a:endParaRPr>
          </a:p>
          <a:p>
            <a:pPr rtl="0"/>
            <a:r>
              <a:rPr lang="en-US" sz="1200" b="0" i="0" u="none" strike="noStrike" kern="1200" dirty="0" smtClean="0">
                <a:solidFill>
                  <a:schemeClr val="tx1"/>
                </a:solidFill>
                <a:effectLst/>
                <a:latin typeface="+mn-lt"/>
                <a:ea typeface="+mn-ea"/>
                <a:cs typeface="+mn-cs"/>
              </a:rPr>
              <a:t>Gerry </a:t>
            </a:r>
            <a:r>
              <a:rPr lang="en-US" sz="1200" b="0" i="0" u="none" strike="noStrike" kern="1200" dirty="0" err="1" smtClean="0">
                <a:solidFill>
                  <a:schemeClr val="tx1"/>
                </a:solidFill>
                <a:effectLst/>
                <a:latin typeface="+mn-lt"/>
                <a:ea typeface="+mn-ea"/>
                <a:cs typeface="+mn-cs"/>
              </a:rPr>
              <a:t>Sjerven</a:t>
            </a:r>
            <a:endParaRPr lang="en-US" b="0" dirty="0" smtClean="0">
              <a:effectLst/>
            </a:endParaRPr>
          </a:p>
          <a:p>
            <a:pPr rtl="0"/>
            <a:r>
              <a:rPr lang="en-US" sz="1200" b="0" i="0" u="none" strike="noStrike" kern="1200" dirty="0" smtClean="0">
                <a:solidFill>
                  <a:schemeClr val="tx1"/>
                </a:solidFill>
                <a:effectLst/>
                <a:latin typeface="+mn-lt"/>
                <a:ea typeface="+mn-ea"/>
                <a:cs typeface="+mn-cs"/>
              </a:rPr>
              <a:t>Alison </a:t>
            </a:r>
            <a:r>
              <a:rPr lang="en-US" sz="1200" b="0" i="0" u="none" strike="noStrike" kern="1200" dirty="0" err="1" smtClean="0">
                <a:solidFill>
                  <a:schemeClr val="tx1"/>
                </a:solidFill>
                <a:effectLst/>
                <a:latin typeface="+mn-lt"/>
                <a:ea typeface="+mn-ea"/>
                <a:cs typeface="+mn-cs"/>
              </a:rPr>
              <a:t>Slaats</a:t>
            </a:r>
            <a:endParaRPr lang="en-US" b="0" dirty="0" smtClean="0">
              <a:effectLst/>
            </a:endParaRPr>
          </a:p>
          <a:p>
            <a:pPr rtl="0"/>
            <a:r>
              <a:rPr lang="en-US" sz="1200" b="0" i="0" u="none" strike="noStrike" kern="1200" dirty="0" smtClean="0">
                <a:solidFill>
                  <a:schemeClr val="tx1"/>
                </a:solidFill>
                <a:effectLst/>
                <a:latin typeface="+mn-lt"/>
                <a:ea typeface="+mn-ea"/>
                <a:cs typeface="+mn-cs"/>
              </a:rPr>
              <a:t>Michelle Trager</a:t>
            </a:r>
            <a:endParaRPr lang="en-US" b="0" dirty="0" smtClean="0">
              <a:effectLst/>
            </a:endParaRPr>
          </a:p>
          <a:p>
            <a:pPr rtl="0"/>
            <a:r>
              <a:rPr lang="en-US" sz="1200" b="0" i="0" u="none" strike="noStrike" kern="1200" dirty="0" smtClean="0">
                <a:solidFill>
                  <a:schemeClr val="tx1"/>
                </a:solidFill>
                <a:effectLst/>
                <a:latin typeface="+mn-lt"/>
                <a:ea typeface="+mn-ea"/>
                <a:cs typeface="+mn-cs"/>
              </a:rPr>
              <a:t>Annette Theroux</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7543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worked with the Association</a:t>
            </a:r>
            <a:r>
              <a:rPr lang="en-US" baseline="0" dirty="0" smtClean="0"/>
              <a:t> of Minnesota Counties to also send the survey to county administrators and county board chair. </a:t>
            </a:r>
            <a:endParaRPr lang="en-US" dirty="0" smtClean="0"/>
          </a:p>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0059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6411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can be worked into defined</a:t>
            </a:r>
            <a:r>
              <a:rPr lang="en-US" baseline="0" dirty="0" smtClean="0"/>
              <a:t> response categories.</a:t>
            </a:r>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2345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0138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alone</a:t>
            </a:r>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3859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76531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to other response categories</a:t>
            </a:r>
            <a:endParaRPr lang="en-US" dirty="0"/>
          </a:p>
        </p:txBody>
      </p:sp>
      <p:sp>
        <p:nvSpPr>
          <p:cNvPr id="4" name="Slide Number Placeholder 3"/>
          <p:cNvSpPr>
            <a:spLocks noGrp="1"/>
          </p:cNvSpPr>
          <p:nvPr>
            <p:ph type="sldNum" sz="quarter" idx="10"/>
          </p:nvPr>
        </p:nvSpPr>
        <p:spPr/>
        <p:txBody>
          <a:bodyPr/>
          <a:lstStyle/>
          <a:p>
            <a:fld id="{84FAF87D-93C3-B349-BA11-AA7A75FF510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6421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209757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17661554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793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5884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1003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0845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2048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8820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553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4281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3629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0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57769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04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94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12/6/2016</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22114461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12/6/2016</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2951075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12/6/2016</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6287485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59578472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11520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1FF935F4-130A-44BA-B9E4-FB5C8CE193BD}"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1"/>
          </p:nvPr>
        </p:nvSpPr>
        <p:spPr/>
        <p:txBody>
          <a:bodyPr/>
          <a:lstStyle/>
          <a:p>
            <a:fld id="{C66A6D71-CBE5-4DB2-BA8D-22092B89CECA}" type="datetime1">
              <a:rPr lang="en-US" smtClean="0">
                <a:solidFill>
                  <a:prstClr val="black"/>
                </a:solidFill>
              </a:rPr>
              <a:pPr/>
              <a:t>12/6/2016</a:t>
            </a:fld>
            <a:endParaRPr lang="en-US" dirty="0">
              <a:solidFill>
                <a:prstClr val="black"/>
              </a:solidFill>
            </a:endParaRPr>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152421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5694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78069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389712320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415745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914146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alphaModFix amt="24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srcRect l="11006" r="6448"/>
          <a:stretch/>
        </p:blipFill>
        <p:spPr>
          <a:xfrm>
            <a:off x="-24063" y="0"/>
            <a:ext cx="9144000" cy="7390394"/>
          </a:xfrm>
          <a:prstGeom prst="rect">
            <a:avLst/>
          </a:prstGeom>
          <a:blipFill dpi="0" rotWithShape="1">
            <a:blip r:embed="rId2"/>
            <a:srcRect/>
            <a:stretch>
              <a:fillRect/>
            </a:stretch>
          </a:blipFill>
        </p:spPr>
      </p:pic>
    </p:spTree>
    <p:extLst>
      <p:ext uri="{BB962C8B-B14F-4D97-AF65-F5344CB8AC3E}">
        <p14:creationId xmlns:p14="http://schemas.microsoft.com/office/powerpoint/2010/main" val="3493404392"/>
      </p:ext>
    </p:extLst>
  </p:cSld>
  <p:clrMapOvr>
    <a:masterClrMapping/>
  </p:clrMapOvr>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5"/>
          </p:nvPr>
        </p:nvSpPr>
        <p:spPr>
          <a:xfrm>
            <a:off x="457200" y="1600200"/>
            <a:ext cx="7848600" cy="4648200"/>
          </a:xfrm>
          <a:prstGeom prst="rect">
            <a:avLst/>
          </a:prstGeom>
        </p:spPr>
        <p:txBody>
          <a:bodyPr/>
          <a:lstStyle/>
          <a:p>
            <a:endParaRPr lang="en-US"/>
          </a:p>
        </p:txBody>
      </p:sp>
    </p:spTree>
    <p:extLst>
      <p:ext uri="{BB962C8B-B14F-4D97-AF65-F5344CB8AC3E}">
        <p14:creationId xmlns:p14="http://schemas.microsoft.com/office/powerpoint/2010/main" val="588932372"/>
      </p:ext>
    </p:extLst>
  </p:cSld>
  <p:clrMapOvr>
    <a:masterClrMapping/>
  </p:clrMapOvr>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able Placeholder 3"/>
          <p:cNvSpPr>
            <a:spLocks noGrp="1"/>
          </p:cNvSpPr>
          <p:nvPr>
            <p:ph type="tbl" sz="quarter" idx="15"/>
          </p:nvPr>
        </p:nvSpPr>
        <p:spPr>
          <a:xfrm>
            <a:off x="457200" y="1676400"/>
            <a:ext cx="7848600" cy="4648200"/>
          </a:xfrm>
          <a:prstGeom prst="rect">
            <a:avLst/>
          </a:prstGeom>
        </p:spPr>
        <p:txBody>
          <a:bodyPr/>
          <a:lstStyle/>
          <a:p>
            <a:endParaRPr lang="en-US"/>
          </a:p>
        </p:txBody>
      </p:sp>
    </p:spTree>
    <p:extLst>
      <p:ext uri="{BB962C8B-B14F-4D97-AF65-F5344CB8AC3E}">
        <p14:creationId xmlns:p14="http://schemas.microsoft.com/office/powerpoint/2010/main" val="605767538"/>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7" name="SmartArt Placeholder 6"/>
          <p:cNvSpPr>
            <a:spLocks noGrp="1"/>
          </p:cNvSpPr>
          <p:nvPr>
            <p:ph type="dgm" sz="quarter" idx="15"/>
          </p:nvPr>
        </p:nvSpPr>
        <p:spPr>
          <a:xfrm>
            <a:off x="457200" y="1752600"/>
            <a:ext cx="7848600" cy="4572000"/>
          </a:xfrm>
          <a:prstGeom prst="rect">
            <a:avLst/>
          </a:prstGeom>
        </p:spPr>
        <p:txBody>
          <a:bodyPr/>
          <a:lstStyle/>
          <a:p>
            <a:endParaRPr lang="en-US"/>
          </a:p>
        </p:txBody>
      </p:sp>
    </p:spTree>
    <p:extLst>
      <p:ext uri="{BB962C8B-B14F-4D97-AF65-F5344CB8AC3E}">
        <p14:creationId xmlns:p14="http://schemas.microsoft.com/office/powerpoint/2010/main" val="1527561912"/>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2955699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4211796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157184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3422875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709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2625467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3994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1449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7841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1756117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3818575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302750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1425645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Questions?</a:t>
            </a:r>
            <a:endParaRPr lang="en-US" dirty="0"/>
          </a:p>
        </p:txBody>
      </p:sp>
    </p:spTree>
    <p:extLst>
      <p:ext uri="{BB962C8B-B14F-4D97-AF65-F5344CB8AC3E}">
        <p14:creationId xmlns:p14="http://schemas.microsoft.com/office/powerpoint/2010/main" val="6308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33513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1121407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985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9D007F-869C-41F0-9593-46BDCF8EFF3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167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4016701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2133600"/>
            <a:ext cx="8382000" cy="41148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81000" y="914401"/>
            <a:ext cx="7886700" cy="990600"/>
          </a:xfrm>
          <a:prstGeom prst="rect">
            <a:avLst/>
          </a:prstGeo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133098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7"/>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1275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7"/>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3457605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3124200" y="6416677"/>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7"/>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2137620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ulleted list-BLANK AT BOTTOM">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52402"/>
            <a:ext cx="2286000" cy="708163"/>
          </a:xfrm>
          <a:prstGeom prst="rect">
            <a:avLst/>
          </a:prstGeom>
        </p:spPr>
      </p:pic>
      <p:cxnSp>
        <p:nvCxnSpPr>
          <p:cNvPr id="7" name="Straight Connector 6"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3344481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51835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BACD78-C134-4CBE-B91C-23C595F0DEA0}" type="datetimeFigureOut">
              <a:rPr lang="en-US" smtClean="0"/>
              <a:t>12/6/2016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9D007F-869C-41F0-9593-46BDCF8EFF3B}" type="slidenum">
              <a:rPr lang="en-US" smtClean="0"/>
              <a:t>‹#›</a:t>
            </a:fld>
            <a:endParaRPr lang="en-US"/>
          </a:p>
        </p:txBody>
      </p:sp>
    </p:spTree>
    <p:extLst>
      <p:ext uri="{BB962C8B-B14F-4D97-AF65-F5344CB8AC3E}">
        <p14:creationId xmlns:p14="http://schemas.microsoft.com/office/powerpoint/2010/main" val="3122943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1600648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3236755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3892458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85728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1664096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1856942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 y="4070350"/>
            <a:ext cx="3505200" cy="730250"/>
          </a:xfrm>
          <a:prstGeom prst="rect">
            <a:avLst/>
          </a:prstGeom>
        </p:spPr>
        <p:txBody>
          <a:bodyPr/>
          <a:lstStyle>
            <a:lvl1pPr marL="0" indent="0" algn="l">
              <a:buNone/>
              <a:defRPr sz="1400">
                <a:latin typeface="+mj-lt"/>
              </a:defRPr>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Thank You!</a:t>
            </a:r>
            <a:endParaRPr lang="en-US" dirty="0"/>
          </a:p>
        </p:txBody>
      </p:sp>
    </p:spTree>
    <p:extLst>
      <p:ext uri="{BB962C8B-B14F-4D97-AF65-F5344CB8AC3E}">
        <p14:creationId xmlns:p14="http://schemas.microsoft.com/office/powerpoint/2010/main" val="3827458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960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428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57200" y="152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766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533400" y="3581400"/>
            <a:ext cx="5029200" cy="1752600"/>
          </a:xfrm>
          <a:prstGeom prst="rect">
            <a:avLst/>
          </a:prstGeom>
        </p:spPr>
        <p:txBody>
          <a:bodyPr/>
          <a:lstStyle>
            <a:lvl1pPr marL="0" indent="0" algn="l">
              <a:buNone/>
              <a:defRPr sz="1400">
                <a:latin typeface="+mj-lt"/>
              </a:defRPr>
            </a:lvl1pPr>
          </a:lstStyle>
          <a:p>
            <a:pPr lvl="0"/>
            <a:r>
              <a:rPr lang="en-US" dirty="0" smtClean="0"/>
              <a:t>Click to add presenter name and date</a:t>
            </a:r>
            <a:endParaRPr lang="en-US" dirty="0"/>
          </a:p>
        </p:txBody>
      </p:sp>
      <p:sp>
        <p:nvSpPr>
          <p:cNvPr id="2" name="Title 1"/>
          <p:cNvSpPr>
            <a:spLocks noGrp="1"/>
          </p:cNvSpPr>
          <p:nvPr>
            <p:ph type="title" hasCustomPrompt="1"/>
          </p:nvPr>
        </p:nvSpPr>
        <p:spPr>
          <a:xfrm>
            <a:off x="533400" y="1828800"/>
            <a:ext cx="5257800" cy="1371600"/>
          </a:xfrm>
          <a:prstGeom prst="rect">
            <a:avLst/>
          </a:prstGeom>
        </p:spPr>
        <p:txBody>
          <a:bodyPr anchor="b"/>
          <a:lstStyle>
            <a:lvl1pPr algn="l">
              <a:defRPr sz="3600" b="0" baseline="0">
                <a:latin typeface="+mj-lt"/>
              </a:defRPr>
            </a:lvl1pPr>
          </a:lstStyle>
          <a:p>
            <a:r>
              <a:rPr lang="en-US" dirty="0" smtClean="0"/>
              <a:t>Click to add title</a:t>
            </a:r>
            <a:endParaRPr lang="en-US" dirty="0"/>
          </a:p>
        </p:txBody>
      </p:sp>
    </p:spTree>
    <p:extLst>
      <p:ext uri="{BB962C8B-B14F-4D97-AF65-F5344CB8AC3E}">
        <p14:creationId xmlns:p14="http://schemas.microsoft.com/office/powerpoint/2010/main" val="774777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8176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3044195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1258208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2875735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57200" y="152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1090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1656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13561371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17906431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1610102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111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200" b="0">
                <a:latin typeface="+mj-lt"/>
              </a:defRPr>
            </a:lvl1pPr>
          </a:lstStyle>
          <a:p>
            <a:r>
              <a:rPr lang="en-US" dirty="0" smtClean="0"/>
              <a:t>AGENDA</a:t>
            </a:r>
            <a:endParaRPr lang="en-US" dirty="0"/>
          </a:p>
        </p:txBody>
      </p:sp>
      <p:sp>
        <p:nvSpPr>
          <p:cNvPr id="6" name="Text Placeholder 5"/>
          <p:cNvSpPr>
            <a:spLocks noGrp="1"/>
          </p:cNvSpPr>
          <p:nvPr>
            <p:ph type="body" sz="quarter" idx="10"/>
          </p:nvPr>
        </p:nvSpPr>
        <p:spPr>
          <a:xfrm>
            <a:off x="609600" y="1981200"/>
            <a:ext cx="5334000" cy="4191000"/>
          </a:xfrm>
          <a:prstGeom prst="rect">
            <a:avLst/>
          </a:prstGeom>
        </p:spPr>
        <p:txBody>
          <a:bodyPr/>
          <a:lstStyle>
            <a:lvl1pPr>
              <a:defRPr sz="2000"/>
            </a:lvl1pPr>
          </a:lstStyle>
          <a:p>
            <a:pPr lvl="0"/>
            <a:r>
              <a:rPr lang="en-US" dirty="0" smtClean="0"/>
              <a:t>Click to edit Master text styles</a:t>
            </a:r>
          </a:p>
        </p:txBody>
      </p:sp>
    </p:spTree>
    <p:extLst>
      <p:ext uri="{BB962C8B-B14F-4D97-AF65-F5344CB8AC3E}">
        <p14:creationId xmlns:p14="http://schemas.microsoft.com/office/powerpoint/2010/main" val="23164316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1FF935F4-130A-44BA-B9E4-FB5C8CE193BD}"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1"/>
          </p:nvPr>
        </p:nvSpPr>
        <p:spPr/>
        <p:txBody>
          <a:bodyPr/>
          <a:lstStyle/>
          <a:p>
            <a:fld id="{C66A6D71-CBE5-4DB2-BA8D-22092B89CECA}" type="datetime1">
              <a:rPr lang="en-US" smtClean="0">
                <a:solidFill>
                  <a:prstClr val="black"/>
                </a:solidFill>
              </a:rPr>
              <a:pPr/>
              <a:t>12/6/2016</a:t>
            </a:fld>
            <a:endParaRPr lang="en-US" dirty="0">
              <a:solidFill>
                <a:prstClr val="black"/>
              </a:solidFill>
            </a:endParaRPr>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2588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2087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19477364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2352108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14005277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2046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1FF935F4-130A-44BA-B9E4-FB5C8CE193BD}"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1"/>
          </p:nvPr>
        </p:nvSpPr>
        <p:spPr/>
        <p:txBody>
          <a:bodyPr/>
          <a:lstStyle/>
          <a:p>
            <a:fld id="{C66A6D71-CBE5-4DB2-BA8D-22092B89CECA}" type="datetime1">
              <a:rPr lang="en-US" smtClean="0">
                <a:solidFill>
                  <a:prstClr val="black"/>
                </a:solidFill>
              </a:rPr>
              <a:pPr/>
              <a:t>12/6/2016</a:t>
            </a:fld>
            <a:endParaRPr lang="en-US" dirty="0">
              <a:solidFill>
                <a:prstClr val="black"/>
              </a:solidFill>
            </a:endParaRPr>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7798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69145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4040240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245395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5283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6670247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4230139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defRPr sz="3200">
                <a:latin typeface="+mj-l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752600"/>
            <a:ext cx="3581400" cy="43434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343400" y="1752600"/>
            <a:ext cx="3581400" cy="43434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64671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F971A-F5B7-4129-B83F-B1E32DEEA2AD}" type="datetimeFigureOut">
              <a:rPr lang="en-US">
                <a:solidFill>
                  <a:prstClr val="black">
                    <a:tint val="75000"/>
                  </a:prstClr>
                </a:solidFill>
              </a:rPr>
              <a:pPr/>
              <a:t>12/6/2016</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B65EE-1F02-46A8-8422-85A3473BC13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068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0">
                <a:latin typeface="Arial" panose="020B0604020202020204" pitchFamily="34" charset="0"/>
                <a:cs typeface="Arial" panose="020B0604020202020204" pitchFamily="34" charset="0"/>
              </a:defRPr>
            </a:lvl1pPr>
          </a:lstStyle>
          <a:p>
            <a:r>
              <a:rPr lang="en-US" dirty="0" smtClean="0"/>
              <a:t>AGENDA</a:t>
            </a:r>
            <a:endParaRPr lang="en-US" dirty="0"/>
          </a:p>
        </p:txBody>
      </p:sp>
      <p:sp>
        <p:nvSpPr>
          <p:cNvPr id="3" name="Slide Number Placeholder 2"/>
          <p:cNvSpPr>
            <a:spLocks noGrp="1"/>
          </p:cNvSpPr>
          <p:nvPr>
            <p:ph type="sldNum" sz="quarter" idx="11"/>
          </p:nvPr>
        </p:nvSpPr>
        <p:spPr>
          <a:xfrm>
            <a:off x="0" y="6492875"/>
            <a:ext cx="2057400" cy="365125"/>
          </a:xfrm>
          <a:prstGeom prst="rect">
            <a:avLst/>
          </a:prstGeom>
        </p:spPr>
        <p:txBody>
          <a:bodyPr anchor="ctr" anchorCtr="0"/>
          <a:lstStyle>
            <a:lvl1pPr>
              <a:defRPr sz="1000"/>
            </a:lvl1pPr>
          </a:lstStyle>
          <a:p>
            <a:fld id="{581B85C1-363D-40D5-8F13-356721D773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51181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mj-lt"/>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mj-lt"/>
              </a:defRPr>
            </a:lvl1pPr>
          </a:lstStyle>
          <a:p>
            <a:r>
              <a:rPr lang="en-US" dirty="0" smtClean="0"/>
              <a:t>Click to add section title</a:t>
            </a:r>
            <a:endParaRPr lang="en-US" dirty="0"/>
          </a:p>
        </p:txBody>
      </p:sp>
      <p:sp>
        <p:nvSpPr>
          <p:cNvPr id="3" name="Slide Number Placeholder 2"/>
          <p:cNvSpPr>
            <a:spLocks noGrp="1"/>
          </p:cNvSpPr>
          <p:nvPr>
            <p:ph type="sldNum" sz="quarter" idx="12"/>
          </p:nvPr>
        </p:nvSpPr>
        <p:spPr>
          <a:xfrm>
            <a:off x="0" y="6492875"/>
            <a:ext cx="2057400" cy="365125"/>
          </a:xfrm>
          <a:prstGeom prst="rect">
            <a:avLst/>
          </a:prstGeom>
        </p:spPr>
        <p:txBody>
          <a:bodyPr anchor="ctr" anchorCtr="0"/>
          <a:lstStyle>
            <a:lvl1pPr>
              <a:defRPr sz="1000"/>
            </a:lvl1pPr>
          </a:lstStyle>
          <a:p>
            <a:fld id="{581B85C1-363D-40D5-8F13-356721D773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941191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mn-lt"/>
              </a:defRPr>
            </a:lvl1pPr>
          </a:lstStyle>
          <a:p>
            <a:r>
              <a:rPr lang="en-US" dirty="0" smtClean="0"/>
              <a:t>Thank You!</a:t>
            </a:r>
            <a:endParaRPr lang="en-US" dirty="0"/>
          </a:p>
        </p:txBody>
      </p:sp>
      <p:sp>
        <p:nvSpPr>
          <p:cNvPr id="3" name="Slide Number Placeholder 2"/>
          <p:cNvSpPr>
            <a:spLocks noGrp="1"/>
          </p:cNvSpPr>
          <p:nvPr>
            <p:ph type="sldNum" sz="quarter" idx="12"/>
          </p:nvPr>
        </p:nvSpPr>
        <p:spPr>
          <a:xfrm>
            <a:off x="0" y="6492875"/>
            <a:ext cx="2057400" cy="365125"/>
          </a:xfrm>
          <a:prstGeom prst="rect">
            <a:avLst/>
          </a:prstGeom>
        </p:spPr>
        <p:txBody>
          <a:bodyPr anchor="ctr" anchorCtr="0"/>
          <a:lstStyle>
            <a:lvl1pPr>
              <a:defRPr sz="1000"/>
            </a:lvl1pPr>
          </a:lstStyle>
          <a:p>
            <a:fld id="{581B85C1-363D-40D5-8F13-356721D773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4191439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 page numb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492875"/>
            <a:ext cx="2057400" cy="365125"/>
          </a:xfrm>
          <a:prstGeom prst="rect">
            <a:avLst/>
          </a:prstGeom>
        </p:spPr>
        <p:txBody>
          <a:bodyPr anchor="ctr" anchorCtr="0"/>
          <a:lstStyle>
            <a:lvl1pPr>
              <a:defRPr sz="1000"/>
            </a:lvl1pPr>
          </a:lstStyle>
          <a:p>
            <a:fld id="{E4DDAF6C-A174-4097-B969-E9B3C750972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47862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37496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p:nvPr>
        </p:nvSpPr>
        <p:spPr>
          <a:xfrm>
            <a:off x="457200" y="152400"/>
            <a:ext cx="7848600" cy="609600"/>
          </a:xfrm>
          <a:prstGeom prst="rect">
            <a:avLst/>
          </a:prstGeom>
        </p:spPr>
        <p:txBody>
          <a:bodyPr/>
          <a:lstStyle>
            <a:lvl1pPr algn="l">
              <a:defRPr sz="32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06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3505200" cy="1524000"/>
          </a:xfrm>
          <a:prstGeom prst="rect">
            <a:avLst/>
          </a:prstGeom>
        </p:spPr>
        <p:txBody>
          <a:bodyPr anchor="b"/>
          <a:lstStyle>
            <a:lvl1pPr algn="l">
              <a:defRPr sz="4000">
                <a:latin typeface="+mj-lt"/>
              </a:defRPr>
            </a:lvl1pPr>
          </a:lstStyle>
          <a:p>
            <a:r>
              <a:rPr lang="en-US" dirty="0" smtClean="0"/>
              <a:t>Questions?</a:t>
            </a:r>
            <a:endParaRPr lang="en-US" dirty="0"/>
          </a:p>
        </p:txBody>
      </p:sp>
    </p:spTree>
    <p:extLst>
      <p:ext uri="{BB962C8B-B14F-4D97-AF65-F5344CB8AC3E}">
        <p14:creationId xmlns:p14="http://schemas.microsoft.com/office/powerpoint/2010/main" val="2696046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4878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10471294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smtClean="0">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4144683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03350843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9600" y="1905000"/>
            <a:ext cx="5943600" cy="452596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edit Master text styles</a:t>
            </a:r>
          </a:p>
          <a:p>
            <a:pPr lvl="0"/>
            <a:endParaRPr lang="en-US" dirty="0" smtClean="0"/>
          </a:p>
        </p:txBody>
      </p:sp>
      <p:sp>
        <p:nvSpPr>
          <p:cNvPr id="2" name="Title 1"/>
          <p:cNvSpPr>
            <a:spLocks noGrp="1"/>
          </p:cNvSpPr>
          <p:nvPr>
            <p:ph type="title" hasCustomPrompt="1"/>
          </p:nvPr>
        </p:nvSpPr>
        <p:spPr>
          <a:xfrm>
            <a:off x="609600" y="1371600"/>
            <a:ext cx="5943600" cy="381000"/>
          </a:xfrm>
          <a:prstGeom prst="rect">
            <a:avLst/>
          </a:prstGeom>
        </p:spPr>
        <p:txBody>
          <a:bodyPr anchor="ctr"/>
          <a:lstStyle>
            <a:lvl1pPr algn="l">
              <a:defRPr sz="3600" b="0">
                <a:latin typeface="+mj-lt"/>
              </a:defRPr>
            </a:lvl1pPr>
          </a:lstStyle>
          <a:p>
            <a:r>
              <a:rPr lang="en-US" dirty="0" smtClean="0"/>
              <a:t>AGENDA</a:t>
            </a:r>
            <a:endParaRPr lang="en-US" dirty="0"/>
          </a:p>
        </p:txBody>
      </p:sp>
    </p:spTree>
    <p:extLst>
      <p:ext uri="{BB962C8B-B14F-4D97-AF65-F5344CB8AC3E}">
        <p14:creationId xmlns:p14="http://schemas.microsoft.com/office/powerpoint/2010/main" val="4271019697"/>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738796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701675"/>
          </a:xfrm>
          <a:prstGeom prst="rect">
            <a:avLst/>
          </a:prstGeo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1FF935F4-130A-44BA-B9E4-FB5C8CE193BD}" type="slidenum">
              <a:rPr lang="en-US" smtClean="0">
                <a:solidFill>
                  <a:prstClr val="black"/>
                </a:solidFill>
              </a:rPr>
              <a:pPr/>
              <a:t>‹#›</a:t>
            </a:fld>
            <a:endParaRPr lang="en-US" dirty="0">
              <a:solidFill>
                <a:prstClr val="black"/>
              </a:solidFill>
            </a:endParaRPr>
          </a:p>
        </p:txBody>
      </p:sp>
      <p:sp>
        <p:nvSpPr>
          <p:cNvPr id="4" name="Date Placeholder 3"/>
          <p:cNvSpPr>
            <a:spLocks noGrp="1"/>
          </p:cNvSpPr>
          <p:nvPr>
            <p:ph type="dt" sz="half" idx="11"/>
          </p:nvPr>
        </p:nvSpPr>
        <p:spPr/>
        <p:txBody>
          <a:bodyPr/>
          <a:lstStyle/>
          <a:p>
            <a:fld id="{C66A6D71-CBE5-4DB2-BA8D-22092B89CECA}" type="datetime1">
              <a:rPr lang="en-US" smtClean="0">
                <a:solidFill>
                  <a:prstClr val="black"/>
                </a:solidFill>
              </a:rPr>
              <a:pPr/>
              <a:t>12/6/2016</a:t>
            </a:fld>
            <a:endParaRPr lang="en-US" dirty="0">
              <a:solidFill>
                <a:prstClr val="black"/>
              </a:solidFill>
            </a:endParaRPr>
          </a:p>
        </p:txBody>
      </p:sp>
      <p:sp>
        <p:nvSpPr>
          <p:cNvPr id="5" name="Text Placeholder 3"/>
          <p:cNvSpPr>
            <a:spLocks noGrp="1"/>
          </p:cNvSpPr>
          <p:nvPr>
            <p:ph type="body" sz="quarter" idx="12"/>
          </p:nvPr>
        </p:nvSpPr>
        <p:spPr>
          <a:xfrm>
            <a:off x="609600" y="1295400"/>
            <a:ext cx="8382000" cy="4953000"/>
          </a:xfrm>
          <a:prstGeom prst="rect">
            <a:avLst/>
          </a:prstGeom>
        </p:spPr>
        <p:txBody>
          <a:bodyPr/>
          <a:lstStyle>
            <a:lvl1pPr marL="0" indent="0">
              <a:buNone/>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0320776"/>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ew section-alternat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6516561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8" name="Table Placeholder 7"/>
          <p:cNvSpPr>
            <a:spLocks noGrp="1"/>
          </p:cNvSpPr>
          <p:nvPr>
            <p:ph type="tbl" sz="quarter" idx="13"/>
          </p:nvPr>
        </p:nvSpPr>
        <p:spPr>
          <a:xfrm>
            <a:off x="457200" y="2590800"/>
            <a:ext cx="8229600" cy="3429000"/>
          </a:xfrm>
          <a:prstGeom prst="rect">
            <a:avLst/>
          </a:prstGeom>
        </p:spPr>
        <p:txBody>
          <a:bodyPr/>
          <a:lstStyle>
            <a:lvl1pPr marL="0" indent="0" algn="ctr">
              <a:buNone/>
              <a:defRPr/>
            </a:lvl1pPr>
          </a:lstStyle>
          <a:p>
            <a:endParaRPr lang="en-US" dirty="0"/>
          </a:p>
        </p:txBody>
      </p:sp>
    </p:spTree>
    <p:extLst>
      <p:ext uri="{BB962C8B-B14F-4D97-AF65-F5344CB8AC3E}">
        <p14:creationId xmlns:p14="http://schemas.microsoft.com/office/powerpoint/2010/main" val="2538732418"/>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478"/>
            <a:ext cx="8229600" cy="1143000"/>
          </a:xfrm>
          <a:prstGeom prst="rect">
            <a:avLst/>
          </a:prstGeom>
        </p:spPr>
        <p:txBody>
          <a:bodyPr/>
          <a:lstStyle>
            <a:lvl1pPr algn="l">
              <a:defRPr sz="32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304800" y="6828739"/>
            <a:ext cx="2133600" cy="365125"/>
          </a:xfrm>
          <a:prstGeom prst="rect">
            <a:avLst/>
          </a:prstGeom>
        </p:spPr>
        <p:txBody>
          <a:bodyPr/>
          <a:lstStyle/>
          <a:p>
            <a:fld id="{5DC3E618-447C-48AE-AC23-78CED7696653}" type="datetimeFigureOut">
              <a:rPr lang="en-US">
                <a:solidFill>
                  <a:prstClr val="black"/>
                </a:solidFill>
              </a:rPr>
              <a:pPr/>
              <a:t>12/6/2016</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Picture Placeholder 6"/>
          <p:cNvSpPr>
            <a:spLocks noGrp="1"/>
          </p:cNvSpPr>
          <p:nvPr>
            <p:ph type="pic" sz="quarter" idx="13" hasCustomPrompt="1"/>
          </p:nvPr>
        </p:nvSpPr>
        <p:spPr>
          <a:xfrm>
            <a:off x="457200" y="2590800"/>
            <a:ext cx="8229600" cy="3505200"/>
          </a:xfrm>
          <a:prstGeom prst="rect">
            <a:avLst/>
          </a:prstGeom>
        </p:spPr>
        <p:txBody>
          <a:bodyPr/>
          <a:lstStyle>
            <a:lvl1pPr marL="0" indent="0">
              <a:buNone/>
              <a:defRPr baseline="0"/>
            </a:lvl1pPr>
          </a:lstStyle>
          <a:p>
            <a:r>
              <a:rPr lang="en-US" dirty="0" smtClean="0"/>
              <a:t>click to add picture</a:t>
            </a:r>
            <a:endParaRPr lang="en-US" dirty="0"/>
          </a:p>
        </p:txBody>
      </p:sp>
    </p:spTree>
    <p:extLst>
      <p:ext uri="{BB962C8B-B14F-4D97-AF65-F5344CB8AC3E}">
        <p14:creationId xmlns:p14="http://schemas.microsoft.com/office/powerpoint/2010/main" val="2022282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3.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1.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3.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2.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theme" Target="../theme/theme1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3.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1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image" Target="../media/image7.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theme" Target="../theme/theme16.xml"/><Relationship Id="rId1" Type="http://schemas.openxmlformats.org/officeDocument/2006/relationships/slideLayout" Target="../slideLayouts/slideLayout8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jpe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theme" Target="../theme/theme17.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6.xml"/><Relationship Id="rId7" Type="http://schemas.openxmlformats.org/officeDocument/2006/relationships/theme" Target="../theme/theme1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image" Target="../media/image6.jp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t>Minnesota Geospatial</a:t>
            </a:r>
            <a:r>
              <a:rPr lang="en-US" sz="1200" baseline="0" dirty="0" smtClean="0"/>
              <a:t> </a:t>
            </a:r>
            <a:r>
              <a:rPr lang="en-US" sz="1200" dirty="0" smtClean="0"/>
              <a:t>Information Office</a:t>
            </a:r>
          </a:p>
          <a:p>
            <a:pPr algn="r"/>
            <a:r>
              <a:rPr lang="en-US" sz="800" baseline="0" dirty="0" smtClean="0"/>
              <a:t>A Program Area of MN.IT Services</a:t>
            </a:r>
            <a:endParaRPr lang="en-US" sz="800" dirty="0"/>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409350956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818" r:id="rId3"/>
    <p:sldLayoutId id="2147483817" r:id="rId4"/>
    <p:sldLayoutId id="214748386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173100836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12/6/2016</a:t>
            </a:fld>
            <a:endParaRPr lang="en-US" dirty="0">
              <a:solidFill>
                <a:prstClr val="black"/>
              </a:solidFill>
            </a:endParaRPr>
          </a:p>
        </p:txBody>
      </p:sp>
    </p:spTree>
    <p:extLst>
      <p:ext uri="{BB962C8B-B14F-4D97-AF65-F5344CB8AC3E}">
        <p14:creationId xmlns:p14="http://schemas.microsoft.com/office/powerpoint/2010/main" val="384342879"/>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12/6/2016</a:t>
            </a:fld>
            <a:endParaRPr lang="en-US" dirty="0">
              <a:solidFill>
                <a:prstClr val="black"/>
              </a:solidFill>
            </a:endParaRPr>
          </a:p>
        </p:txBody>
      </p:sp>
    </p:spTree>
    <p:extLst>
      <p:ext uri="{BB962C8B-B14F-4D97-AF65-F5344CB8AC3E}">
        <p14:creationId xmlns:p14="http://schemas.microsoft.com/office/powerpoint/2010/main" val="3830447567"/>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12/6/2016</a:t>
            </a:fld>
            <a:endParaRPr lang="en-US" dirty="0">
              <a:solidFill>
                <a:prstClr val="black"/>
              </a:solidFill>
            </a:endParaRPr>
          </a:p>
        </p:txBody>
      </p:sp>
    </p:spTree>
    <p:extLst>
      <p:ext uri="{BB962C8B-B14F-4D97-AF65-F5344CB8AC3E}">
        <p14:creationId xmlns:p14="http://schemas.microsoft.com/office/powerpoint/2010/main" val="282808338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12/6/2016</a:t>
            </a:fld>
            <a:endParaRPr lang="en-US" dirty="0">
              <a:solidFill>
                <a:prstClr val="black"/>
              </a:solidFill>
            </a:endParaRPr>
          </a:p>
        </p:txBody>
      </p:sp>
    </p:spTree>
    <p:extLst>
      <p:ext uri="{BB962C8B-B14F-4D97-AF65-F5344CB8AC3E}">
        <p14:creationId xmlns:p14="http://schemas.microsoft.com/office/powerpoint/2010/main" val="268224393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title="Decorative picture"/>
          <p:cNvPicPr>
            <a:picLocks noChangeAspect="1"/>
          </p:cNvPicPr>
          <p:nvPr/>
        </p:nvPicPr>
        <p:blipFill>
          <a:blip r:embed="rId5" cstate="print"/>
          <a:stretch>
            <a:fillRect/>
          </a:stretch>
        </p:blipFill>
        <p:spPr>
          <a:xfrm>
            <a:off x="6850374" y="0"/>
            <a:ext cx="2293626" cy="6858000"/>
          </a:xfrm>
          <a:prstGeom prst="rect">
            <a:avLst/>
          </a:prstGeom>
        </p:spPr>
      </p:pic>
      <p:cxnSp>
        <p:nvCxnSpPr>
          <p:cNvPr id="12" name="Straight Connector 11" descr="Decorative line" title="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spTree>
    <p:extLst>
      <p:ext uri="{BB962C8B-B14F-4D97-AF65-F5344CB8AC3E}">
        <p14:creationId xmlns:p14="http://schemas.microsoft.com/office/powerpoint/2010/main" val="81871379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054" r="6883"/>
          <a:stretch/>
        </p:blipFill>
        <p:spPr bwMode="auto">
          <a:xfrm>
            <a:off x="0" y="-2"/>
            <a:ext cx="882369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corative picture" title="Decorative picture"/>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title="MN.IT Services logo"/>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43800" y="6278310"/>
            <a:ext cx="1203158" cy="427290"/>
          </a:xfrm>
          <a:prstGeom prst="rect">
            <a:avLst/>
          </a:prstGeom>
        </p:spPr>
      </p:pic>
      <p:pic>
        <p:nvPicPr>
          <p:cNvPr id="12" name="Picture 11" descr="Decorative picture" title="Decorative picture"/>
          <p:cNvPicPr>
            <a:picLocks noChangeAspect="1"/>
          </p:cNvPicPr>
          <p:nvPr/>
        </p:nvPicPr>
        <p:blipFill>
          <a:blip r:embed="rId7" cstate="print"/>
          <a:stretch>
            <a:fillRect/>
          </a:stretch>
        </p:blipFill>
        <p:spPr>
          <a:xfrm>
            <a:off x="8823693" y="0"/>
            <a:ext cx="320307" cy="6858000"/>
          </a:xfrm>
          <a:prstGeom prst="rect">
            <a:avLst/>
          </a:prstGeom>
        </p:spPr>
      </p:pic>
      <p:cxnSp>
        <p:nvCxnSpPr>
          <p:cNvPr id="7" name="Straight Connector 6" descr="Decorative line" title="Decorative line"/>
          <p:cNvCxnSpPr/>
          <p:nvPr userDrawn="1"/>
        </p:nvCxnSpPr>
        <p:spPr>
          <a:xfrm>
            <a:off x="0" y="6400800"/>
            <a:ext cx="7543800" cy="0"/>
          </a:xfrm>
          <a:prstGeom prst="line">
            <a:avLst/>
          </a:prstGeom>
          <a:noFill/>
          <a:ln w="12700" cap="flat" cmpd="sng" algn="ctr">
            <a:solidFill>
              <a:schemeClr val="bg1">
                <a:lumMod val="50000"/>
              </a:schemeClr>
            </a:solidFill>
            <a:prstDash val="solid"/>
            <a:headEnd type="none" w="med" len="med"/>
            <a:tailEnd type="none" w="med" len="med"/>
          </a:ln>
          <a:effectLst/>
        </p:spPr>
      </p:cxnSp>
      <p:sp>
        <p:nvSpPr>
          <p:cNvPr id="4" name="TextBox 3"/>
          <p:cNvSpPr txBox="1"/>
          <p:nvPr userDrawn="1"/>
        </p:nvSpPr>
        <p:spPr>
          <a:xfrm>
            <a:off x="-1" y="6477000"/>
            <a:ext cx="8823693" cy="246221"/>
          </a:xfrm>
          <a:prstGeom prst="rect">
            <a:avLst/>
          </a:prstGeom>
          <a:noFill/>
        </p:spPr>
        <p:txBody>
          <a:bodyPr wrap="square" rtlCol="0">
            <a:spAutoFit/>
          </a:bodyPr>
          <a:lstStyle/>
          <a:p>
            <a:pPr algn="ctr"/>
            <a:r>
              <a:rPr lang="en-US" sz="1000" dirty="0" smtClean="0">
                <a:solidFill>
                  <a:prstClr val="black"/>
                </a:solidFill>
                <a:cs typeface="Arial" panose="020B0604020202020204" pitchFamily="34" charset="0"/>
              </a:rPr>
              <a:t>MN.IT Services</a:t>
            </a:r>
            <a:endParaRPr lang="en-US" sz="1000" dirty="0">
              <a:solidFill>
                <a:prstClr val="black"/>
              </a:solidFill>
              <a:cs typeface="Arial" panose="020B0604020202020204" pitchFamily="34" charset="0"/>
            </a:endParaRPr>
          </a:p>
        </p:txBody>
      </p:sp>
    </p:spTree>
    <p:extLst>
      <p:ext uri="{BB962C8B-B14F-4D97-AF65-F5344CB8AC3E}">
        <p14:creationId xmlns:p14="http://schemas.microsoft.com/office/powerpoint/2010/main" val="1385143895"/>
      </p:ext>
    </p:extLst>
  </p:cSld>
  <p:clrMap bg1="lt1" tx1="dk1" bg2="lt2" tx2="dk2" accent1="accent1" accent2="accent2" accent3="accent3" accent4="accent4" accent5="accent5" accent6="accent6" hlink="hlink" folHlink="folHlink"/>
  <p:sldLayoutIdLst>
    <p:sldLayoutId id="2147484046" r:id="rId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12/6/2016</a:t>
            </a:fld>
            <a:endParaRPr lang="en-US" dirty="0">
              <a:solidFill>
                <a:prstClr val="black"/>
              </a:solidFill>
            </a:endParaRPr>
          </a:p>
        </p:txBody>
      </p:sp>
    </p:spTree>
    <p:extLst>
      <p:ext uri="{BB962C8B-B14F-4D97-AF65-F5344CB8AC3E}">
        <p14:creationId xmlns:p14="http://schemas.microsoft.com/office/powerpoint/2010/main" val="170054414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12/6/2016</a:t>
            </a:fld>
            <a:endParaRPr lang="en-US" dirty="0">
              <a:solidFill>
                <a:prstClr val="black"/>
              </a:solidFill>
            </a:endParaRPr>
          </a:p>
        </p:txBody>
      </p:sp>
    </p:spTree>
    <p:extLst>
      <p:ext uri="{BB962C8B-B14F-4D97-AF65-F5344CB8AC3E}">
        <p14:creationId xmlns:p14="http://schemas.microsoft.com/office/powerpoint/2010/main" val="227253146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5E0D9A-2241-4793-A768-9D94EAAFAD2A}"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3A288D-9B49-4D20-B3C3-6085CA3104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36931"/>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t>Minnesota Geospatial</a:t>
            </a:r>
            <a:r>
              <a:rPr lang="en-US" sz="1200" baseline="0" dirty="0" smtClean="0"/>
              <a:t> </a:t>
            </a:r>
            <a:r>
              <a:rPr lang="en-US" sz="1200" dirty="0" smtClean="0"/>
              <a:t>Information Office</a:t>
            </a:r>
          </a:p>
          <a:p>
            <a:pPr algn="r"/>
            <a:r>
              <a:rPr lang="en-US" sz="800" baseline="0" dirty="0" smtClean="0"/>
              <a:t>A Program Area of MN.IT Services</a:t>
            </a:r>
            <a:endParaRPr lang="en-US" sz="800" dirty="0"/>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317617" y="2057400"/>
            <a:ext cx="3838575" cy="4800600"/>
          </a:xfrm>
          <a:prstGeom prst="rect">
            <a:avLst/>
          </a:prstGeom>
        </p:spPr>
      </p:pic>
    </p:spTree>
    <p:extLst>
      <p:ext uri="{BB962C8B-B14F-4D97-AF65-F5344CB8AC3E}">
        <p14:creationId xmlns:p14="http://schemas.microsoft.com/office/powerpoint/2010/main" val="60336775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64" r:id="rId7"/>
    <p:sldLayoutId id="2147483911" r:id="rId8"/>
    <p:sldLayoutId id="2147483912" r:id="rId9"/>
    <p:sldLayoutId id="214748391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t>Minnesota Geospatial</a:t>
            </a:r>
            <a:r>
              <a:rPr lang="en-US" sz="1200" baseline="0" dirty="0" smtClean="0"/>
              <a:t> </a:t>
            </a:r>
            <a:r>
              <a:rPr lang="en-US" sz="1200" dirty="0" smtClean="0"/>
              <a:t>Information Office</a:t>
            </a:r>
          </a:p>
          <a:p>
            <a:pPr algn="r"/>
            <a:r>
              <a:rPr lang="en-US" sz="800" baseline="0" dirty="0" smtClean="0"/>
              <a:t>A Program Area of MN.IT Services</a:t>
            </a:r>
            <a:endParaRPr lang="en-US" sz="800"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
        <p:nvSpPr>
          <p:cNvPr id="16" name="Slide Number Placeholder 10"/>
          <p:cNvSpPr>
            <a:spLocks noGrp="1"/>
          </p:cNvSpPr>
          <p:nvPr>
            <p:ph type="sldNum" sz="quarter" idx="4"/>
          </p:nvPr>
        </p:nvSpPr>
        <p:spPr>
          <a:xfrm>
            <a:off x="0" y="6477000"/>
            <a:ext cx="457201" cy="304800"/>
          </a:xfrm>
          <a:prstGeom prst="rect">
            <a:avLst/>
          </a:prstGeom>
        </p:spPr>
        <p:txBody>
          <a:bodyPr/>
          <a:lstStyle>
            <a:lvl1pPr algn="ctr">
              <a:defRPr sz="800">
                <a:latin typeface="+mj-lt"/>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7" name="Date Placeholder 9"/>
          <p:cNvSpPr>
            <a:spLocks noGrp="1"/>
          </p:cNvSpPr>
          <p:nvPr>
            <p:ph type="dt" sz="half" idx="2"/>
          </p:nvPr>
        </p:nvSpPr>
        <p:spPr>
          <a:xfrm>
            <a:off x="533400" y="6489701"/>
            <a:ext cx="685799" cy="279399"/>
          </a:xfrm>
          <a:prstGeom prst="rect">
            <a:avLst/>
          </a:prstGeom>
        </p:spPr>
        <p:txBody>
          <a:bodyPr/>
          <a:lstStyle>
            <a:lvl1pPr algn="ctr">
              <a:defRPr sz="800">
                <a:latin typeface="+mj-lt"/>
              </a:defRPr>
            </a:lvl1pPr>
          </a:lstStyle>
          <a:p>
            <a:fld id="{C66A6D71-CBE5-4DB2-BA8D-22092B89CECA}" type="datetime1">
              <a:rPr lang="en-US" smtClean="0">
                <a:solidFill>
                  <a:prstClr val="black"/>
                </a:solidFill>
              </a:rPr>
              <a:pPr/>
              <a:t>12/6/2016</a:t>
            </a:fld>
            <a:endParaRPr lang="en-US" dirty="0">
              <a:solidFill>
                <a:prstClr val="black"/>
              </a:solidFill>
            </a:endParaRPr>
          </a:p>
        </p:txBody>
      </p:sp>
    </p:spTree>
    <p:extLst>
      <p:ext uri="{BB962C8B-B14F-4D97-AF65-F5344CB8AC3E}">
        <p14:creationId xmlns:p14="http://schemas.microsoft.com/office/powerpoint/2010/main" val="3117839673"/>
      </p:ext>
    </p:extLst>
  </p:cSld>
  <p:clrMap bg1="lt1" tx1="dk1" bg2="lt2" tx2="dk2" accent1="accent1" accent2="accent2" accent3="accent3" accent4="accent4" accent5="accent5" accent6="accent6" hlink="hlink" folHlink="folHlink"/>
  <p:sldLayoutIdLst>
    <p:sldLayoutId id="2147483810" r:id="rId1"/>
    <p:sldLayoutId id="2147483819" r:id="rId2"/>
    <p:sldLayoutId id="2147483829" r:id="rId3"/>
    <p:sldLayoutId id="2147483813" r:id="rId4"/>
    <p:sldLayoutId id="2147483820" r:id="rId5"/>
    <p:sldLayoutId id="2147483821" r:id="rId6"/>
    <p:sldLayoutId id="214748399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45333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814" r:id="rId3"/>
    <p:sldLayoutId id="2147483815" r:id="rId4"/>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146289854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1" r:id="rId3"/>
    <p:sldLayoutId id="21474838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08317" y="4638675"/>
            <a:ext cx="2047875" cy="2219325"/>
          </a:xfrm>
          <a:prstGeom prst="rect">
            <a:avLst/>
          </a:prstGeom>
        </p:spPr>
      </p:pic>
      <p:cxnSp>
        <p:nvCxnSpPr>
          <p:cNvPr id="13" name="Straight Connector 12" descr="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421283359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92204831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gradFill flip="none" rotWithShape="1">
            <a:gsLst>
              <a:gs pos="7000">
                <a:schemeClr val="bg1">
                  <a:lumMod val="75000"/>
                </a:schemeClr>
              </a:gs>
              <a:gs pos="42000">
                <a:schemeClr val="bg1">
                  <a:lumMod val="9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userDrawn="1"/>
        </p:nvSpPr>
        <p:spPr>
          <a:xfrm>
            <a:off x="4114800" y="6324600"/>
            <a:ext cx="3048000" cy="415498"/>
          </a:xfrm>
          <a:prstGeom prst="rect">
            <a:avLst/>
          </a:prstGeom>
          <a:noFill/>
        </p:spPr>
        <p:txBody>
          <a:bodyPr wrap="square" rtlCol="0">
            <a:spAutoFit/>
          </a:bodyPr>
          <a:lstStyle/>
          <a:p>
            <a:pPr algn="r"/>
            <a:r>
              <a:rPr lang="en-US" sz="1200" dirty="0">
                <a:solidFill>
                  <a:prstClr val="black"/>
                </a:solidFill>
              </a:rPr>
              <a:t>Minnesota Geospatial Information Office</a:t>
            </a:r>
          </a:p>
          <a:p>
            <a:pPr algn="r"/>
            <a:r>
              <a:rPr lang="en-US" sz="800" dirty="0">
                <a:solidFill>
                  <a:prstClr val="black"/>
                </a:solidFill>
              </a:rPr>
              <a:t>A Program Area of MN.IT Services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2400" y="152402"/>
            <a:ext cx="2286000" cy="708163"/>
          </a:xfrm>
          <a:prstGeom prst="rect">
            <a:avLst/>
          </a:prstGeom>
        </p:spPr>
      </p:pic>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08318" y="4638677"/>
            <a:ext cx="2047875" cy="2219325"/>
          </a:xfrm>
          <a:prstGeom prst="rect">
            <a:avLst/>
          </a:prstGeom>
        </p:spPr>
      </p:pic>
      <p:cxnSp>
        <p:nvCxnSpPr>
          <p:cNvPr id="13" name="Straight Connector 12" descr="Decorative line" title="Decorative line"/>
          <p:cNvCxnSpPr/>
          <p:nvPr userDrawn="1"/>
        </p:nvCxnSpPr>
        <p:spPr>
          <a:xfrm>
            <a:off x="381000" y="914400"/>
            <a:ext cx="8775192" cy="0"/>
          </a:xfrm>
          <a:prstGeom prst="line">
            <a:avLst/>
          </a:prstGeom>
          <a:noFill/>
          <a:ln w="19050"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29200493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867400" y="498902"/>
            <a:ext cx="3048000" cy="415498"/>
          </a:xfrm>
          <a:prstGeom prst="rect">
            <a:avLst/>
          </a:prstGeom>
          <a:noFill/>
        </p:spPr>
        <p:txBody>
          <a:bodyPr wrap="square" rtlCol="0">
            <a:spAutoFit/>
          </a:bodyPr>
          <a:lstStyle/>
          <a:p>
            <a:pPr algn="r"/>
            <a:r>
              <a:rPr lang="en-US" sz="1200" dirty="0" smtClean="0">
                <a:solidFill>
                  <a:prstClr val="black"/>
                </a:solidFill>
              </a:rPr>
              <a:t>Minnesota Geospatial Information Office</a:t>
            </a:r>
          </a:p>
          <a:p>
            <a:pPr algn="r"/>
            <a:r>
              <a:rPr lang="en-US" sz="800" dirty="0" smtClean="0">
                <a:solidFill>
                  <a:prstClr val="black"/>
                </a:solidFill>
              </a:rPr>
              <a:t>A Program Area of MN.IT Services</a:t>
            </a:r>
            <a:endParaRPr lang="en-US" sz="800" dirty="0">
              <a:solidFill>
                <a:prstClr val="black"/>
              </a:solidFill>
            </a:endParaRPr>
          </a:p>
        </p:txBody>
      </p:sp>
      <p:cxnSp>
        <p:nvCxnSpPr>
          <p:cNvPr id="13" name="Straight Connector 12" descr="Decorative line" title="Decorative line"/>
          <p:cNvCxnSpPr/>
          <p:nvPr userDrawn="1"/>
        </p:nvCxnSpPr>
        <p:spPr>
          <a:xfrm>
            <a:off x="0" y="914400"/>
            <a:ext cx="9156192" cy="0"/>
          </a:xfrm>
          <a:prstGeom prst="line">
            <a:avLst/>
          </a:prstGeom>
          <a:noFill/>
          <a:ln w="19050" cap="flat" cmpd="sng" algn="ctr">
            <a:solidFill>
              <a:schemeClr val="bg1">
                <a:lumMod val="65000"/>
              </a:schemeClr>
            </a:solidFill>
            <a:prstDash val="solid"/>
            <a:headEnd type="none" w="med" len="med"/>
            <a:tailEnd type="none" w="med" len="med"/>
          </a:ln>
          <a:effectLst/>
        </p:spPr>
      </p:cxnSp>
      <p:pic>
        <p:nvPicPr>
          <p:cNvPr id="14" name="Picture 13" descr="Decorative image of map and compass. " title="Decorative image of map and compass. "/>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17617" y="1981200"/>
            <a:ext cx="3838575" cy="4800600"/>
          </a:xfrm>
          <a:prstGeom prst="rect">
            <a:avLst/>
          </a:prstGeom>
        </p:spPr>
      </p:pic>
    </p:spTree>
    <p:extLst>
      <p:ext uri="{BB962C8B-B14F-4D97-AF65-F5344CB8AC3E}">
        <p14:creationId xmlns:p14="http://schemas.microsoft.com/office/powerpoint/2010/main" val="147064595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ngeo.state.mn.us/councils/statewide/GAC_Minutes_2016-09-28.pdf"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0.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0.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00.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00.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00.xm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00.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0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links.govdelivery.com/track?type=click&amp;enid=ZWFzPTEmbXNpZD0mYXVpZD0mbWFpbGluZ2lkPTIwMTYxMjAxLjY3MDc4MzIxJm1lc3NhZ2VpZD1NREItUFJELUJVTC0yMDE2MTIwMS42NzA3ODMyMSZkYXRhYmFzZWlkPTEwMDEmc2VyaWFsPTE2ODc1MDEyJmVtYWlsaWQ9cGF1bC5wdXJtYW5Ac3RhdGUubW4udXMmdXNlcmlkPXBhdWwucHVybWFuQHN0YXRlLm1uLnVzJnRhcmdldGlkPSZmbD0mZXh0cmE9TXVsdGl2YXJpYXRlSWQ9JiYm&amp;&amp;&amp;106&amp;&amp;&amp;https://surl.optimalworkshop.com/optimalsort/8lex1yr2-0?utm_medium=email&amp;utm_source=govdelivery" TargetMode="External"/><Relationship Id="rId1" Type="http://schemas.openxmlformats.org/officeDocument/2006/relationships/slideLayout" Target="../slideLayouts/slideLayout25.xml"/><Relationship Id="rId5" Type="http://schemas.openxmlformats.org/officeDocument/2006/relationships/image" Target="../media/image47.jpeg"/><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6400800" cy="3124200"/>
          </a:xfrm>
        </p:spPr>
        <p:txBody>
          <a:bodyPr/>
          <a:lstStyle/>
          <a:p>
            <a:r>
              <a:rPr lang="en-US" dirty="0" smtClean="0"/>
              <a:t>Welcome</a:t>
            </a:r>
            <a:br>
              <a:rPr lang="en-US" dirty="0" smtClean="0"/>
            </a:br>
            <a:r>
              <a:rPr lang="en-US" dirty="0" smtClean="0"/>
              <a:t/>
            </a:r>
            <a:br>
              <a:rPr lang="en-US" dirty="0" smtClean="0"/>
            </a:br>
            <a:r>
              <a:rPr lang="en-US" dirty="0" smtClean="0"/>
              <a:t> </a:t>
            </a:r>
            <a:r>
              <a:rPr lang="en-US" sz="3200" dirty="0" smtClean="0"/>
              <a:t>- Introductions </a:t>
            </a:r>
            <a:br>
              <a:rPr lang="en-US" sz="3200" dirty="0" smtClean="0"/>
            </a:br>
            <a:r>
              <a:rPr lang="en-US" sz="3200" dirty="0" smtClean="0"/>
              <a:t> - Update on Members</a:t>
            </a:r>
            <a:br>
              <a:rPr lang="en-US" sz="3200" dirty="0" smtClean="0"/>
            </a:br>
            <a:r>
              <a:rPr lang="en-US" sz="3200" dirty="0" smtClean="0"/>
              <a:t> - Approve Agenda </a:t>
            </a:r>
            <a:br>
              <a:rPr lang="en-US" sz="3200" dirty="0" smtClean="0"/>
            </a:br>
            <a:r>
              <a:rPr lang="en-US" sz="3200" dirty="0" smtClean="0"/>
              <a:t> - Approve </a:t>
            </a:r>
            <a:r>
              <a:rPr lang="en-US" sz="3200" dirty="0" smtClean="0">
                <a:hlinkClick r:id="rId2"/>
              </a:rPr>
              <a:t>September Minutes</a:t>
            </a:r>
            <a:endParaRPr lang="en-US" sz="3200" dirty="0"/>
          </a:p>
        </p:txBody>
      </p:sp>
    </p:spTree>
    <p:extLst>
      <p:ext uri="{BB962C8B-B14F-4D97-AF65-F5344CB8AC3E}">
        <p14:creationId xmlns:p14="http://schemas.microsoft.com/office/powerpoint/2010/main" val="1064294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5410200" cy="2743200"/>
          </a:xfrm>
        </p:spPr>
        <p:txBody>
          <a:bodyPr/>
          <a:lstStyle/>
          <a:p>
            <a:r>
              <a:rPr lang="en-US" sz="2400" dirty="0"/>
              <a:t>Agenda Item </a:t>
            </a:r>
            <a:r>
              <a:rPr lang="en-US" sz="2400" dirty="0" smtClean="0"/>
              <a:t>5</a:t>
            </a:r>
            <a:r>
              <a:rPr lang="en-US" sz="2400" dirty="0"/>
              <a:t/>
            </a:r>
            <a:br>
              <a:rPr lang="en-US" sz="2400" dirty="0"/>
            </a:br>
            <a:r>
              <a:rPr lang="en-US" sz="2400" dirty="0"/>
              <a:t>Discussion</a:t>
            </a:r>
            <a:br>
              <a:rPr lang="en-US" sz="2400" dirty="0"/>
            </a:br>
            <a:r>
              <a:rPr lang="en-US" dirty="0"/>
              <a:t/>
            </a:r>
            <a:br>
              <a:rPr lang="en-US" dirty="0"/>
            </a:br>
            <a:r>
              <a:rPr lang="en-US" dirty="0" smtClean="0"/>
              <a:t>LiDAR/Hydrography Panel and Results from GIS/LIS Conference</a:t>
            </a:r>
            <a:endParaRPr lang="en-US" sz="2000" dirty="0"/>
          </a:p>
        </p:txBody>
      </p:sp>
      <p:sp>
        <p:nvSpPr>
          <p:cNvPr id="3" name="Text Placeholder 3"/>
          <p:cNvSpPr>
            <a:spLocks noGrp="1"/>
          </p:cNvSpPr>
          <p:nvPr>
            <p:ph type="body" sz="quarter" idx="11"/>
          </p:nvPr>
        </p:nvSpPr>
        <p:spPr>
          <a:xfrm>
            <a:off x="538899" y="4648200"/>
            <a:ext cx="5029200" cy="1752600"/>
          </a:xfrm>
        </p:spPr>
        <p:txBody>
          <a:bodyPr/>
          <a:lstStyle/>
          <a:p>
            <a:r>
              <a:rPr lang="en-US" dirty="0" smtClean="0"/>
              <a:t>Gerry Sjerven</a:t>
            </a:r>
            <a:endParaRPr lang="en-US" dirty="0"/>
          </a:p>
        </p:txBody>
      </p:sp>
    </p:spTree>
    <p:extLst>
      <p:ext uri="{BB962C8B-B14F-4D97-AF65-F5344CB8AC3E}">
        <p14:creationId xmlns:p14="http://schemas.microsoft.com/office/powerpoint/2010/main" val="4250207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78" y="961680"/>
            <a:ext cx="8735644" cy="4934639"/>
          </a:xfrm>
          <a:prstGeom prst="rect">
            <a:avLst/>
          </a:prstGeom>
        </p:spPr>
      </p:pic>
    </p:spTree>
    <p:extLst>
      <p:ext uri="{BB962C8B-B14F-4D97-AF65-F5344CB8AC3E}">
        <p14:creationId xmlns:p14="http://schemas.microsoft.com/office/powerpoint/2010/main" val="179527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5410200" cy="2743200"/>
          </a:xfrm>
        </p:spPr>
        <p:txBody>
          <a:bodyPr/>
          <a:lstStyle/>
          <a:p>
            <a:r>
              <a:rPr lang="en-US" sz="2400" dirty="0"/>
              <a:t>Agenda Item </a:t>
            </a:r>
            <a:r>
              <a:rPr lang="en-US" sz="2400" dirty="0" smtClean="0"/>
              <a:t>6</a:t>
            </a:r>
            <a:br>
              <a:rPr lang="en-US" sz="2400" dirty="0" smtClean="0"/>
            </a:br>
            <a:r>
              <a:rPr lang="en-US" sz="2400" dirty="0"/>
              <a:t>Discussion</a:t>
            </a:r>
            <a:br>
              <a:rPr lang="en-US" sz="2400" dirty="0"/>
            </a:br>
            <a:r>
              <a:rPr lang="en-US" dirty="0"/>
              <a:t/>
            </a:r>
            <a:br>
              <a:rPr lang="en-US" dirty="0"/>
            </a:br>
            <a:r>
              <a:rPr lang="en-US" dirty="0" smtClean="0"/>
              <a:t>Outreach Committee Update on Open Data Survey</a:t>
            </a:r>
            <a:endParaRPr lang="en-US" sz="2000" dirty="0"/>
          </a:p>
        </p:txBody>
      </p:sp>
      <p:sp>
        <p:nvSpPr>
          <p:cNvPr id="3" name="Text Placeholder 3"/>
          <p:cNvSpPr>
            <a:spLocks noGrp="1"/>
          </p:cNvSpPr>
          <p:nvPr>
            <p:ph type="body" sz="quarter" idx="11"/>
          </p:nvPr>
        </p:nvSpPr>
        <p:spPr>
          <a:xfrm>
            <a:off x="533400" y="4724400"/>
            <a:ext cx="5029200" cy="1752600"/>
          </a:xfrm>
        </p:spPr>
        <p:txBody>
          <a:bodyPr/>
          <a:lstStyle/>
          <a:p>
            <a:r>
              <a:rPr lang="en-US" dirty="0" smtClean="0"/>
              <a:t>Len Kne and Kari Geurts</a:t>
            </a:r>
            <a:endParaRPr lang="en-US" dirty="0"/>
          </a:p>
        </p:txBody>
      </p:sp>
    </p:spTree>
    <p:extLst>
      <p:ext uri="{BB962C8B-B14F-4D97-AF65-F5344CB8AC3E}">
        <p14:creationId xmlns:p14="http://schemas.microsoft.com/office/powerpoint/2010/main" val="1721630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29678" y="1232884"/>
            <a:ext cx="7727625" cy="4339650"/>
          </a:xfrm>
          <a:prstGeom prst="rect">
            <a:avLst/>
          </a:prstGeom>
          <a:noFill/>
        </p:spPr>
        <p:txBody>
          <a:bodyPr wrap="square" rtlCol="0">
            <a:spAutoFit/>
          </a:bodyPr>
          <a:lstStyle/>
          <a:p>
            <a:r>
              <a:rPr lang="en-US" sz="2250" dirty="0">
                <a:solidFill>
                  <a:prstClr val="black"/>
                </a:solidFill>
              </a:rPr>
              <a:t>Minnesota Geospatial Advisory Council</a:t>
            </a:r>
          </a:p>
          <a:p>
            <a:r>
              <a:rPr lang="en-US" sz="3300" dirty="0">
                <a:solidFill>
                  <a:prstClr val="black"/>
                </a:solidFill>
              </a:rPr>
              <a:t>Outreach Committee</a:t>
            </a:r>
          </a:p>
          <a:p>
            <a:endParaRPr lang="en-US" sz="3300" b="1" dirty="0">
              <a:solidFill>
                <a:prstClr val="black"/>
              </a:solidFill>
            </a:endParaRPr>
          </a:p>
          <a:p>
            <a:r>
              <a:rPr lang="en-US" sz="3600" b="1" dirty="0">
                <a:solidFill>
                  <a:srgbClr val="0070C0"/>
                </a:solidFill>
              </a:rPr>
              <a:t>Free + Open Geospatial Data Survey</a:t>
            </a:r>
          </a:p>
          <a:p>
            <a:r>
              <a:rPr lang="en-US" sz="3600" b="1" dirty="0">
                <a:solidFill>
                  <a:srgbClr val="0070C0"/>
                </a:solidFill>
              </a:rPr>
              <a:t>&amp; “Narratives of Success”</a:t>
            </a:r>
          </a:p>
          <a:p>
            <a:endParaRPr lang="en-US" sz="3300" b="1" dirty="0">
              <a:solidFill>
                <a:srgbClr val="00B050"/>
              </a:solidFill>
            </a:endParaRPr>
          </a:p>
          <a:p>
            <a:r>
              <a:rPr lang="en-US" sz="1650" b="1" dirty="0">
                <a:solidFill>
                  <a:prstClr val="black"/>
                </a:solidFill>
              </a:rPr>
              <a:t>Brad Anderson, City of Moorhead</a:t>
            </a:r>
          </a:p>
          <a:p>
            <a:r>
              <a:rPr lang="en-US" sz="1650" b="1" dirty="0">
                <a:solidFill>
                  <a:prstClr val="black"/>
                </a:solidFill>
              </a:rPr>
              <a:t>Kari Geurts, Minnesota DNR, Outreach Committee Co-Chair</a:t>
            </a:r>
          </a:p>
          <a:p>
            <a:r>
              <a:rPr lang="en-US" sz="1650" b="1" dirty="0">
                <a:solidFill>
                  <a:prstClr val="black"/>
                </a:solidFill>
              </a:rPr>
              <a:t>Len Kne, University of Minnesota, Outreach Committee Co-Chair</a:t>
            </a:r>
          </a:p>
          <a:p>
            <a:r>
              <a:rPr lang="en-US" sz="1650" b="1" dirty="0">
                <a:solidFill>
                  <a:prstClr val="black"/>
                </a:solidFill>
              </a:rPr>
              <a:t>Geoff Maas, </a:t>
            </a:r>
            <a:r>
              <a:rPr lang="en-US" sz="1650" b="1" dirty="0" err="1">
                <a:solidFill>
                  <a:prstClr val="black"/>
                </a:solidFill>
              </a:rPr>
              <a:t>MetroGIS</a:t>
            </a:r>
            <a:r>
              <a:rPr lang="en-US" sz="1650" b="1" dirty="0">
                <a:solidFill>
                  <a:prstClr val="black"/>
                </a:solidFill>
              </a:rPr>
              <a:t> Coordinator</a:t>
            </a:r>
          </a:p>
          <a:p>
            <a:r>
              <a:rPr lang="en-US" sz="1650" b="1" dirty="0">
                <a:solidFill>
                  <a:prstClr val="black"/>
                </a:solidFill>
              </a:rPr>
              <a:t>Michelle Trager, Rice County</a:t>
            </a:r>
          </a:p>
        </p:txBody>
      </p:sp>
      <p:sp>
        <p:nvSpPr>
          <p:cNvPr id="8" name="Rectangle 7"/>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401534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301210"/>
            <a:ext cx="7499717" cy="3993401"/>
          </a:xfrm>
          <a:prstGeom prst="rect">
            <a:avLst/>
          </a:prstGeom>
          <a:noFill/>
        </p:spPr>
        <p:txBody>
          <a:bodyPr wrap="square" rtlCol="0">
            <a:spAutoFit/>
          </a:bodyPr>
          <a:lstStyle/>
          <a:p>
            <a:r>
              <a:rPr lang="en-US" sz="3750" dirty="0">
                <a:solidFill>
                  <a:prstClr val="black"/>
                </a:solidFill>
              </a:rPr>
              <a:t>What we’ll cover:</a:t>
            </a:r>
          </a:p>
          <a:p>
            <a:endParaRPr lang="en-US" sz="3600" dirty="0">
              <a:solidFill>
                <a:prstClr val="black"/>
              </a:solidFill>
            </a:endParaRPr>
          </a:p>
          <a:p>
            <a:r>
              <a:rPr lang="en-US" sz="3600" b="1" dirty="0">
                <a:solidFill>
                  <a:prstClr val="black"/>
                </a:solidFill>
              </a:rPr>
              <a:t>Part I: 	</a:t>
            </a:r>
            <a:r>
              <a:rPr lang="en-US" sz="3600" b="1" dirty="0" smtClean="0">
                <a:solidFill>
                  <a:prstClr val="black"/>
                </a:solidFill>
              </a:rPr>
              <a:t>Context</a:t>
            </a:r>
            <a:endParaRPr lang="en-US" sz="3600" b="1" dirty="0">
              <a:solidFill>
                <a:prstClr val="black"/>
              </a:solidFill>
            </a:endParaRPr>
          </a:p>
          <a:p>
            <a:r>
              <a:rPr lang="en-US" sz="3600" b="1" dirty="0">
                <a:solidFill>
                  <a:prstClr val="black"/>
                </a:solidFill>
              </a:rPr>
              <a:t>Part II: 	</a:t>
            </a:r>
            <a:r>
              <a:rPr lang="en-US" sz="3600" b="1" dirty="0" smtClean="0">
                <a:solidFill>
                  <a:prstClr val="black"/>
                </a:solidFill>
              </a:rPr>
              <a:t>Survey </a:t>
            </a:r>
            <a:r>
              <a:rPr lang="en-US" sz="3600" b="1" dirty="0">
                <a:solidFill>
                  <a:prstClr val="black"/>
                </a:solidFill>
              </a:rPr>
              <a:t>Results</a:t>
            </a:r>
          </a:p>
          <a:p>
            <a:r>
              <a:rPr lang="en-US" sz="3600" b="1" dirty="0">
                <a:solidFill>
                  <a:prstClr val="black"/>
                </a:solidFill>
              </a:rPr>
              <a:t>Part III: 	Trends from the results</a:t>
            </a:r>
          </a:p>
          <a:p>
            <a:r>
              <a:rPr lang="en-US" sz="3600" b="1" dirty="0">
                <a:solidFill>
                  <a:prstClr val="black"/>
                </a:solidFill>
              </a:rPr>
              <a:t>Part IV: 	Narratives of Success</a:t>
            </a:r>
          </a:p>
          <a:p>
            <a:r>
              <a:rPr lang="en-US" sz="3600" b="1" dirty="0">
                <a:solidFill>
                  <a:prstClr val="black"/>
                </a:solidFill>
              </a:rPr>
              <a:t>Part V: 	What’s next?</a:t>
            </a:r>
          </a:p>
        </p:txBody>
      </p:sp>
    </p:spTree>
    <p:extLst>
      <p:ext uri="{BB962C8B-B14F-4D97-AF65-F5344CB8AC3E}">
        <p14:creationId xmlns:p14="http://schemas.microsoft.com/office/powerpoint/2010/main" val="1247777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2348597"/>
            <a:ext cx="7499717" cy="1938992"/>
          </a:xfrm>
          <a:prstGeom prst="rect">
            <a:avLst/>
          </a:prstGeom>
          <a:noFill/>
        </p:spPr>
        <p:txBody>
          <a:bodyPr wrap="square" rtlCol="0">
            <a:spAutoFit/>
          </a:bodyPr>
          <a:lstStyle/>
          <a:p>
            <a:r>
              <a:rPr lang="en-US" sz="6000" b="1" dirty="0">
                <a:solidFill>
                  <a:prstClr val="black"/>
                </a:solidFill>
              </a:rPr>
              <a:t>Part I:</a:t>
            </a:r>
          </a:p>
          <a:p>
            <a:r>
              <a:rPr lang="en-US" sz="6000" b="1" dirty="0">
                <a:solidFill>
                  <a:prstClr val="black"/>
                </a:solidFill>
              </a:rPr>
              <a:t>Context</a:t>
            </a:r>
          </a:p>
        </p:txBody>
      </p:sp>
    </p:spTree>
    <p:extLst>
      <p:ext uri="{BB962C8B-B14F-4D97-AF65-F5344CB8AC3E}">
        <p14:creationId xmlns:p14="http://schemas.microsoft.com/office/powerpoint/2010/main" val="2659227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932163"/>
            <a:ext cx="7499717" cy="2723823"/>
          </a:xfrm>
          <a:prstGeom prst="rect">
            <a:avLst/>
          </a:prstGeom>
          <a:noFill/>
        </p:spPr>
        <p:txBody>
          <a:bodyPr wrap="square" rtlCol="0">
            <a:spAutoFit/>
          </a:bodyPr>
          <a:lstStyle/>
          <a:p>
            <a:r>
              <a:rPr lang="en-US" sz="3000" b="1" dirty="0">
                <a:solidFill>
                  <a:prstClr val="black"/>
                </a:solidFill>
              </a:rPr>
              <a:t>Minnesota Geospatial Advisory Council</a:t>
            </a:r>
          </a:p>
          <a:p>
            <a:endParaRPr lang="en-US" sz="3000" b="1" dirty="0">
              <a:solidFill>
                <a:prstClr val="black"/>
              </a:solidFill>
            </a:endParaRPr>
          </a:p>
          <a:p>
            <a:r>
              <a:rPr lang="en-US" sz="3000" b="1" i="1" dirty="0">
                <a:solidFill>
                  <a:srgbClr val="0070C0"/>
                </a:solidFill>
              </a:rPr>
              <a:t>Mission:  Act as a coordinating body for the Minnesota geospatial community.</a:t>
            </a:r>
          </a:p>
          <a:p>
            <a:endParaRPr lang="en-US" sz="3000" b="1" i="1" dirty="0">
              <a:solidFill>
                <a:srgbClr val="0070C0"/>
              </a:solidFill>
            </a:endParaRPr>
          </a:p>
          <a:p>
            <a:r>
              <a:rPr lang="en-US" sz="2100" b="1" i="1" dirty="0">
                <a:solidFill>
                  <a:srgbClr val="0070C0"/>
                </a:solidFill>
              </a:rPr>
              <a:t>http://</a:t>
            </a:r>
            <a:r>
              <a:rPr lang="en-US" sz="2100" b="1" i="1" dirty="0" err="1">
                <a:solidFill>
                  <a:srgbClr val="0070C0"/>
                </a:solidFill>
              </a:rPr>
              <a:t>www.mngeo.state.mn.us</a:t>
            </a:r>
            <a:r>
              <a:rPr lang="en-US" sz="2100" b="1" i="1" dirty="0">
                <a:solidFill>
                  <a:srgbClr val="0070C0"/>
                </a:solidFill>
              </a:rPr>
              <a:t>/councils/statewide/</a:t>
            </a:r>
            <a:r>
              <a:rPr lang="en-US" sz="2100" b="1" i="1" dirty="0" err="1">
                <a:solidFill>
                  <a:srgbClr val="0070C0"/>
                </a:solidFill>
              </a:rPr>
              <a:t>index.html</a:t>
            </a:r>
            <a:endParaRPr lang="en-US" sz="2100" b="1" i="1" dirty="0">
              <a:solidFill>
                <a:srgbClr val="0070C0"/>
              </a:solidFill>
            </a:endParaRPr>
          </a:p>
        </p:txBody>
      </p:sp>
    </p:spTree>
    <p:extLst>
      <p:ext uri="{BB962C8B-B14F-4D97-AF65-F5344CB8AC3E}">
        <p14:creationId xmlns:p14="http://schemas.microsoft.com/office/powerpoint/2010/main" val="261544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932162"/>
            <a:ext cx="7499717" cy="2400657"/>
          </a:xfrm>
          <a:prstGeom prst="rect">
            <a:avLst/>
          </a:prstGeom>
          <a:noFill/>
        </p:spPr>
        <p:txBody>
          <a:bodyPr wrap="square" rtlCol="0">
            <a:spAutoFit/>
          </a:bodyPr>
          <a:lstStyle/>
          <a:p>
            <a:r>
              <a:rPr lang="en-US" sz="3000" b="1" dirty="0">
                <a:solidFill>
                  <a:prstClr val="black"/>
                </a:solidFill>
              </a:rPr>
              <a:t>Mission of the Outreach Committee:</a:t>
            </a:r>
          </a:p>
          <a:p>
            <a:endParaRPr lang="en-US" sz="3000" b="1" dirty="0">
              <a:solidFill>
                <a:prstClr val="black"/>
              </a:solidFill>
            </a:endParaRPr>
          </a:p>
          <a:p>
            <a:r>
              <a:rPr lang="en-US" sz="3000" b="1" i="1" dirty="0">
                <a:solidFill>
                  <a:srgbClr val="0070C0"/>
                </a:solidFill>
              </a:rPr>
              <a:t>“Promote the value and importance of the geospatial infrastructure by actively engaging public policy makers and stakeholders”</a:t>
            </a:r>
          </a:p>
        </p:txBody>
      </p:sp>
    </p:spTree>
    <p:extLst>
      <p:ext uri="{BB962C8B-B14F-4D97-AF65-F5344CB8AC3E}">
        <p14:creationId xmlns:p14="http://schemas.microsoft.com/office/powerpoint/2010/main" val="1859704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9908" y="1894365"/>
            <a:ext cx="7506170" cy="2989280"/>
          </a:xfrm>
          <a:prstGeom prst="rect">
            <a:avLst/>
          </a:prstGeom>
          <a:noFill/>
        </p:spPr>
        <p:txBody>
          <a:bodyPr wrap="square" rtlCol="0">
            <a:spAutoFit/>
          </a:bodyPr>
          <a:lstStyle/>
          <a:p>
            <a:r>
              <a:rPr lang="en-US" sz="2850" b="1" dirty="0">
                <a:solidFill>
                  <a:prstClr val="black"/>
                </a:solidFill>
              </a:rPr>
              <a:t>Purposes of the Survey:</a:t>
            </a:r>
          </a:p>
          <a:p>
            <a:endParaRPr lang="en-US" sz="2850" dirty="0">
              <a:solidFill>
                <a:prstClr val="black"/>
              </a:solidFill>
            </a:endParaRPr>
          </a:p>
          <a:p>
            <a:r>
              <a:rPr lang="en-US" sz="2625" dirty="0">
                <a:solidFill>
                  <a:prstClr val="black"/>
                </a:solidFill>
              </a:rPr>
              <a:t>Understand and document the full range of</a:t>
            </a:r>
          </a:p>
          <a:p>
            <a:r>
              <a:rPr lang="en-US" sz="2625" b="1" dirty="0">
                <a:solidFill>
                  <a:srgbClr val="00B050"/>
                </a:solidFill>
              </a:rPr>
              <a:t>issues and concerns </a:t>
            </a:r>
            <a:r>
              <a:rPr lang="en-US" sz="2625" dirty="0">
                <a:solidFill>
                  <a:prstClr val="black"/>
                </a:solidFill>
              </a:rPr>
              <a:t>of the data producer community;</a:t>
            </a:r>
          </a:p>
          <a:p>
            <a:endParaRPr lang="en-US" sz="2625" dirty="0">
              <a:solidFill>
                <a:prstClr val="black"/>
              </a:solidFill>
            </a:endParaRPr>
          </a:p>
          <a:p>
            <a:r>
              <a:rPr lang="en-US" sz="2625" dirty="0">
                <a:solidFill>
                  <a:prstClr val="black"/>
                </a:solidFill>
              </a:rPr>
              <a:t>Document </a:t>
            </a:r>
            <a:r>
              <a:rPr lang="en-US" sz="2625" b="1" dirty="0">
                <a:solidFill>
                  <a:srgbClr val="00B050"/>
                </a:solidFill>
              </a:rPr>
              <a:t>success stories </a:t>
            </a:r>
            <a:r>
              <a:rPr lang="en-US" sz="2625" dirty="0">
                <a:solidFill>
                  <a:prstClr val="black"/>
                </a:solidFill>
              </a:rPr>
              <a:t>of GIS used to make government more efficient;</a:t>
            </a:r>
          </a:p>
        </p:txBody>
      </p:sp>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TextBox 7"/>
          <p:cNvSpPr txBox="1"/>
          <p:nvPr/>
        </p:nvSpPr>
        <p:spPr>
          <a:xfrm>
            <a:off x="929909" y="1054036"/>
            <a:ext cx="7735460" cy="784830"/>
          </a:xfrm>
          <a:prstGeom prst="rect">
            <a:avLst/>
          </a:prstGeom>
          <a:noFill/>
        </p:spPr>
        <p:txBody>
          <a:bodyPr wrap="square" rtlCol="0">
            <a:spAutoFit/>
          </a:bodyPr>
          <a:lstStyle/>
          <a:p>
            <a:r>
              <a:rPr lang="en-US" sz="3150" b="1" dirty="0">
                <a:solidFill>
                  <a:prstClr val="black"/>
                </a:solidFill>
              </a:rPr>
              <a:t>Free + Open Data: Not uniform in Minnesota</a:t>
            </a:r>
          </a:p>
          <a:p>
            <a:endParaRPr lang="en-US" sz="1350" dirty="0">
              <a:solidFill>
                <a:prstClr val="black"/>
              </a:solidFill>
            </a:endParaRPr>
          </a:p>
        </p:txBody>
      </p:sp>
    </p:spTree>
    <p:extLst>
      <p:ext uri="{BB962C8B-B14F-4D97-AF65-F5344CB8AC3E}">
        <p14:creationId xmlns:p14="http://schemas.microsoft.com/office/powerpoint/2010/main" val="879740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389814"/>
            <a:ext cx="7499717" cy="3693319"/>
          </a:xfrm>
          <a:prstGeom prst="rect">
            <a:avLst/>
          </a:prstGeom>
          <a:noFill/>
        </p:spPr>
        <p:txBody>
          <a:bodyPr wrap="square" rtlCol="0">
            <a:spAutoFit/>
          </a:bodyPr>
          <a:lstStyle/>
          <a:p>
            <a:r>
              <a:rPr lang="en-US" sz="3300" b="1" dirty="0">
                <a:solidFill>
                  <a:prstClr val="black"/>
                </a:solidFill>
              </a:rPr>
              <a:t>The Survey:</a:t>
            </a:r>
          </a:p>
          <a:p>
            <a:endParaRPr lang="en-US" sz="2850" b="1" dirty="0">
              <a:solidFill>
                <a:prstClr val="black"/>
              </a:solidFill>
            </a:endParaRPr>
          </a:p>
          <a:p>
            <a:r>
              <a:rPr lang="en-US" sz="2850" b="1" dirty="0">
                <a:solidFill>
                  <a:prstClr val="black"/>
                </a:solidFill>
              </a:rPr>
              <a:t>&gt;&gt; Developed in July/August</a:t>
            </a:r>
          </a:p>
          <a:p>
            <a:r>
              <a:rPr lang="en-US" sz="2850" b="1" dirty="0">
                <a:solidFill>
                  <a:prstClr val="black"/>
                </a:solidFill>
              </a:rPr>
              <a:t>&gt;&gt; Sent out in late August</a:t>
            </a:r>
          </a:p>
          <a:p>
            <a:r>
              <a:rPr lang="en-US" sz="2850" b="1" dirty="0">
                <a:solidFill>
                  <a:prstClr val="black"/>
                </a:solidFill>
              </a:rPr>
              <a:t>&gt;&gt; Closed on Sept 30, 2016</a:t>
            </a:r>
          </a:p>
          <a:p>
            <a:r>
              <a:rPr lang="en-US" sz="2850" b="1" dirty="0">
                <a:solidFill>
                  <a:prstClr val="black"/>
                </a:solidFill>
              </a:rPr>
              <a:t>&gt;&gt; 59 of 87 Counties</a:t>
            </a:r>
            <a:r>
              <a:rPr lang="en-US" sz="2850" b="1" dirty="0">
                <a:solidFill>
                  <a:srgbClr val="FF0000"/>
                </a:solidFill>
              </a:rPr>
              <a:t>*</a:t>
            </a:r>
            <a:r>
              <a:rPr lang="en-US" sz="2850" b="1" dirty="0">
                <a:solidFill>
                  <a:prstClr val="black"/>
                </a:solidFill>
              </a:rPr>
              <a:t> </a:t>
            </a:r>
            <a:r>
              <a:rPr lang="en-US" sz="2850" b="1" dirty="0">
                <a:solidFill>
                  <a:srgbClr val="00B050"/>
                </a:solidFill>
              </a:rPr>
              <a:t>(~68% response rate)</a:t>
            </a:r>
          </a:p>
          <a:p>
            <a:r>
              <a:rPr lang="en-US" sz="2850" b="1" dirty="0">
                <a:solidFill>
                  <a:prstClr val="black"/>
                </a:solidFill>
              </a:rPr>
              <a:t>&gt;&gt; October: </a:t>
            </a:r>
            <a:r>
              <a:rPr lang="en-US" sz="2850" b="1" dirty="0">
                <a:solidFill>
                  <a:srgbClr val="00B0F0"/>
                </a:solidFill>
              </a:rPr>
              <a:t>Compiled the results</a:t>
            </a:r>
          </a:p>
          <a:p>
            <a:endParaRPr lang="en-US" sz="3000" dirty="0">
              <a:solidFill>
                <a:prstClr val="black"/>
              </a:solidFill>
            </a:endParaRPr>
          </a:p>
        </p:txBody>
      </p:sp>
      <p:sp>
        <p:nvSpPr>
          <p:cNvPr id="8" name="TextBox 7"/>
          <p:cNvSpPr txBox="1"/>
          <p:nvPr/>
        </p:nvSpPr>
        <p:spPr>
          <a:xfrm>
            <a:off x="936361" y="4948164"/>
            <a:ext cx="7499717" cy="438582"/>
          </a:xfrm>
          <a:prstGeom prst="rect">
            <a:avLst/>
          </a:prstGeom>
          <a:noFill/>
        </p:spPr>
        <p:txBody>
          <a:bodyPr wrap="square" rtlCol="0">
            <a:spAutoFit/>
          </a:bodyPr>
          <a:lstStyle/>
          <a:p>
            <a:r>
              <a:rPr lang="en-US" sz="2250" b="1" i="1" dirty="0">
                <a:solidFill>
                  <a:srgbClr val="FF0000"/>
                </a:solidFill>
              </a:rPr>
              <a:t>*Some counties had both their GIS and survey staff respond;</a:t>
            </a:r>
            <a:endParaRPr lang="en-US" sz="2250" i="1" dirty="0">
              <a:solidFill>
                <a:srgbClr val="FF0000"/>
              </a:solidFill>
            </a:endParaRPr>
          </a:p>
        </p:txBody>
      </p:sp>
    </p:spTree>
    <p:extLst>
      <p:ext uri="{BB962C8B-B14F-4D97-AF65-F5344CB8AC3E}">
        <p14:creationId xmlns:p14="http://schemas.microsoft.com/office/powerpoint/2010/main" val="4233689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5410200" cy="2743200"/>
          </a:xfrm>
        </p:spPr>
        <p:txBody>
          <a:bodyPr/>
          <a:lstStyle/>
          <a:p>
            <a:r>
              <a:rPr lang="en-US" sz="2400" dirty="0"/>
              <a:t>Agenda Item 2</a:t>
            </a:r>
            <a:br>
              <a:rPr lang="en-US" sz="2400" dirty="0"/>
            </a:br>
            <a:r>
              <a:rPr lang="en-US" sz="2400" dirty="0"/>
              <a:t>Discussion &amp; Action</a:t>
            </a:r>
            <a:br>
              <a:rPr lang="en-US" sz="2400" dirty="0"/>
            </a:br>
            <a:r>
              <a:rPr lang="en-US" dirty="0"/>
              <a:t/>
            </a:r>
            <a:br>
              <a:rPr lang="en-US" dirty="0"/>
            </a:br>
            <a:r>
              <a:rPr lang="en-US" dirty="0"/>
              <a:t>Statewide Project Prioritization</a:t>
            </a:r>
            <a:endParaRPr lang="en-US" sz="2000" dirty="0"/>
          </a:p>
        </p:txBody>
      </p:sp>
      <p:sp>
        <p:nvSpPr>
          <p:cNvPr id="3" name="Text Placeholder 3"/>
          <p:cNvSpPr>
            <a:spLocks noGrp="1"/>
          </p:cNvSpPr>
          <p:nvPr>
            <p:ph type="body" sz="quarter" idx="11"/>
          </p:nvPr>
        </p:nvSpPr>
        <p:spPr>
          <a:xfrm>
            <a:off x="538899" y="4648200"/>
            <a:ext cx="5029200" cy="1752600"/>
          </a:xfrm>
        </p:spPr>
        <p:txBody>
          <a:bodyPr/>
          <a:lstStyle/>
          <a:p>
            <a:r>
              <a:rPr lang="en-US" dirty="0"/>
              <a:t>Mark Kotz</a:t>
            </a:r>
          </a:p>
        </p:txBody>
      </p:sp>
    </p:spTree>
    <p:extLst>
      <p:ext uri="{BB962C8B-B14F-4D97-AF65-F5344CB8AC3E}">
        <p14:creationId xmlns:p14="http://schemas.microsoft.com/office/powerpoint/2010/main" val="682238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323446"/>
            <a:ext cx="7499717" cy="3785652"/>
          </a:xfrm>
          <a:prstGeom prst="rect">
            <a:avLst/>
          </a:prstGeom>
          <a:noFill/>
        </p:spPr>
        <p:txBody>
          <a:bodyPr wrap="square" rtlCol="0">
            <a:spAutoFit/>
          </a:bodyPr>
          <a:lstStyle/>
          <a:p>
            <a:r>
              <a:rPr lang="en-US" sz="4500" b="1" dirty="0">
                <a:solidFill>
                  <a:prstClr val="black"/>
                </a:solidFill>
              </a:rPr>
              <a:t>Results Available:</a:t>
            </a:r>
          </a:p>
          <a:p>
            <a:endParaRPr lang="en-US" sz="3300" b="1" dirty="0">
              <a:solidFill>
                <a:prstClr val="black"/>
              </a:solidFill>
            </a:endParaRPr>
          </a:p>
          <a:p>
            <a:r>
              <a:rPr lang="en-US" sz="3300" b="1" dirty="0">
                <a:solidFill>
                  <a:srgbClr val="00B050"/>
                </a:solidFill>
              </a:rPr>
              <a:t>MN GIS/LIS Conference (Oct 26-28)</a:t>
            </a:r>
          </a:p>
          <a:p>
            <a:r>
              <a:rPr lang="en-US" sz="3300" b="1" dirty="0">
                <a:solidFill>
                  <a:srgbClr val="4472C4">
                    <a:lumMod val="75000"/>
                  </a:srgbClr>
                </a:solidFill>
              </a:rPr>
              <a:t>Government IT Symposium (Dec 5-6)</a:t>
            </a:r>
          </a:p>
          <a:p>
            <a:endParaRPr lang="en-US" sz="3300" b="1" dirty="0">
              <a:solidFill>
                <a:srgbClr val="00B0F0"/>
              </a:solidFill>
            </a:endParaRPr>
          </a:p>
          <a:p>
            <a:r>
              <a:rPr lang="en-US" sz="3300" b="1" i="1" dirty="0">
                <a:solidFill>
                  <a:srgbClr val="FF0000"/>
                </a:solidFill>
              </a:rPr>
              <a:t>Report available soon</a:t>
            </a:r>
          </a:p>
          <a:p>
            <a:endParaRPr lang="en-US" sz="3000" dirty="0">
              <a:solidFill>
                <a:prstClr val="black"/>
              </a:solidFill>
            </a:endParaRPr>
          </a:p>
        </p:txBody>
      </p:sp>
    </p:spTree>
    <p:extLst>
      <p:ext uri="{BB962C8B-B14F-4D97-AF65-F5344CB8AC3E}">
        <p14:creationId xmlns:p14="http://schemas.microsoft.com/office/powerpoint/2010/main" val="593642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2348597"/>
            <a:ext cx="7499717" cy="1938992"/>
          </a:xfrm>
          <a:prstGeom prst="rect">
            <a:avLst/>
          </a:prstGeom>
          <a:noFill/>
        </p:spPr>
        <p:txBody>
          <a:bodyPr wrap="square" rtlCol="0">
            <a:spAutoFit/>
          </a:bodyPr>
          <a:lstStyle/>
          <a:p>
            <a:r>
              <a:rPr lang="en-US" sz="6000" b="1" dirty="0">
                <a:solidFill>
                  <a:prstClr val="black"/>
                </a:solidFill>
              </a:rPr>
              <a:t>Part II:</a:t>
            </a:r>
          </a:p>
          <a:p>
            <a:r>
              <a:rPr lang="en-US" sz="6000" b="1" dirty="0">
                <a:solidFill>
                  <a:prstClr val="black"/>
                </a:solidFill>
              </a:rPr>
              <a:t>Survey Results</a:t>
            </a:r>
          </a:p>
        </p:txBody>
      </p:sp>
    </p:spTree>
    <p:extLst>
      <p:ext uri="{BB962C8B-B14F-4D97-AF65-F5344CB8AC3E}">
        <p14:creationId xmlns:p14="http://schemas.microsoft.com/office/powerpoint/2010/main" val="393474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432299"/>
            <a:ext cx="7499717" cy="3785652"/>
          </a:xfrm>
          <a:prstGeom prst="rect">
            <a:avLst/>
          </a:prstGeom>
          <a:noFill/>
        </p:spPr>
        <p:txBody>
          <a:bodyPr wrap="square" rtlCol="0">
            <a:spAutoFit/>
          </a:bodyPr>
          <a:lstStyle/>
          <a:p>
            <a:r>
              <a:rPr lang="en-US" sz="4950" b="1" dirty="0">
                <a:solidFill>
                  <a:prstClr val="black"/>
                </a:solidFill>
              </a:rPr>
              <a:t>The Questions:</a:t>
            </a:r>
          </a:p>
          <a:p>
            <a:endParaRPr lang="en-US" sz="3300" b="1" dirty="0">
              <a:solidFill>
                <a:prstClr val="black"/>
              </a:solidFill>
            </a:endParaRPr>
          </a:p>
          <a:p>
            <a:r>
              <a:rPr lang="en-US" sz="3150" dirty="0">
                <a:solidFill>
                  <a:prstClr val="black"/>
                </a:solidFill>
              </a:rPr>
              <a:t>Differed slightly between counties;</a:t>
            </a:r>
          </a:p>
          <a:p>
            <a:r>
              <a:rPr lang="en-US" sz="3150" dirty="0">
                <a:solidFill>
                  <a:prstClr val="black"/>
                </a:solidFill>
              </a:rPr>
              <a:t>Depending on </a:t>
            </a:r>
            <a:r>
              <a:rPr lang="en-US" sz="3150" b="1" dirty="0">
                <a:solidFill>
                  <a:srgbClr val="00B050"/>
                </a:solidFill>
              </a:rPr>
              <a:t>open</a:t>
            </a:r>
            <a:r>
              <a:rPr lang="en-US" sz="3150" dirty="0">
                <a:solidFill>
                  <a:prstClr val="black"/>
                </a:solidFill>
              </a:rPr>
              <a:t> and </a:t>
            </a:r>
            <a:r>
              <a:rPr lang="en-US" sz="3150" b="1" dirty="0">
                <a:solidFill>
                  <a:srgbClr val="ED7D31">
                    <a:lumMod val="75000"/>
                  </a:srgbClr>
                </a:solidFill>
              </a:rPr>
              <a:t>not open</a:t>
            </a:r>
          </a:p>
          <a:p>
            <a:endParaRPr lang="en-US" sz="3150" b="1" dirty="0">
              <a:solidFill>
                <a:srgbClr val="ED7D31">
                  <a:lumMod val="75000"/>
                </a:srgbClr>
              </a:solidFill>
            </a:endParaRPr>
          </a:p>
          <a:p>
            <a:r>
              <a:rPr lang="en-US" sz="3150" b="1" dirty="0">
                <a:solidFill>
                  <a:prstClr val="black"/>
                </a:solidFill>
              </a:rPr>
              <a:t>Structured questions</a:t>
            </a:r>
            <a:r>
              <a:rPr lang="en-US" sz="3150" dirty="0">
                <a:solidFill>
                  <a:prstClr val="black"/>
                </a:solidFill>
              </a:rPr>
              <a:t>, plus the opportunity to provide </a:t>
            </a:r>
            <a:r>
              <a:rPr lang="en-US" sz="3150" b="1" dirty="0">
                <a:solidFill>
                  <a:prstClr val="black"/>
                </a:solidFill>
              </a:rPr>
              <a:t>detailed written comments;</a:t>
            </a:r>
          </a:p>
        </p:txBody>
      </p:sp>
    </p:spTree>
    <p:extLst>
      <p:ext uri="{BB962C8B-B14F-4D97-AF65-F5344CB8AC3E}">
        <p14:creationId xmlns:p14="http://schemas.microsoft.com/office/powerpoint/2010/main" val="2919453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352989"/>
            <a:ext cx="7499717" cy="1304203"/>
          </a:xfrm>
          <a:prstGeom prst="rect">
            <a:avLst/>
          </a:prstGeom>
          <a:noFill/>
        </p:spPr>
        <p:txBody>
          <a:bodyPr wrap="square" rtlCol="0">
            <a:spAutoFit/>
          </a:bodyPr>
          <a:lstStyle/>
          <a:p>
            <a:r>
              <a:rPr lang="en-US" sz="2625" dirty="0">
                <a:solidFill>
                  <a:prstClr val="white">
                    <a:lumMod val="50000"/>
                  </a:prstClr>
                </a:solidFill>
              </a:rPr>
              <a:t>Question 1:</a:t>
            </a:r>
          </a:p>
          <a:p>
            <a:r>
              <a:rPr lang="en-US" sz="2625" b="1" i="1" dirty="0">
                <a:solidFill>
                  <a:prstClr val="black"/>
                </a:solidFill>
              </a:rPr>
              <a:t>Does your county maintain a staff commitment to geospatial work? </a:t>
            </a:r>
            <a:r>
              <a:rPr lang="en-US" sz="2625" i="1" dirty="0">
                <a:solidFill>
                  <a:prstClr val="black"/>
                </a:solidFill>
              </a:rPr>
              <a:t>(Check all that apply)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85" y="2758109"/>
            <a:ext cx="7838829" cy="2928003"/>
          </a:xfrm>
          <a:prstGeom prst="rect">
            <a:avLst/>
          </a:prstGeom>
        </p:spPr>
      </p:pic>
    </p:spTree>
    <p:extLst>
      <p:ext uri="{BB962C8B-B14F-4D97-AF65-F5344CB8AC3E}">
        <p14:creationId xmlns:p14="http://schemas.microsoft.com/office/powerpoint/2010/main" val="2497397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5" name="Rectangle 4"/>
          <p:cNvSpPr/>
          <p:nvPr/>
        </p:nvSpPr>
        <p:spPr>
          <a:xfrm>
            <a:off x="259267"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6" name="Rectangle 5"/>
          <p:cNvSpPr/>
          <p:nvPr/>
        </p:nvSpPr>
        <p:spPr>
          <a:xfrm>
            <a:off x="518533"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7" name="TextBox 6"/>
          <p:cNvSpPr txBox="1"/>
          <p:nvPr/>
        </p:nvSpPr>
        <p:spPr>
          <a:xfrm>
            <a:off x="900644" y="1352989"/>
            <a:ext cx="7866475" cy="3554819"/>
          </a:xfrm>
          <a:prstGeom prst="rect">
            <a:avLst/>
          </a:prstGeom>
          <a:noFill/>
        </p:spPr>
        <p:txBody>
          <a:bodyPr wrap="square" rtlCol="0">
            <a:spAutoFit/>
          </a:bodyPr>
          <a:lstStyle/>
          <a:p>
            <a:r>
              <a:rPr lang="en-US" sz="2625" dirty="0">
                <a:solidFill>
                  <a:prstClr val="white">
                    <a:lumMod val="50000"/>
                  </a:prstClr>
                </a:solidFill>
              </a:rPr>
              <a:t>Question 1 </a:t>
            </a:r>
            <a:r>
              <a:rPr lang="en-US" sz="2625" dirty="0">
                <a:solidFill>
                  <a:srgbClr val="FFC000"/>
                </a:solidFill>
              </a:rPr>
              <a:t>(Other)</a:t>
            </a:r>
          </a:p>
          <a:p>
            <a:r>
              <a:rPr lang="en-US" sz="2625" b="1" i="1" dirty="0">
                <a:solidFill>
                  <a:prstClr val="black"/>
                </a:solidFill>
              </a:rPr>
              <a:t>Does your county maintain a staff commitment to geospatial work? </a:t>
            </a:r>
            <a:r>
              <a:rPr lang="en-US" sz="2625" i="1" dirty="0">
                <a:solidFill>
                  <a:prstClr val="black"/>
                </a:solidFill>
              </a:rPr>
              <a:t>(Check all that apply)</a:t>
            </a:r>
          </a:p>
          <a:p>
            <a:endParaRPr lang="en-US" sz="2625" i="1" dirty="0">
              <a:solidFill>
                <a:prstClr val="black"/>
              </a:solidFill>
            </a:endParaRPr>
          </a:p>
          <a:p>
            <a:pPr marL="342900" indent="-342900">
              <a:buFont typeface="Arial" panose="020B0604020202020204" pitchFamily="34" charset="0"/>
              <a:buChar char="•"/>
            </a:pPr>
            <a:r>
              <a:rPr lang="en-US" sz="2400" b="1" i="1" dirty="0">
                <a:solidFill>
                  <a:prstClr val="black"/>
                </a:solidFill>
              </a:rPr>
              <a:t>We have one (1) GIS specialist;</a:t>
            </a:r>
          </a:p>
          <a:p>
            <a:pPr marL="342900" indent="-342900">
              <a:buFont typeface="Arial" panose="020B0604020202020204" pitchFamily="34" charset="0"/>
              <a:buChar char="•"/>
            </a:pPr>
            <a:r>
              <a:rPr lang="en-US" sz="2400" b="1" i="1" dirty="0">
                <a:solidFill>
                  <a:prstClr val="black"/>
                </a:solidFill>
              </a:rPr>
              <a:t>Business areas maintain data plus central/enterprise staff;</a:t>
            </a:r>
          </a:p>
          <a:p>
            <a:pPr marL="342900" indent="-342900">
              <a:buFont typeface="Arial" panose="020B0604020202020204" pitchFamily="34" charset="0"/>
              <a:buChar char="•"/>
            </a:pPr>
            <a:r>
              <a:rPr lang="en-US" sz="2400" b="1" i="1" dirty="0">
                <a:solidFill>
                  <a:prstClr val="black"/>
                </a:solidFill>
              </a:rPr>
              <a:t>GIS falls under County Administrator duties;</a:t>
            </a:r>
          </a:p>
          <a:p>
            <a:pPr marL="342900" indent="-342900">
              <a:buFont typeface="Arial" panose="020B0604020202020204" pitchFamily="34" charset="0"/>
              <a:buChar char="•"/>
            </a:pPr>
            <a:r>
              <a:rPr lang="en-US" sz="2400" b="1" i="1" dirty="0">
                <a:solidFill>
                  <a:prstClr val="black"/>
                </a:solidFill>
              </a:rPr>
              <a:t>Some GIS is done by the County, some is outsourced;</a:t>
            </a:r>
          </a:p>
        </p:txBody>
      </p:sp>
    </p:spTree>
    <p:extLst>
      <p:ext uri="{BB962C8B-B14F-4D97-AF65-F5344CB8AC3E}">
        <p14:creationId xmlns:p14="http://schemas.microsoft.com/office/powerpoint/2010/main" val="2433384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38" y="1069041"/>
            <a:ext cx="5743782" cy="4931710"/>
          </a:xfrm>
          <a:prstGeom prst="rect">
            <a:avLst/>
          </a:prstGeom>
        </p:spPr>
      </p:pic>
      <p:sp>
        <p:nvSpPr>
          <p:cNvPr id="7" name="TextBox 6"/>
          <p:cNvSpPr txBox="1"/>
          <p:nvPr/>
        </p:nvSpPr>
        <p:spPr>
          <a:xfrm>
            <a:off x="900644" y="1352989"/>
            <a:ext cx="3353169" cy="2516073"/>
          </a:xfrm>
          <a:prstGeom prst="rect">
            <a:avLst/>
          </a:prstGeom>
          <a:noFill/>
        </p:spPr>
        <p:txBody>
          <a:bodyPr wrap="square" rtlCol="0">
            <a:spAutoFit/>
          </a:bodyPr>
          <a:lstStyle/>
          <a:p>
            <a:r>
              <a:rPr lang="en-US" sz="2625" dirty="0">
                <a:solidFill>
                  <a:prstClr val="white">
                    <a:lumMod val="50000"/>
                  </a:prstClr>
                </a:solidFill>
              </a:rPr>
              <a:t>Question 2:</a:t>
            </a:r>
          </a:p>
          <a:p>
            <a:r>
              <a:rPr lang="en-US" sz="2625" b="1" i="1" dirty="0">
                <a:solidFill>
                  <a:prstClr val="black"/>
                </a:solidFill>
              </a:rPr>
              <a:t>Which department in your county is a steward of your geospatial data?</a:t>
            </a:r>
          </a:p>
          <a:p>
            <a:r>
              <a:rPr lang="en-US" sz="2625" i="1" dirty="0">
                <a:solidFill>
                  <a:prstClr val="black"/>
                </a:solidFill>
              </a:rPr>
              <a:t>(Check all that apply)</a:t>
            </a:r>
          </a:p>
        </p:txBody>
      </p:sp>
    </p:spTree>
    <p:extLst>
      <p:ext uri="{BB962C8B-B14F-4D97-AF65-F5344CB8AC3E}">
        <p14:creationId xmlns:p14="http://schemas.microsoft.com/office/powerpoint/2010/main" val="1690262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5" name="Rectangle 4"/>
          <p:cNvSpPr/>
          <p:nvPr/>
        </p:nvSpPr>
        <p:spPr>
          <a:xfrm>
            <a:off x="259267"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6" name="Rectangle 5"/>
          <p:cNvSpPr/>
          <p:nvPr/>
        </p:nvSpPr>
        <p:spPr>
          <a:xfrm>
            <a:off x="518533"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8" name="TextBox 7"/>
          <p:cNvSpPr txBox="1"/>
          <p:nvPr/>
        </p:nvSpPr>
        <p:spPr>
          <a:xfrm>
            <a:off x="900644" y="1352989"/>
            <a:ext cx="8107432" cy="1304203"/>
          </a:xfrm>
          <a:prstGeom prst="rect">
            <a:avLst/>
          </a:prstGeom>
          <a:noFill/>
        </p:spPr>
        <p:txBody>
          <a:bodyPr wrap="square" rtlCol="0">
            <a:spAutoFit/>
          </a:bodyPr>
          <a:lstStyle/>
          <a:p>
            <a:r>
              <a:rPr lang="en-US" sz="2625" dirty="0">
                <a:solidFill>
                  <a:prstClr val="white">
                    <a:lumMod val="50000"/>
                  </a:prstClr>
                </a:solidFill>
              </a:rPr>
              <a:t>Question 2 </a:t>
            </a:r>
            <a:r>
              <a:rPr lang="en-US" sz="2625" dirty="0">
                <a:solidFill>
                  <a:srgbClr val="FFC000"/>
                </a:solidFill>
              </a:rPr>
              <a:t>(Other)</a:t>
            </a:r>
          </a:p>
          <a:p>
            <a:r>
              <a:rPr lang="en-US" sz="2625" b="1" i="1" dirty="0">
                <a:solidFill>
                  <a:prstClr val="black"/>
                </a:solidFill>
              </a:rPr>
              <a:t>Which department in your county is a steward of your geospatial data? </a:t>
            </a:r>
            <a:r>
              <a:rPr lang="en-US" sz="2625" i="1" dirty="0">
                <a:solidFill>
                  <a:prstClr val="black"/>
                </a:solidFill>
              </a:rPr>
              <a:t>(Check all that apply)</a:t>
            </a:r>
          </a:p>
        </p:txBody>
      </p:sp>
      <p:sp>
        <p:nvSpPr>
          <p:cNvPr id="9" name="TextBox 8"/>
          <p:cNvSpPr txBox="1"/>
          <p:nvPr/>
        </p:nvSpPr>
        <p:spPr>
          <a:xfrm>
            <a:off x="1797005" y="2754587"/>
            <a:ext cx="5401304" cy="2920030"/>
          </a:xfrm>
          <a:prstGeom prst="rect">
            <a:avLst/>
          </a:prstGeom>
          <a:noFill/>
        </p:spPr>
        <p:txBody>
          <a:bodyPr wrap="square" rtlCol="0">
            <a:spAutoFit/>
          </a:bodyPr>
          <a:lstStyle/>
          <a:p>
            <a:pPr marL="342900" indent="-342900">
              <a:buFont typeface="Arial" panose="020B0604020202020204" pitchFamily="34" charset="0"/>
              <a:buChar char="•"/>
            </a:pPr>
            <a:r>
              <a:rPr lang="en-US" sz="2625" b="1" dirty="0">
                <a:solidFill>
                  <a:prstClr val="black"/>
                </a:solidFill>
              </a:rPr>
              <a:t>Environmental Services (x3)</a:t>
            </a:r>
          </a:p>
          <a:p>
            <a:pPr marL="342900" indent="-342900">
              <a:buFont typeface="Arial" panose="020B0604020202020204" pitchFamily="34" charset="0"/>
              <a:buChar char="•"/>
            </a:pPr>
            <a:r>
              <a:rPr lang="en-US" sz="2625" b="1" dirty="0">
                <a:solidFill>
                  <a:prstClr val="black"/>
                </a:solidFill>
              </a:rPr>
              <a:t>County Administrator’s Office (x2)</a:t>
            </a:r>
          </a:p>
          <a:p>
            <a:pPr marL="342900" indent="-342900">
              <a:buFont typeface="Arial" panose="020B0604020202020204" pitchFamily="34" charset="0"/>
              <a:buChar char="•"/>
            </a:pPr>
            <a:r>
              <a:rPr lang="en-US" sz="2625" b="1" dirty="0">
                <a:solidFill>
                  <a:prstClr val="black"/>
                </a:solidFill>
              </a:rPr>
              <a:t>Community Works</a:t>
            </a:r>
          </a:p>
          <a:p>
            <a:pPr marL="342900" indent="-342900">
              <a:buFont typeface="Arial" panose="020B0604020202020204" pitchFamily="34" charset="0"/>
              <a:buChar char="•"/>
            </a:pPr>
            <a:r>
              <a:rPr lang="en-US" sz="2625" b="1" dirty="0">
                <a:solidFill>
                  <a:prstClr val="black"/>
                </a:solidFill>
              </a:rPr>
              <a:t>Human Services</a:t>
            </a:r>
          </a:p>
          <a:p>
            <a:pPr marL="342900" indent="-342900">
              <a:buFont typeface="Arial" panose="020B0604020202020204" pitchFamily="34" charset="0"/>
              <a:buChar char="•"/>
            </a:pPr>
            <a:r>
              <a:rPr lang="en-US" sz="2625" b="1" dirty="0">
                <a:solidFill>
                  <a:prstClr val="black"/>
                </a:solidFill>
              </a:rPr>
              <a:t>Health</a:t>
            </a:r>
          </a:p>
          <a:p>
            <a:pPr marL="342900" indent="-342900">
              <a:buFont typeface="Arial" panose="020B0604020202020204" pitchFamily="34" charset="0"/>
              <a:buChar char="•"/>
            </a:pPr>
            <a:r>
              <a:rPr lang="en-US" sz="2625" b="1" dirty="0">
                <a:solidFill>
                  <a:prstClr val="black"/>
                </a:solidFill>
              </a:rPr>
              <a:t>Drainage Administration</a:t>
            </a:r>
          </a:p>
          <a:p>
            <a:pPr marL="342900" indent="-342900">
              <a:buFont typeface="Arial" panose="020B0604020202020204" pitchFamily="34" charset="0"/>
              <a:buChar char="•"/>
            </a:pPr>
            <a:r>
              <a:rPr lang="en-US" sz="2625" b="1" dirty="0">
                <a:solidFill>
                  <a:prstClr val="black"/>
                </a:solidFill>
              </a:rPr>
              <a:t>Natural Resource Management</a:t>
            </a:r>
          </a:p>
        </p:txBody>
      </p:sp>
    </p:spTree>
    <p:extLst>
      <p:ext uri="{BB962C8B-B14F-4D97-AF65-F5344CB8AC3E}">
        <p14:creationId xmlns:p14="http://schemas.microsoft.com/office/powerpoint/2010/main" val="162283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352989"/>
            <a:ext cx="7499717" cy="900246"/>
          </a:xfrm>
          <a:prstGeom prst="rect">
            <a:avLst/>
          </a:prstGeom>
          <a:noFill/>
        </p:spPr>
        <p:txBody>
          <a:bodyPr wrap="square" rtlCol="0">
            <a:spAutoFit/>
          </a:bodyPr>
          <a:lstStyle/>
          <a:p>
            <a:r>
              <a:rPr lang="en-US" sz="2625" dirty="0">
                <a:solidFill>
                  <a:prstClr val="white">
                    <a:lumMod val="50000"/>
                  </a:prstClr>
                </a:solidFill>
              </a:rPr>
              <a:t>Question 3: </a:t>
            </a:r>
            <a:r>
              <a:rPr lang="en-US" sz="2625" b="1" i="1" dirty="0">
                <a:solidFill>
                  <a:prstClr val="black"/>
                </a:solidFill>
              </a:rPr>
              <a:t>How long has your county created and maintained geospatial data?</a:t>
            </a:r>
            <a:endParaRPr lang="en-US" sz="2625" i="1"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81" y="2285758"/>
            <a:ext cx="6038815" cy="3644912"/>
          </a:xfrm>
          <a:prstGeom prst="rect">
            <a:avLst/>
          </a:prstGeom>
        </p:spPr>
      </p:pic>
    </p:spTree>
    <p:extLst>
      <p:ext uri="{BB962C8B-B14F-4D97-AF65-F5344CB8AC3E}">
        <p14:creationId xmlns:p14="http://schemas.microsoft.com/office/powerpoint/2010/main" val="1332032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99" y="1939959"/>
            <a:ext cx="8031884" cy="4031649"/>
          </a:xfrm>
          <a:prstGeom prst="rect">
            <a:avLst/>
          </a:prstGeom>
        </p:spPr>
      </p:pic>
      <p:sp>
        <p:nvSpPr>
          <p:cNvPr id="7" name="TextBox 6"/>
          <p:cNvSpPr txBox="1"/>
          <p:nvPr/>
        </p:nvSpPr>
        <p:spPr>
          <a:xfrm>
            <a:off x="900644" y="910537"/>
            <a:ext cx="7499717" cy="1708160"/>
          </a:xfrm>
          <a:prstGeom prst="rect">
            <a:avLst/>
          </a:prstGeom>
          <a:noFill/>
        </p:spPr>
        <p:txBody>
          <a:bodyPr wrap="square" rtlCol="0">
            <a:spAutoFit/>
          </a:bodyPr>
          <a:lstStyle/>
          <a:p>
            <a:r>
              <a:rPr lang="en-US" sz="2625" dirty="0">
                <a:solidFill>
                  <a:prstClr val="white">
                    <a:lumMod val="50000"/>
                  </a:prstClr>
                </a:solidFill>
              </a:rPr>
              <a:t>Question 4:</a:t>
            </a:r>
          </a:p>
          <a:p>
            <a:r>
              <a:rPr lang="en-US" sz="2625" b="1" i="1" dirty="0">
                <a:solidFill>
                  <a:prstClr val="black"/>
                </a:solidFill>
              </a:rPr>
              <a:t>What types of GIS data are commonly requested? </a:t>
            </a:r>
            <a:r>
              <a:rPr lang="en-US" sz="2625" i="1" dirty="0">
                <a:solidFill>
                  <a:prstClr val="black"/>
                </a:solidFill>
              </a:rPr>
              <a:t>(Check all that apply)</a:t>
            </a:r>
          </a:p>
          <a:p>
            <a:endParaRPr lang="en-US" sz="2625" i="1" dirty="0">
              <a:solidFill>
                <a:prstClr val="black"/>
              </a:solidFill>
            </a:endParaRPr>
          </a:p>
        </p:txBody>
      </p:sp>
    </p:spTree>
    <p:extLst>
      <p:ext uri="{BB962C8B-B14F-4D97-AF65-F5344CB8AC3E}">
        <p14:creationId xmlns:p14="http://schemas.microsoft.com/office/powerpoint/2010/main" val="1125919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5" name="Rectangle 4"/>
          <p:cNvSpPr/>
          <p:nvPr/>
        </p:nvSpPr>
        <p:spPr>
          <a:xfrm>
            <a:off x="259267"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6" name="Rectangle 5"/>
          <p:cNvSpPr/>
          <p:nvPr/>
        </p:nvSpPr>
        <p:spPr>
          <a:xfrm>
            <a:off x="518533"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8" name="TextBox 7"/>
          <p:cNvSpPr txBox="1"/>
          <p:nvPr/>
        </p:nvSpPr>
        <p:spPr>
          <a:xfrm>
            <a:off x="900644" y="1352989"/>
            <a:ext cx="8107432" cy="900246"/>
          </a:xfrm>
          <a:prstGeom prst="rect">
            <a:avLst/>
          </a:prstGeom>
          <a:noFill/>
        </p:spPr>
        <p:txBody>
          <a:bodyPr wrap="square" rtlCol="0">
            <a:spAutoFit/>
          </a:bodyPr>
          <a:lstStyle/>
          <a:p>
            <a:r>
              <a:rPr lang="en-US" sz="2625" dirty="0">
                <a:solidFill>
                  <a:prstClr val="white">
                    <a:lumMod val="50000"/>
                  </a:prstClr>
                </a:solidFill>
              </a:rPr>
              <a:t>Question 4 </a:t>
            </a:r>
            <a:r>
              <a:rPr lang="en-US" sz="2625" dirty="0">
                <a:solidFill>
                  <a:srgbClr val="FFC000"/>
                </a:solidFill>
              </a:rPr>
              <a:t>(Other)</a:t>
            </a:r>
          </a:p>
          <a:p>
            <a:r>
              <a:rPr lang="en-US" sz="2625" b="1" i="1" dirty="0">
                <a:solidFill>
                  <a:prstClr val="black"/>
                </a:solidFill>
              </a:rPr>
              <a:t>What types of GIS data are commonly requested?</a:t>
            </a:r>
          </a:p>
        </p:txBody>
      </p:sp>
      <p:sp>
        <p:nvSpPr>
          <p:cNvPr id="9" name="TextBox 8"/>
          <p:cNvSpPr txBox="1"/>
          <p:nvPr/>
        </p:nvSpPr>
        <p:spPr>
          <a:xfrm>
            <a:off x="1037065" y="2698982"/>
            <a:ext cx="7470563" cy="2112117"/>
          </a:xfrm>
          <a:prstGeom prst="rect">
            <a:avLst/>
          </a:prstGeom>
          <a:noFill/>
        </p:spPr>
        <p:txBody>
          <a:bodyPr wrap="square" rtlCol="0">
            <a:spAutoFit/>
          </a:bodyPr>
          <a:lstStyle/>
          <a:p>
            <a:pPr marL="342900" indent="-342900">
              <a:buFont typeface="Arial" panose="020B0604020202020204" pitchFamily="34" charset="0"/>
              <a:buChar char="•"/>
            </a:pPr>
            <a:r>
              <a:rPr lang="en-US" sz="2625" b="1" dirty="0">
                <a:solidFill>
                  <a:prstClr val="black"/>
                </a:solidFill>
              </a:rPr>
              <a:t>County Drainage</a:t>
            </a:r>
          </a:p>
          <a:p>
            <a:pPr marL="342900" indent="-342900">
              <a:buFont typeface="Arial" panose="020B0604020202020204" pitchFamily="34" charset="0"/>
              <a:buChar char="•"/>
            </a:pPr>
            <a:r>
              <a:rPr lang="en-US" sz="2625" b="1" dirty="0">
                <a:solidFill>
                  <a:prstClr val="black"/>
                </a:solidFill>
              </a:rPr>
              <a:t>County Ditch Systems</a:t>
            </a:r>
          </a:p>
          <a:p>
            <a:pPr marL="342900" indent="-342900">
              <a:buFont typeface="Arial" panose="020B0604020202020204" pitchFamily="34" charset="0"/>
              <a:buChar char="•"/>
            </a:pPr>
            <a:r>
              <a:rPr lang="en-US" sz="2625" b="1" dirty="0">
                <a:solidFill>
                  <a:prstClr val="black"/>
                </a:solidFill>
              </a:rPr>
              <a:t>Public Drainage Watersheds and Tile Centerlines</a:t>
            </a:r>
          </a:p>
          <a:p>
            <a:pPr marL="342900" indent="-342900">
              <a:buFont typeface="Arial" panose="020B0604020202020204" pitchFamily="34" charset="0"/>
              <a:buChar char="•"/>
            </a:pPr>
            <a:r>
              <a:rPr lang="en-US" sz="2625" b="1" dirty="0">
                <a:solidFill>
                  <a:prstClr val="black"/>
                </a:solidFill>
              </a:rPr>
              <a:t>PLSS corners</a:t>
            </a:r>
          </a:p>
          <a:p>
            <a:pPr marL="342900" indent="-342900">
              <a:buFont typeface="Arial" panose="020B0604020202020204" pitchFamily="34" charset="0"/>
              <a:buChar char="•"/>
            </a:pPr>
            <a:r>
              <a:rPr lang="en-US" sz="2625" b="1" dirty="0">
                <a:solidFill>
                  <a:prstClr val="black"/>
                </a:solidFill>
              </a:rPr>
              <a:t>Land surveying data</a:t>
            </a:r>
          </a:p>
        </p:txBody>
      </p:sp>
    </p:spTree>
    <p:extLst>
      <p:ext uri="{BB962C8B-B14F-4D97-AF65-F5344CB8AC3E}">
        <p14:creationId xmlns:p14="http://schemas.microsoft.com/office/powerpoint/2010/main" val="2985907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Prioritize Projects?</a:t>
            </a:r>
          </a:p>
        </p:txBody>
      </p:sp>
      <p:sp>
        <p:nvSpPr>
          <p:cNvPr id="4" name="Text Placeholder 3"/>
          <p:cNvSpPr>
            <a:spLocks noGrp="1"/>
          </p:cNvSpPr>
          <p:nvPr>
            <p:ph type="body" sz="quarter" idx="12"/>
          </p:nvPr>
        </p:nvSpPr>
        <p:spPr/>
        <p:txBody>
          <a:bodyPr/>
          <a:lstStyle/>
          <a:p>
            <a:pPr marL="457200" indent="-457200">
              <a:buFont typeface="Arial" panose="020B0604020202020204" pitchFamily="34" charset="0"/>
              <a:buChar char="•"/>
            </a:pPr>
            <a:r>
              <a:rPr lang="en-US" dirty="0"/>
              <a:t>Part of our Mission:  </a:t>
            </a:r>
          </a:p>
          <a:p>
            <a:pPr marL="1200150" lvl="1" indent="-457200">
              <a:buFont typeface="Arial" panose="020B0604020202020204" pitchFamily="34" charset="0"/>
              <a:buChar char="•"/>
            </a:pPr>
            <a:r>
              <a:rPr lang="en-US" sz="2400" dirty="0"/>
              <a:t>Statutes 16E.30, </a:t>
            </a:r>
            <a:r>
              <a:rPr lang="en-US" sz="2400" dirty="0" err="1"/>
              <a:t>subd</a:t>
            </a:r>
            <a:r>
              <a:rPr lang="en-US" sz="2400" dirty="0"/>
              <a:t>. 8: The Geospatial Advisory Council must advise the Minnesota Geospatial Information Office regarding the improvement of services statewide through the coordinated, affordable, reliable, and effective use of geospatial technology.</a:t>
            </a:r>
          </a:p>
          <a:p>
            <a:pPr marL="457200" indent="-457200">
              <a:buFont typeface="Arial" panose="020B0604020202020204" pitchFamily="34" charset="0"/>
              <a:buChar char="•"/>
            </a:pPr>
            <a:r>
              <a:rPr lang="en-US" dirty="0"/>
              <a:t>MnGeo can align limited resources to the projects most valuable to the community and most likely to succeed</a:t>
            </a:r>
          </a:p>
        </p:txBody>
      </p:sp>
    </p:spTree>
    <p:extLst>
      <p:ext uri="{BB962C8B-B14F-4D97-AF65-F5344CB8AC3E}">
        <p14:creationId xmlns:p14="http://schemas.microsoft.com/office/powerpoint/2010/main" val="1048816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eoff\Desktop\Q5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130" y="2215134"/>
            <a:ext cx="6159971" cy="37856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352989"/>
            <a:ext cx="7499717" cy="1304203"/>
          </a:xfrm>
          <a:prstGeom prst="rect">
            <a:avLst/>
          </a:prstGeom>
          <a:noFill/>
        </p:spPr>
        <p:txBody>
          <a:bodyPr wrap="square" rtlCol="0">
            <a:spAutoFit/>
          </a:bodyPr>
          <a:lstStyle/>
          <a:p>
            <a:r>
              <a:rPr lang="en-US" sz="2625" dirty="0">
                <a:solidFill>
                  <a:prstClr val="white">
                    <a:lumMod val="50000"/>
                  </a:prstClr>
                </a:solidFill>
              </a:rPr>
              <a:t>Question 5: </a:t>
            </a:r>
            <a:r>
              <a:rPr lang="en-US" sz="2625" b="1" i="1" dirty="0">
                <a:solidFill>
                  <a:prstClr val="black"/>
                </a:solidFill>
              </a:rPr>
              <a:t>Please estimate the number of non-government requests you receive each year for your geospatial data.</a:t>
            </a:r>
            <a:endParaRPr lang="en-US" sz="2625" i="1" dirty="0">
              <a:solidFill>
                <a:prstClr val="black"/>
              </a:solidFill>
            </a:endParaRPr>
          </a:p>
        </p:txBody>
      </p:sp>
    </p:spTree>
    <p:extLst>
      <p:ext uri="{BB962C8B-B14F-4D97-AF65-F5344CB8AC3E}">
        <p14:creationId xmlns:p14="http://schemas.microsoft.com/office/powerpoint/2010/main" val="1396600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709" y="1671913"/>
            <a:ext cx="6606413" cy="4323064"/>
          </a:xfrm>
          <a:prstGeom prst="rect">
            <a:avLst/>
          </a:prstGeom>
        </p:spPr>
      </p:pic>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352989"/>
            <a:ext cx="7499717" cy="496290"/>
          </a:xfrm>
          <a:prstGeom prst="rect">
            <a:avLst/>
          </a:prstGeom>
          <a:noFill/>
        </p:spPr>
        <p:txBody>
          <a:bodyPr wrap="square" rtlCol="0">
            <a:spAutoFit/>
          </a:bodyPr>
          <a:lstStyle/>
          <a:p>
            <a:r>
              <a:rPr lang="en-US" sz="2625" dirty="0">
                <a:solidFill>
                  <a:prstClr val="white">
                    <a:lumMod val="50000"/>
                  </a:prstClr>
                </a:solidFill>
              </a:rPr>
              <a:t>Question 6: </a:t>
            </a:r>
            <a:r>
              <a:rPr lang="en-US" sz="2625" b="1" i="1" dirty="0">
                <a:solidFill>
                  <a:prstClr val="black"/>
                </a:solidFill>
              </a:rPr>
              <a:t>How do you distribute your GIS data?</a:t>
            </a:r>
            <a:endParaRPr lang="en-US" sz="2625" i="1" dirty="0">
              <a:solidFill>
                <a:prstClr val="black"/>
              </a:solidFill>
            </a:endParaRPr>
          </a:p>
        </p:txBody>
      </p:sp>
    </p:spTree>
    <p:extLst>
      <p:ext uri="{BB962C8B-B14F-4D97-AF65-F5344CB8AC3E}">
        <p14:creationId xmlns:p14="http://schemas.microsoft.com/office/powerpoint/2010/main" val="3520255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5" name="Rectangle 4"/>
          <p:cNvSpPr/>
          <p:nvPr/>
        </p:nvSpPr>
        <p:spPr>
          <a:xfrm>
            <a:off x="259267"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6" name="Rectangle 5"/>
          <p:cNvSpPr/>
          <p:nvPr/>
        </p:nvSpPr>
        <p:spPr>
          <a:xfrm>
            <a:off x="518533"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8" name="TextBox 7"/>
          <p:cNvSpPr txBox="1"/>
          <p:nvPr/>
        </p:nvSpPr>
        <p:spPr>
          <a:xfrm>
            <a:off x="900644" y="1352989"/>
            <a:ext cx="8107432" cy="900246"/>
          </a:xfrm>
          <a:prstGeom prst="rect">
            <a:avLst/>
          </a:prstGeom>
          <a:noFill/>
        </p:spPr>
        <p:txBody>
          <a:bodyPr wrap="square" rtlCol="0">
            <a:spAutoFit/>
          </a:bodyPr>
          <a:lstStyle/>
          <a:p>
            <a:r>
              <a:rPr lang="en-US" sz="2625" dirty="0">
                <a:solidFill>
                  <a:prstClr val="white">
                    <a:lumMod val="50000"/>
                  </a:prstClr>
                </a:solidFill>
              </a:rPr>
              <a:t>Question 6 </a:t>
            </a:r>
            <a:r>
              <a:rPr lang="en-US" sz="2625" dirty="0">
                <a:solidFill>
                  <a:srgbClr val="FFC000"/>
                </a:solidFill>
              </a:rPr>
              <a:t>(Other)</a:t>
            </a:r>
          </a:p>
          <a:p>
            <a:r>
              <a:rPr lang="en-US" sz="2625" b="1" i="1" dirty="0">
                <a:solidFill>
                  <a:prstClr val="black"/>
                </a:solidFill>
              </a:rPr>
              <a:t>How do you distribute your GIS data?</a:t>
            </a:r>
            <a:endParaRPr lang="en-US" sz="2625" i="1" dirty="0">
              <a:solidFill>
                <a:prstClr val="black"/>
              </a:solidFill>
            </a:endParaRPr>
          </a:p>
        </p:txBody>
      </p:sp>
      <p:sp>
        <p:nvSpPr>
          <p:cNvPr id="9" name="TextBox 8"/>
          <p:cNvSpPr txBox="1"/>
          <p:nvPr/>
        </p:nvSpPr>
        <p:spPr>
          <a:xfrm>
            <a:off x="909912" y="2698982"/>
            <a:ext cx="7683716" cy="1708160"/>
          </a:xfrm>
          <a:prstGeom prst="rect">
            <a:avLst/>
          </a:prstGeom>
          <a:noFill/>
        </p:spPr>
        <p:txBody>
          <a:bodyPr wrap="square" rtlCol="0">
            <a:spAutoFit/>
          </a:bodyPr>
          <a:lstStyle/>
          <a:p>
            <a:pPr marL="342900" indent="-342900">
              <a:buFont typeface="Arial" panose="020B0604020202020204" pitchFamily="34" charset="0"/>
              <a:buChar char="•"/>
            </a:pPr>
            <a:r>
              <a:rPr lang="en-US" sz="2625" b="1" dirty="0">
                <a:solidFill>
                  <a:prstClr val="black"/>
                </a:solidFill>
              </a:rPr>
              <a:t>Minnesota Geospatial Commons (x2)</a:t>
            </a:r>
          </a:p>
          <a:p>
            <a:pPr marL="342900" indent="-342900">
              <a:buFont typeface="Arial" panose="020B0604020202020204" pitchFamily="34" charset="0"/>
              <a:buChar char="•"/>
            </a:pPr>
            <a:r>
              <a:rPr lang="en-US" sz="2625" b="1" dirty="0">
                <a:solidFill>
                  <a:prstClr val="black"/>
                </a:solidFill>
              </a:rPr>
              <a:t>Moving to an Open Data Portal (ArcGIS Online Site) </a:t>
            </a:r>
          </a:p>
          <a:p>
            <a:pPr marL="342900" indent="-342900">
              <a:buFont typeface="Arial" panose="020B0604020202020204" pitchFamily="34" charset="0"/>
              <a:buChar char="•"/>
            </a:pPr>
            <a:r>
              <a:rPr lang="en-US" sz="2625" b="1" dirty="0">
                <a:solidFill>
                  <a:prstClr val="black"/>
                </a:solidFill>
              </a:rPr>
              <a:t>Via Dropbox </a:t>
            </a:r>
          </a:p>
          <a:p>
            <a:pPr marL="342900" indent="-342900">
              <a:buFont typeface="Arial" panose="020B0604020202020204" pitchFamily="34" charset="0"/>
              <a:buChar char="•"/>
            </a:pPr>
            <a:r>
              <a:rPr lang="en-US" sz="2625" b="1" dirty="0">
                <a:solidFill>
                  <a:prstClr val="black"/>
                </a:solidFill>
              </a:rPr>
              <a:t>Web site downloads </a:t>
            </a:r>
          </a:p>
        </p:txBody>
      </p:sp>
    </p:spTree>
    <p:extLst>
      <p:ext uri="{BB962C8B-B14F-4D97-AF65-F5344CB8AC3E}">
        <p14:creationId xmlns:p14="http://schemas.microsoft.com/office/powerpoint/2010/main" val="2032717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967" y="2204567"/>
            <a:ext cx="6287427" cy="3796183"/>
          </a:xfrm>
          <a:prstGeom prst="rect">
            <a:avLst/>
          </a:prstGeom>
        </p:spPr>
      </p:pic>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061842"/>
            <a:ext cx="7499717" cy="1304203"/>
          </a:xfrm>
          <a:prstGeom prst="rect">
            <a:avLst/>
          </a:prstGeom>
          <a:noFill/>
        </p:spPr>
        <p:txBody>
          <a:bodyPr wrap="square" rtlCol="0">
            <a:spAutoFit/>
          </a:bodyPr>
          <a:lstStyle/>
          <a:p>
            <a:r>
              <a:rPr lang="en-US" sz="2625" dirty="0">
                <a:solidFill>
                  <a:prstClr val="white">
                    <a:lumMod val="50000"/>
                  </a:prstClr>
                </a:solidFill>
              </a:rPr>
              <a:t>Question 7: </a:t>
            </a:r>
            <a:r>
              <a:rPr lang="en-US" sz="2625" b="1" i="1" dirty="0">
                <a:solidFill>
                  <a:prstClr val="black"/>
                </a:solidFill>
              </a:rPr>
              <a:t>Please estimate the number of hours county staff or vendors spend each week preparing data for external requests.</a:t>
            </a:r>
            <a:endParaRPr lang="en-US" sz="2625" i="1" dirty="0">
              <a:solidFill>
                <a:prstClr val="black"/>
              </a:solidFill>
            </a:endParaRPr>
          </a:p>
        </p:txBody>
      </p:sp>
    </p:spTree>
    <p:extLst>
      <p:ext uri="{BB962C8B-B14F-4D97-AF65-F5344CB8AC3E}">
        <p14:creationId xmlns:p14="http://schemas.microsoft.com/office/powerpoint/2010/main" val="2797238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352989"/>
            <a:ext cx="7499717" cy="900246"/>
          </a:xfrm>
          <a:prstGeom prst="rect">
            <a:avLst/>
          </a:prstGeom>
          <a:noFill/>
        </p:spPr>
        <p:txBody>
          <a:bodyPr wrap="square" rtlCol="0">
            <a:spAutoFit/>
          </a:bodyPr>
          <a:lstStyle/>
          <a:p>
            <a:r>
              <a:rPr lang="en-US" sz="2625" dirty="0">
                <a:solidFill>
                  <a:prstClr val="white">
                    <a:lumMod val="50000"/>
                  </a:prstClr>
                </a:solidFill>
              </a:rPr>
              <a:t>Question 8: </a:t>
            </a:r>
            <a:r>
              <a:rPr lang="en-US" sz="2625" b="1" i="1" dirty="0">
                <a:solidFill>
                  <a:prstClr val="black"/>
                </a:solidFill>
              </a:rPr>
              <a:t>Does your county provide its geospatial data freely and openly?</a:t>
            </a:r>
            <a:endParaRPr lang="en-US" sz="2625" i="1"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76" y="2235417"/>
            <a:ext cx="8122214" cy="2750636"/>
          </a:xfrm>
          <a:prstGeom prst="rect">
            <a:avLst/>
          </a:prstGeom>
        </p:spPr>
      </p:pic>
    </p:spTree>
    <p:extLst>
      <p:ext uri="{BB962C8B-B14F-4D97-AF65-F5344CB8AC3E}">
        <p14:creationId xmlns:p14="http://schemas.microsoft.com/office/powerpoint/2010/main" val="1550382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352989"/>
            <a:ext cx="7499717" cy="900246"/>
          </a:xfrm>
          <a:prstGeom prst="rect">
            <a:avLst/>
          </a:prstGeom>
          <a:noFill/>
        </p:spPr>
        <p:txBody>
          <a:bodyPr wrap="square" rtlCol="0">
            <a:spAutoFit/>
          </a:bodyPr>
          <a:lstStyle/>
          <a:p>
            <a:r>
              <a:rPr lang="en-US" sz="2625" dirty="0">
                <a:solidFill>
                  <a:prstClr val="white">
                    <a:lumMod val="50000"/>
                  </a:prstClr>
                </a:solidFill>
              </a:rPr>
              <a:t>Question 9: </a:t>
            </a:r>
            <a:r>
              <a:rPr lang="en-US" sz="2625" b="1" i="1" dirty="0">
                <a:solidFill>
                  <a:prstClr val="black"/>
                </a:solidFill>
              </a:rPr>
              <a:t>Is your county considering making its geospatial data freely available in the near future?</a:t>
            </a:r>
            <a:endParaRPr lang="en-US" sz="2625" i="1" dirty="0">
              <a:solidFill>
                <a:prstClr val="black"/>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99" y="2230152"/>
            <a:ext cx="8253929" cy="2780271"/>
          </a:xfrm>
          <a:prstGeom prst="rect">
            <a:avLst/>
          </a:prstGeom>
        </p:spPr>
      </p:pic>
    </p:spTree>
    <p:extLst>
      <p:ext uri="{BB962C8B-B14F-4D97-AF65-F5344CB8AC3E}">
        <p14:creationId xmlns:p14="http://schemas.microsoft.com/office/powerpoint/2010/main" val="2036144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5" name="Rectangle 4"/>
          <p:cNvSpPr/>
          <p:nvPr/>
        </p:nvSpPr>
        <p:spPr>
          <a:xfrm>
            <a:off x="259267"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6" name="Rectangle 5"/>
          <p:cNvSpPr/>
          <p:nvPr/>
        </p:nvSpPr>
        <p:spPr>
          <a:xfrm>
            <a:off x="518533"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9" name="TextBox 8"/>
          <p:cNvSpPr txBox="1"/>
          <p:nvPr/>
        </p:nvSpPr>
        <p:spPr>
          <a:xfrm>
            <a:off x="909912" y="2547702"/>
            <a:ext cx="7683716" cy="3416320"/>
          </a:xfrm>
          <a:prstGeom prst="rect">
            <a:avLst/>
          </a:prstGeom>
          <a:noFill/>
        </p:spPr>
        <p:txBody>
          <a:bodyPr wrap="square" rtlCol="0">
            <a:spAutoFit/>
          </a:bodyPr>
          <a:lstStyle/>
          <a:p>
            <a:r>
              <a:rPr lang="en-US" sz="2700" b="1" dirty="0">
                <a:solidFill>
                  <a:prstClr val="black"/>
                </a:solidFill>
              </a:rPr>
              <a:t>RANGE OF ANSWERS RECEIVED:</a:t>
            </a:r>
          </a:p>
          <a:p>
            <a:pPr marL="428625" indent="-428625">
              <a:buFont typeface="Arial" panose="020B0604020202020204" pitchFamily="34" charset="0"/>
              <a:buChar char="•"/>
            </a:pPr>
            <a:r>
              <a:rPr lang="en-US" sz="2700" b="1" dirty="0">
                <a:solidFill>
                  <a:srgbClr val="990000"/>
                </a:solidFill>
              </a:rPr>
              <a:t>No, not an issue;</a:t>
            </a:r>
          </a:p>
          <a:p>
            <a:pPr marL="428625" indent="-428625">
              <a:buFont typeface="Arial" panose="020B0604020202020204" pitchFamily="34" charset="0"/>
              <a:buChar char="•"/>
            </a:pPr>
            <a:r>
              <a:rPr lang="en-US" sz="2700" b="1" dirty="0">
                <a:solidFill>
                  <a:srgbClr val="990000"/>
                </a:solidFill>
              </a:rPr>
              <a:t>No, it generates revenue;</a:t>
            </a:r>
          </a:p>
          <a:p>
            <a:pPr marL="428625" indent="-428625">
              <a:buFont typeface="Arial" panose="020B0604020202020204" pitchFamily="34" charset="0"/>
              <a:buChar char="•"/>
            </a:pPr>
            <a:r>
              <a:rPr lang="en-US" sz="2700" b="1" dirty="0">
                <a:solidFill>
                  <a:srgbClr val="990000"/>
                </a:solidFill>
              </a:rPr>
              <a:t>No, staff supports it, leadership doesn’t support it</a:t>
            </a:r>
          </a:p>
          <a:p>
            <a:pPr marL="428625" indent="-428625">
              <a:buFont typeface="Arial" panose="020B0604020202020204" pitchFamily="34" charset="0"/>
              <a:buChar char="•"/>
            </a:pPr>
            <a:r>
              <a:rPr lang="en-US" sz="2700" b="1" dirty="0">
                <a:solidFill>
                  <a:srgbClr val="0070C0"/>
                </a:solidFill>
              </a:rPr>
              <a:t>Some data is free, other data we sell;</a:t>
            </a:r>
          </a:p>
          <a:p>
            <a:pPr marL="428625" indent="-428625">
              <a:buFont typeface="Arial" panose="020B0604020202020204" pitchFamily="34" charset="0"/>
              <a:buChar char="•"/>
            </a:pPr>
            <a:r>
              <a:rPr lang="en-US" sz="2700" b="1" dirty="0">
                <a:solidFill>
                  <a:srgbClr val="70AD47">
                    <a:lumMod val="75000"/>
                  </a:srgbClr>
                </a:solidFill>
              </a:rPr>
              <a:t>Yes, we are considering it;</a:t>
            </a:r>
          </a:p>
          <a:p>
            <a:pPr marL="428625" indent="-428625">
              <a:buFont typeface="Arial" panose="020B0604020202020204" pitchFamily="34" charset="0"/>
              <a:buChar char="•"/>
            </a:pPr>
            <a:r>
              <a:rPr lang="en-US" sz="2700" b="1" dirty="0">
                <a:solidFill>
                  <a:srgbClr val="70AD47">
                    <a:lumMod val="75000"/>
                  </a:srgbClr>
                </a:solidFill>
              </a:rPr>
              <a:t>Yes, we are actively moving toward opening up;</a:t>
            </a:r>
            <a:endParaRPr lang="en-US" sz="2700" dirty="0">
              <a:solidFill>
                <a:srgbClr val="70AD47">
                  <a:lumMod val="75000"/>
                </a:srgbClr>
              </a:solidFill>
            </a:endParaRPr>
          </a:p>
        </p:txBody>
      </p:sp>
      <p:sp>
        <p:nvSpPr>
          <p:cNvPr id="7" name="TextBox 6"/>
          <p:cNvSpPr txBox="1"/>
          <p:nvPr/>
        </p:nvSpPr>
        <p:spPr>
          <a:xfrm>
            <a:off x="900644" y="1061842"/>
            <a:ext cx="7499717" cy="1304203"/>
          </a:xfrm>
          <a:prstGeom prst="rect">
            <a:avLst/>
          </a:prstGeom>
          <a:noFill/>
        </p:spPr>
        <p:txBody>
          <a:bodyPr wrap="square" rtlCol="0">
            <a:spAutoFit/>
          </a:bodyPr>
          <a:lstStyle/>
          <a:p>
            <a:r>
              <a:rPr lang="en-US" sz="2625" dirty="0">
                <a:solidFill>
                  <a:prstClr val="white">
                    <a:lumMod val="50000"/>
                  </a:prstClr>
                </a:solidFill>
              </a:rPr>
              <a:t>Question 9 </a:t>
            </a:r>
            <a:r>
              <a:rPr lang="en-US" sz="2625" dirty="0">
                <a:solidFill>
                  <a:srgbClr val="FFC000"/>
                </a:solidFill>
              </a:rPr>
              <a:t>(Additional Comments)</a:t>
            </a:r>
          </a:p>
          <a:p>
            <a:r>
              <a:rPr lang="en-US" sz="2625" b="1" i="1" dirty="0">
                <a:solidFill>
                  <a:prstClr val="black"/>
                </a:solidFill>
              </a:rPr>
              <a:t>Is your county considering making its geospatial data freely available in the near future?</a:t>
            </a:r>
            <a:endParaRPr lang="en-US" sz="2625" i="1" dirty="0">
              <a:solidFill>
                <a:prstClr val="black"/>
              </a:solidFill>
            </a:endParaRPr>
          </a:p>
        </p:txBody>
      </p:sp>
    </p:spTree>
    <p:extLst>
      <p:ext uri="{BB962C8B-B14F-4D97-AF65-F5344CB8AC3E}">
        <p14:creationId xmlns:p14="http://schemas.microsoft.com/office/powerpoint/2010/main" val="21977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061842"/>
            <a:ext cx="7499717" cy="1304203"/>
          </a:xfrm>
          <a:prstGeom prst="rect">
            <a:avLst/>
          </a:prstGeom>
          <a:noFill/>
        </p:spPr>
        <p:txBody>
          <a:bodyPr wrap="square" rtlCol="0">
            <a:spAutoFit/>
          </a:bodyPr>
          <a:lstStyle/>
          <a:p>
            <a:r>
              <a:rPr lang="en-US" sz="2625" dirty="0">
                <a:solidFill>
                  <a:prstClr val="white">
                    <a:lumMod val="50000"/>
                  </a:prstClr>
                </a:solidFill>
              </a:rPr>
              <a:t>Question 10: </a:t>
            </a:r>
            <a:r>
              <a:rPr lang="en-US" sz="2625" b="1" i="1" dirty="0">
                <a:solidFill>
                  <a:prstClr val="black"/>
                </a:solidFill>
              </a:rPr>
              <a:t>What concerns does your county have about making its geospatial data freely and openly available?</a:t>
            </a:r>
            <a:endParaRPr lang="en-US" sz="2625" i="1" dirty="0">
              <a:solidFill>
                <a:prstClr val="black"/>
              </a:solidFill>
            </a:endParaRPr>
          </a:p>
        </p:txBody>
      </p:sp>
      <p:pic>
        <p:nvPicPr>
          <p:cNvPr id="2050" name="Picture 2" descr="C:\Users\Geoff\Desktop\Q10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799" y="2599250"/>
            <a:ext cx="8078070" cy="226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89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394" y="1819405"/>
            <a:ext cx="7313144" cy="4181345"/>
          </a:xfrm>
          <a:prstGeom prst="rect">
            <a:avLst/>
          </a:prstGeom>
        </p:spPr>
      </p:pic>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061842"/>
            <a:ext cx="7499717" cy="1304203"/>
          </a:xfrm>
          <a:prstGeom prst="rect">
            <a:avLst/>
          </a:prstGeom>
          <a:noFill/>
        </p:spPr>
        <p:txBody>
          <a:bodyPr wrap="square" rtlCol="0">
            <a:spAutoFit/>
          </a:bodyPr>
          <a:lstStyle/>
          <a:p>
            <a:r>
              <a:rPr lang="en-US" sz="2625" dirty="0">
                <a:solidFill>
                  <a:prstClr val="white">
                    <a:lumMod val="50000"/>
                  </a:prstClr>
                </a:solidFill>
              </a:rPr>
              <a:t>Question 11: </a:t>
            </a:r>
            <a:r>
              <a:rPr lang="en-US" sz="2625" b="1" i="1" dirty="0">
                <a:solidFill>
                  <a:prstClr val="black"/>
                </a:solidFill>
              </a:rPr>
              <a:t>Please estimate the amount of revenue generated from the sale of data each year.</a:t>
            </a:r>
            <a:endParaRPr lang="en-US" sz="2625" i="1" dirty="0">
              <a:solidFill>
                <a:prstClr val="black"/>
              </a:solidFill>
            </a:endParaRPr>
          </a:p>
          <a:p>
            <a:endParaRPr lang="en-US" sz="2625" i="1" dirty="0">
              <a:solidFill>
                <a:prstClr val="black"/>
              </a:solidFill>
            </a:endParaRPr>
          </a:p>
        </p:txBody>
      </p:sp>
    </p:spTree>
    <p:extLst>
      <p:ext uri="{BB962C8B-B14F-4D97-AF65-F5344CB8AC3E}">
        <p14:creationId xmlns:p14="http://schemas.microsoft.com/office/powerpoint/2010/main" val="3608363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5" name="Rectangle 4"/>
          <p:cNvSpPr/>
          <p:nvPr/>
        </p:nvSpPr>
        <p:spPr>
          <a:xfrm>
            <a:off x="259267"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6" name="Rectangle 5"/>
          <p:cNvSpPr/>
          <p:nvPr/>
        </p:nvSpPr>
        <p:spPr>
          <a:xfrm>
            <a:off x="518533" y="857250"/>
            <a:ext cx="259266"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C000"/>
              </a:solidFill>
            </a:endParaRPr>
          </a:p>
        </p:txBody>
      </p:sp>
      <p:sp>
        <p:nvSpPr>
          <p:cNvPr id="9" name="TextBox 8"/>
          <p:cNvSpPr txBox="1"/>
          <p:nvPr/>
        </p:nvSpPr>
        <p:spPr>
          <a:xfrm>
            <a:off x="900645" y="2611721"/>
            <a:ext cx="6612900" cy="2585323"/>
          </a:xfrm>
          <a:prstGeom prst="rect">
            <a:avLst/>
          </a:prstGeom>
          <a:noFill/>
        </p:spPr>
        <p:txBody>
          <a:bodyPr wrap="square" rtlCol="0">
            <a:spAutoFit/>
          </a:bodyPr>
          <a:lstStyle/>
          <a:p>
            <a:pPr marL="257175" indent="-257175">
              <a:buFont typeface="Arial" panose="020B0604020202020204" pitchFamily="34" charset="0"/>
              <a:buChar char="•"/>
            </a:pPr>
            <a:r>
              <a:rPr lang="en-US" sz="2700" b="1" dirty="0">
                <a:solidFill>
                  <a:prstClr val="black"/>
                </a:solidFill>
              </a:rPr>
              <a:t>Nothing for sale yet;</a:t>
            </a:r>
          </a:p>
          <a:p>
            <a:pPr marL="257175" indent="-257175">
              <a:buFont typeface="Arial" panose="020B0604020202020204" pitchFamily="34" charset="0"/>
              <a:buChar char="•"/>
            </a:pPr>
            <a:endParaRPr lang="en-US" sz="2700" b="1" dirty="0">
              <a:solidFill>
                <a:prstClr val="black"/>
              </a:solidFill>
            </a:endParaRPr>
          </a:p>
          <a:p>
            <a:pPr marL="257175" indent="-257175">
              <a:buFont typeface="Arial" panose="020B0604020202020204" pitchFamily="34" charset="0"/>
              <a:buChar char="•"/>
            </a:pPr>
            <a:r>
              <a:rPr lang="en-US" sz="2700" b="1" dirty="0">
                <a:solidFill>
                  <a:prstClr val="black"/>
                </a:solidFill>
              </a:rPr>
              <a:t>Price depends upon the request;</a:t>
            </a:r>
          </a:p>
          <a:p>
            <a:pPr marL="257175" indent="-257175">
              <a:buFont typeface="Arial" panose="020B0604020202020204" pitchFamily="34" charset="0"/>
              <a:buChar char="•"/>
            </a:pPr>
            <a:endParaRPr lang="en-US" sz="2700" b="1" dirty="0">
              <a:solidFill>
                <a:prstClr val="black"/>
              </a:solidFill>
            </a:endParaRPr>
          </a:p>
          <a:p>
            <a:pPr marL="257175" indent="-257175">
              <a:buFont typeface="Arial" panose="020B0604020202020204" pitchFamily="34" charset="0"/>
              <a:buChar char="•"/>
            </a:pPr>
            <a:r>
              <a:rPr lang="en-US" sz="2700" b="1" dirty="0">
                <a:solidFill>
                  <a:prstClr val="black"/>
                </a:solidFill>
              </a:rPr>
              <a:t>Respondents provided costs of their</a:t>
            </a:r>
          </a:p>
          <a:p>
            <a:r>
              <a:rPr lang="en-US" sz="2700" b="1" dirty="0">
                <a:solidFill>
                  <a:prstClr val="black"/>
                </a:solidFill>
              </a:rPr>
              <a:t>   various datasets; </a:t>
            </a:r>
          </a:p>
        </p:txBody>
      </p:sp>
      <p:sp>
        <p:nvSpPr>
          <p:cNvPr id="7" name="TextBox 6"/>
          <p:cNvSpPr txBox="1"/>
          <p:nvPr/>
        </p:nvSpPr>
        <p:spPr>
          <a:xfrm>
            <a:off x="900644" y="1061842"/>
            <a:ext cx="7499717" cy="1304203"/>
          </a:xfrm>
          <a:prstGeom prst="rect">
            <a:avLst/>
          </a:prstGeom>
          <a:noFill/>
        </p:spPr>
        <p:txBody>
          <a:bodyPr wrap="square" rtlCol="0">
            <a:spAutoFit/>
          </a:bodyPr>
          <a:lstStyle/>
          <a:p>
            <a:r>
              <a:rPr lang="en-US" sz="2625" dirty="0">
                <a:solidFill>
                  <a:prstClr val="white">
                    <a:lumMod val="50000"/>
                  </a:prstClr>
                </a:solidFill>
              </a:rPr>
              <a:t>Question 11 </a:t>
            </a:r>
            <a:r>
              <a:rPr lang="en-US" sz="2625" dirty="0">
                <a:solidFill>
                  <a:srgbClr val="FFC000"/>
                </a:solidFill>
              </a:rPr>
              <a:t>(Additional Comments)</a:t>
            </a:r>
          </a:p>
          <a:p>
            <a:r>
              <a:rPr lang="en-US" sz="2625" b="1" i="1" dirty="0">
                <a:solidFill>
                  <a:prstClr val="black"/>
                </a:solidFill>
              </a:rPr>
              <a:t>Please estimate the amount of revenue generated from the sale of data each year</a:t>
            </a:r>
            <a:endParaRPr lang="en-US" sz="2625" i="1" dirty="0">
              <a:solidFill>
                <a:prstClr val="black"/>
              </a:solidFill>
            </a:endParaRPr>
          </a:p>
        </p:txBody>
      </p:sp>
    </p:spTree>
    <p:extLst>
      <p:ext uri="{BB962C8B-B14F-4D97-AF65-F5344CB8AC3E}">
        <p14:creationId xmlns:p14="http://schemas.microsoft.com/office/powerpoint/2010/main" val="2286166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Prioritize Projects?</a:t>
            </a:r>
          </a:p>
        </p:txBody>
      </p:sp>
      <p:sp>
        <p:nvSpPr>
          <p:cNvPr id="4" name="Text Placeholder 3"/>
          <p:cNvSpPr>
            <a:spLocks noGrp="1"/>
          </p:cNvSpPr>
          <p:nvPr>
            <p:ph type="body" sz="quarter" idx="12"/>
          </p:nvPr>
        </p:nvSpPr>
        <p:spPr/>
        <p:txBody>
          <a:bodyPr/>
          <a:lstStyle/>
          <a:p>
            <a:pPr marL="457200" indent="-457200">
              <a:buFont typeface="Arial" panose="020B0604020202020204" pitchFamily="34" charset="0"/>
              <a:buChar char="•"/>
            </a:pPr>
            <a:r>
              <a:rPr lang="en-US" dirty="0"/>
              <a:t>Can identify valuable projects that can move forward with minimal or no MnGeo resources = GAC committee/ workgroup</a:t>
            </a:r>
          </a:p>
          <a:p>
            <a:pPr marL="457200" indent="-457200">
              <a:buFont typeface="Arial" panose="020B0604020202020204" pitchFamily="34" charset="0"/>
              <a:buChar char="•"/>
            </a:pPr>
            <a:r>
              <a:rPr lang="en-US" dirty="0"/>
              <a:t>Can identify gaps in the likelihood of success for high value projects and recruit accordingly</a:t>
            </a:r>
          </a:p>
          <a:p>
            <a:pPr marL="457200" indent="-457200">
              <a:buFont typeface="Arial" panose="020B0604020202020204" pitchFamily="34" charset="0"/>
              <a:buChar char="•"/>
            </a:pPr>
            <a:r>
              <a:rPr lang="en-US" dirty="0"/>
              <a:t>Informs work plans for next year</a:t>
            </a:r>
          </a:p>
        </p:txBody>
      </p:sp>
    </p:spTree>
    <p:extLst>
      <p:ext uri="{BB962C8B-B14F-4D97-AF65-F5344CB8AC3E}">
        <p14:creationId xmlns:p14="http://schemas.microsoft.com/office/powerpoint/2010/main" val="561393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00644" y="1061842"/>
            <a:ext cx="7499717" cy="1188787"/>
          </a:xfrm>
          <a:prstGeom prst="rect">
            <a:avLst/>
          </a:prstGeom>
          <a:noFill/>
        </p:spPr>
        <p:txBody>
          <a:bodyPr wrap="square" rtlCol="0">
            <a:spAutoFit/>
          </a:bodyPr>
          <a:lstStyle/>
          <a:p>
            <a:r>
              <a:rPr lang="en-US" sz="2625" dirty="0">
                <a:solidFill>
                  <a:prstClr val="white">
                    <a:lumMod val="50000"/>
                  </a:prstClr>
                </a:solidFill>
              </a:rPr>
              <a:t>Question 12: </a:t>
            </a:r>
            <a:r>
              <a:rPr lang="en-US" sz="2250" b="1" i="1" dirty="0">
                <a:solidFill>
                  <a:prstClr val="black"/>
                </a:solidFill>
              </a:rPr>
              <a:t>What kinds of issues or obstacles did your county work through to make its GIS data freely and openly available? </a:t>
            </a:r>
            <a:endParaRPr lang="en-US" sz="2250" i="1" dirty="0">
              <a:solidFill>
                <a:prstClr val="black"/>
              </a:solidFill>
            </a:endParaRPr>
          </a:p>
        </p:txBody>
      </p:sp>
      <p:pic>
        <p:nvPicPr>
          <p:cNvPr id="1026" name="Picture 2" descr="C:\Users\Geoff\Desktop\Q1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9" y="2227546"/>
            <a:ext cx="8277740" cy="25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63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2348597"/>
            <a:ext cx="7499717" cy="2862322"/>
          </a:xfrm>
          <a:prstGeom prst="rect">
            <a:avLst/>
          </a:prstGeom>
          <a:noFill/>
        </p:spPr>
        <p:txBody>
          <a:bodyPr wrap="square" rtlCol="0">
            <a:spAutoFit/>
          </a:bodyPr>
          <a:lstStyle/>
          <a:p>
            <a:r>
              <a:rPr lang="en-US" sz="6000" b="1" dirty="0">
                <a:solidFill>
                  <a:prstClr val="black"/>
                </a:solidFill>
              </a:rPr>
              <a:t>Part III:</a:t>
            </a:r>
          </a:p>
          <a:p>
            <a:r>
              <a:rPr lang="en-US" sz="6000" b="1" dirty="0">
                <a:solidFill>
                  <a:prstClr val="black"/>
                </a:solidFill>
              </a:rPr>
              <a:t>Trends from the results</a:t>
            </a:r>
          </a:p>
        </p:txBody>
      </p:sp>
    </p:spTree>
    <p:extLst>
      <p:ext uri="{BB962C8B-B14F-4D97-AF65-F5344CB8AC3E}">
        <p14:creationId xmlns:p14="http://schemas.microsoft.com/office/powerpoint/2010/main" val="1122395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83059"/>
            <a:ext cx="7993787" cy="4062651"/>
          </a:xfrm>
          <a:prstGeom prst="rect">
            <a:avLst/>
          </a:prstGeom>
          <a:noFill/>
        </p:spPr>
        <p:txBody>
          <a:bodyPr wrap="square" rtlCol="0">
            <a:spAutoFit/>
          </a:bodyPr>
          <a:lstStyle/>
          <a:p>
            <a:r>
              <a:rPr lang="en-US" sz="3300" b="1" dirty="0">
                <a:solidFill>
                  <a:prstClr val="black"/>
                </a:solidFill>
              </a:rPr>
              <a:t>Major themes from the survey:</a:t>
            </a:r>
          </a:p>
          <a:p>
            <a:endParaRPr lang="en-US" sz="3300" b="1" dirty="0">
              <a:solidFill>
                <a:prstClr val="black"/>
              </a:solidFill>
            </a:endParaRPr>
          </a:p>
          <a:p>
            <a:r>
              <a:rPr lang="en-US" sz="3300" b="1" dirty="0">
                <a:solidFill>
                  <a:prstClr val="black"/>
                </a:solidFill>
              </a:rPr>
              <a:t># 1 ) A significant commitment has been made to GIS at the County level in Minnesota;</a:t>
            </a:r>
          </a:p>
          <a:p>
            <a:endParaRPr lang="en-US" sz="3300" b="1" dirty="0">
              <a:solidFill>
                <a:prstClr val="black"/>
              </a:solidFill>
            </a:endParaRPr>
          </a:p>
          <a:p>
            <a:pPr marL="428625" indent="-428625">
              <a:buFont typeface="Arial" panose="020B0604020202020204" pitchFamily="34" charset="0"/>
              <a:buChar char="•"/>
            </a:pPr>
            <a:r>
              <a:rPr lang="en-US" sz="3000" b="1" dirty="0">
                <a:solidFill>
                  <a:srgbClr val="00B050"/>
                </a:solidFill>
              </a:rPr>
              <a:t>Dedicated staff to GIS</a:t>
            </a:r>
          </a:p>
          <a:p>
            <a:pPr marL="428625" indent="-428625">
              <a:buFont typeface="Arial" panose="020B0604020202020204" pitchFamily="34" charset="0"/>
              <a:buChar char="•"/>
            </a:pPr>
            <a:r>
              <a:rPr lang="en-US" sz="3000" b="1" dirty="0">
                <a:solidFill>
                  <a:srgbClr val="00B050"/>
                </a:solidFill>
              </a:rPr>
              <a:t>67% of respondents: GIS for 10 or more year</a:t>
            </a:r>
            <a:endParaRPr lang="en-US" sz="3000" dirty="0">
              <a:solidFill>
                <a:srgbClr val="00B050"/>
              </a:solidFill>
            </a:endParaRPr>
          </a:p>
        </p:txBody>
      </p:sp>
    </p:spTree>
    <p:extLst>
      <p:ext uri="{BB962C8B-B14F-4D97-AF65-F5344CB8AC3E}">
        <p14:creationId xmlns:p14="http://schemas.microsoft.com/office/powerpoint/2010/main" val="3073832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83059"/>
            <a:ext cx="7993787" cy="3554819"/>
          </a:xfrm>
          <a:prstGeom prst="rect">
            <a:avLst/>
          </a:prstGeom>
          <a:noFill/>
        </p:spPr>
        <p:txBody>
          <a:bodyPr wrap="square" rtlCol="0">
            <a:spAutoFit/>
          </a:bodyPr>
          <a:lstStyle/>
          <a:p>
            <a:r>
              <a:rPr lang="en-US" sz="3300" b="1" dirty="0">
                <a:solidFill>
                  <a:prstClr val="black"/>
                </a:solidFill>
              </a:rPr>
              <a:t>Major themes from the survey:</a:t>
            </a:r>
          </a:p>
          <a:p>
            <a:endParaRPr lang="en-US" sz="3300" b="1" dirty="0">
              <a:solidFill>
                <a:prstClr val="black"/>
              </a:solidFill>
            </a:endParaRPr>
          </a:p>
          <a:p>
            <a:r>
              <a:rPr lang="en-US" sz="3300" b="1" dirty="0">
                <a:solidFill>
                  <a:prstClr val="black"/>
                </a:solidFill>
              </a:rPr>
              <a:t># 2 ) The broad reach and extensive use of GIS at the county level;</a:t>
            </a:r>
          </a:p>
          <a:p>
            <a:endParaRPr lang="en-US" sz="3300" b="1" dirty="0">
              <a:solidFill>
                <a:prstClr val="black"/>
              </a:solidFill>
            </a:endParaRPr>
          </a:p>
          <a:p>
            <a:r>
              <a:rPr lang="en-US" sz="3000" b="1" dirty="0">
                <a:solidFill>
                  <a:srgbClr val="00B050"/>
                </a:solidFill>
              </a:rPr>
              <a:t>12+ departments acting as data stewards or creating data at the county government level;</a:t>
            </a:r>
            <a:endParaRPr lang="en-US" sz="3000" dirty="0">
              <a:solidFill>
                <a:srgbClr val="00B050"/>
              </a:solidFill>
            </a:endParaRPr>
          </a:p>
        </p:txBody>
      </p:sp>
    </p:spTree>
    <p:extLst>
      <p:ext uri="{BB962C8B-B14F-4D97-AF65-F5344CB8AC3E}">
        <p14:creationId xmlns:p14="http://schemas.microsoft.com/office/powerpoint/2010/main" val="3562880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278" y="2998198"/>
            <a:ext cx="7536425"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prstClr val="white"/>
              </a:solidFill>
            </a:endParaRPr>
          </a:p>
        </p:txBody>
      </p:sp>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83059"/>
            <a:ext cx="7993787" cy="3924151"/>
          </a:xfrm>
          <a:prstGeom prst="rect">
            <a:avLst/>
          </a:prstGeom>
          <a:noFill/>
        </p:spPr>
        <p:txBody>
          <a:bodyPr wrap="square" rtlCol="0">
            <a:spAutoFit/>
          </a:bodyPr>
          <a:lstStyle/>
          <a:p>
            <a:r>
              <a:rPr lang="en-US" sz="3300" b="1" dirty="0">
                <a:solidFill>
                  <a:prstClr val="black"/>
                </a:solidFill>
              </a:rPr>
              <a:t>Major themes from the survey:</a:t>
            </a:r>
          </a:p>
          <a:p>
            <a:endParaRPr lang="en-US" sz="3300" b="1" dirty="0">
              <a:solidFill>
                <a:prstClr val="black"/>
              </a:solidFill>
            </a:endParaRPr>
          </a:p>
          <a:p>
            <a:r>
              <a:rPr lang="en-US" sz="3000" b="1" dirty="0">
                <a:solidFill>
                  <a:prstClr val="black"/>
                </a:solidFill>
              </a:rPr>
              <a:t># 3 ) What data is being asked for from counties;</a:t>
            </a:r>
          </a:p>
          <a:p>
            <a:endParaRPr lang="en-US" sz="3300" b="1" dirty="0">
              <a:solidFill>
                <a:prstClr val="black"/>
              </a:solidFill>
            </a:endParaRPr>
          </a:p>
          <a:p>
            <a:r>
              <a:rPr lang="en-US" sz="3000" b="1" dirty="0">
                <a:solidFill>
                  <a:prstClr val="white"/>
                </a:solidFill>
              </a:rPr>
              <a:t>Parcel data</a:t>
            </a:r>
          </a:p>
          <a:p>
            <a:r>
              <a:rPr lang="en-US" sz="3000" b="1" dirty="0">
                <a:solidFill>
                  <a:prstClr val="white"/>
                </a:solidFill>
              </a:rPr>
              <a:t>Road data</a:t>
            </a:r>
          </a:p>
          <a:p>
            <a:r>
              <a:rPr lang="en-US" sz="3000" b="1" dirty="0">
                <a:solidFill>
                  <a:prstClr val="white"/>
                </a:solidFill>
              </a:rPr>
              <a:t>Address point data</a:t>
            </a:r>
          </a:p>
          <a:p>
            <a:r>
              <a:rPr lang="en-US" sz="3000" b="1" dirty="0">
                <a:solidFill>
                  <a:prstClr val="white"/>
                </a:solidFill>
              </a:rPr>
              <a:t>Aerial imagery</a:t>
            </a:r>
            <a:endParaRPr lang="en-US" sz="3000" dirty="0">
              <a:solidFill>
                <a:prstClr val="white"/>
              </a:solidFill>
            </a:endParaRPr>
          </a:p>
        </p:txBody>
      </p:sp>
      <p:sp>
        <p:nvSpPr>
          <p:cNvPr id="3" name="TextBox 2"/>
          <p:cNvSpPr txBox="1"/>
          <p:nvPr/>
        </p:nvSpPr>
        <p:spPr>
          <a:xfrm>
            <a:off x="4623619" y="3650225"/>
            <a:ext cx="3805084" cy="784830"/>
          </a:xfrm>
          <a:prstGeom prst="rect">
            <a:avLst/>
          </a:prstGeom>
          <a:noFill/>
        </p:spPr>
        <p:txBody>
          <a:bodyPr wrap="square" rtlCol="0">
            <a:spAutoFit/>
          </a:bodyPr>
          <a:lstStyle/>
          <a:p>
            <a:r>
              <a:rPr lang="en-US" sz="4500" b="1" dirty="0">
                <a:solidFill>
                  <a:prstClr val="white"/>
                </a:solidFill>
              </a:rPr>
              <a:t>“The Big Four”</a:t>
            </a:r>
            <a:endParaRPr lang="en-US" sz="4500" dirty="0">
              <a:solidFill>
                <a:prstClr val="white"/>
              </a:solidFill>
            </a:endParaRPr>
          </a:p>
        </p:txBody>
      </p:sp>
    </p:spTree>
    <p:extLst>
      <p:ext uri="{BB962C8B-B14F-4D97-AF65-F5344CB8AC3E}">
        <p14:creationId xmlns:p14="http://schemas.microsoft.com/office/powerpoint/2010/main" val="398643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83059"/>
            <a:ext cx="7993787" cy="4154984"/>
          </a:xfrm>
          <a:prstGeom prst="rect">
            <a:avLst/>
          </a:prstGeom>
          <a:noFill/>
        </p:spPr>
        <p:txBody>
          <a:bodyPr wrap="square" rtlCol="0">
            <a:spAutoFit/>
          </a:bodyPr>
          <a:lstStyle/>
          <a:p>
            <a:r>
              <a:rPr lang="en-US" sz="3300" b="1" dirty="0">
                <a:solidFill>
                  <a:prstClr val="black"/>
                </a:solidFill>
              </a:rPr>
              <a:t>Major themes from the survey:</a:t>
            </a:r>
          </a:p>
          <a:p>
            <a:endParaRPr lang="en-US" sz="3300" b="1" dirty="0">
              <a:solidFill>
                <a:prstClr val="black"/>
              </a:solidFill>
            </a:endParaRPr>
          </a:p>
          <a:p>
            <a:r>
              <a:rPr lang="en-US" sz="3300" b="1" dirty="0">
                <a:solidFill>
                  <a:prstClr val="black"/>
                </a:solidFill>
              </a:rPr>
              <a:t># 4 ) Uncertainty &amp; Wide Range of Practices</a:t>
            </a:r>
          </a:p>
          <a:p>
            <a:r>
              <a:rPr lang="en-US" sz="3300" b="1" dirty="0">
                <a:solidFill>
                  <a:srgbClr val="00B050"/>
                </a:solidFill>
              </a:rPr>
              <a:t>&gt;&gt; Open Data</a:t>
            </a:r>
          </a:p>
          <a:p>
            <a:r>
              <a:rPr lang="en-US" sz="3300" b="1" dirty="0">
                <a:solidFill>
                  <a:srgbClr val="FFC000">
                    <a:lumMod val="75000"/>
                  </a:srgbClr>
                </a:solidFill>
              </a:rPr>
              <a:t>&gt;&gt; Some data is free; some is sold/licensed</a:t>
            </a:r>
          </a:p>
          <a:p>
            <a:r>
              <a:rPr lang="en-US" sz="3300" b="1" dirty="0">
                <a:solidFill>
                  <a:srgbClr val="800000"/>
                </a:solidFill>
              </a:rPr>
              <a:t>&gt;&gt; All data sold/licensed</a:t>
            </a:r>
          </a:p>
          <a:p>
            <a:r>
              <a:rPr lang="en-US" sz="3300" b="1" dirty="0">
                <a:solidFill>
                  <a:srgbClr val="0070C0"/>
                </a:solidFill>
              </a:rPr>
              <a:t>&gt;&gt; Staff support for open data</a:t>
            </a:r>
          </a:p>
          <a:p>
            <a:r>
              <a:rPr lang="en-US" sz="3300" b="1" dirty="0">
                <a:solidFill>
                  <a:srgbClr val="7030A0"/>
                </a:solidFill>
              </a:rPr>
              <a:t>&gt;&gt; Unclear to leadership how to move</a:t>
            </a:r>
            <a:endParaRPr lang="en-US" sz="3300" dirty="0">
              <a:solidFill>
                <a:prstClr val="black"/>
              </a:solidFill>
            </a:endParaRPr>
          </a:p>
        </p:txBody>
      </p:sp>
    </p:spTree>
    <p:extLst>
      <p:ext uri="{BB962C8B-B14F-4D97-AF65-F5344CB8AC3E}">
        <p14:creationId xmlns:p14="http://schemas.microsoft.com/office/powerpoint/2010/main" val="1247191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83059"/>
            <a:ext cx="7993787" cy="4385816"/>
          </a:xfrm>
          <a:prstGeom prst="rect">
            <a:avLst/>
          </a:prstGeom>
          <a:noFill/>
        </p:spPr>
        <p:txBody>
          <a:bodyPr wrap="square" rtlCol="0">
            <a:spAutoFit/>
          </a:bodyPr>
          <a:lstStyle/>
          <a:p>
            <a:r>
              <a:rPr lang="en-US" sz="3300" b="1" dirty="0">
                <a:solidFill>
                  <a:prstClr val="black"/>
                </a:solidFill>
              </a:rPr>
              <a:t>Major themes from the survey:</a:t>
            </a:r>
          </a:p>
          <a:p>
            <a:endParaRPr lang="en-US" sz="3300" b="1" dirty="0">
              <a:solidFill>
                <a:prstClr val="black"/>
              </a:solidFill>
            </a:endParaRPr>
          </a:p>
          <a:p>
            <a:r>
              <a:rPr lang="en-US" sz="3300" b="1" dirty="0">
                <a:solidFill>
                  <a:prstClr val="black"/>
                </a:solidFill>
              </a:rPr>
              <a:t># 5 ) Key Concerns about Open Data:</a:t>
            </a:r>
          </a:p>
          <a:p>
            <a:endParaRPr lang="en-US" sz="3000" b="1" dirty="0">
              <a:solidFill>
                <a:srgbClr val="800000"/>
              </a:solidFill>
            </a:endParaRPr>
          </a:p>
          <a:p>
            <a:endParaRPr lang="en-US" sz="3000" dirty="0">
              <a:solidFill>
                <a:prstClr val="black"/>
              </a:solidFill>
            </a:endParaRPr>
          </a:p>
          <a:p>
            <a:endParaRPr lang="en-US" sz="3000" dirty="0">
              <a:solidFill>
                <a:prstClr val="black"/>
              </a:solidFill>
            </a:endParaRPr>
          </a:p>
          <a:p>
            <a:endParaRPr lang="en-US" sz="3000" dirty="0">
              <a:solidFill>
                <a:prstClr val="black"/>
              </a:solidFill>
            </a:endParaRPr>
          </a:p>
          <a:p>
            <a:endParaRPr lang="en-US" sz="3000" dirty="0">
              <a:solidFill>
                <a:prstClr val="black"/>
              </a:solidFill>
            </a:endParaRPr>
          </a:p>
          <a:p>
            <a:r>
              <a:rPr lang="en-US" sz="3000" i="1" dirty="0">
                <a:solidFill>
                  <a:prstClr val="black"/>
                </a:solidFill>
              </a:rPr>
              <a:t>Address these specifically in </a:t>
            </a:r>
            <a:r>
              <a:rPr lang="en-US" sz="3000" b="1" dirty="0">
                <a:solidFill>
                  <a:prstClr val="black"/>
                </a:solidFill>
              </a:rPr>
              <a:t>Part V</a:t>
            </a:r>
            <a:endParaRPr lang="en-US" sz="3600" dirty="0">
              <a:solidFill>
                <a:srgbClr val="800000"/>
              </a:solidFill>
            </a:endParaRPr>
          </a:p>
        </p:txBody>
      </p:sp>
      <p:sp>
        <p:nvSpPr>
          <p:cNvPr id="2" name="TextBox 1"/>
          <p:cNvSpPr txBox="1"/>
          <p:nvPr/>
        </p:nvSpPr>
        <p:spPr>
          <a:xfrm>
            <a:off x="1462367" y="2783542"/>
            <a:ext cx="7210986" cy="2331407"/>
          </a:xfrm>
          <a:prstGeom prst="rect">
            <a:avLst/>
          </a:prstGeom>
          <a:noFill/>
        </p:spPr>
        <p:txBody>
          <a:bodyPr wrap="square" rtlCol="0">
            <a:spAutoFit/>
          </a:bodyPr>
          <a:lstStyle/>
          <a:p>
            <a:pPr marL="428625" indent="-428625">
              <a:buFont typeface="Arial" panose="020B0604020202020204" pitchFamily="34" charset="0"/>
              <a:buChar char="•"/>
            </a:pPr>
            <a:r>
              <a:rPr lang="en-US" sz="3300" b="1" dirty="0">
                <a:solidFill>
                  <a:srgbClr val="00B050"/>
                </a:solidFill>
              </a:rPr>
              <a:t>Loss of Revenue</a:t>
            </a:r>
          </a:p>
          <a:p>
            <a:pPr marL="428625" indent="-428625">
              <a:buFont typeface="Arial" panose="020B0604020202020204" pitchFamily="34" charset="0"/>
              <a:buChar char="•"/>
            </a:pPr>
            <a:r>
              <a:rPr lang="en-US" sz="3300" b="1" dirty="0">
                <a:solidFill>
                  <a:srgbClr val="00B050"/>
                </a:solidFill>
              </a:rPr>
              <a:t>Legal Liability</a:t>
            </a:r>
          </a:p>
          <a:p>
            <a:pPr marL="428625" indent="-428625">
              <a:buFont typeface="Arial" panose="020B0604020202020204" pitchFamily="34" charset="0"/>
              <a:buChar char="•"/>
            </a:pPr>
            <a:r>
              <a:rPr lang="en-US" sz="3300" b="1" dirty="0">
                <a:solidFill>
                  <a:srgbClr val="00B050"/>
                </a:solidFill>
              </a:rPr>
              <a:t>‘Bad actors’ misusing the data</a:t>
            </a:r>
          </a:p>
          <a:p>
            <a:pPr marL="428625" indent="-428625">
              <a:buFont typeface="Arial" panose="020B0604020202020204" pitchFamily="34" charset="0"/>
              <a:buChar char="•"/>
            </a:pPr>
            <a:r>
              <a:rPr lang="en-US" sz="3300" b="1" dirty="0">
                <a:solidFill>
                  <a:srgbClr val="00B050"/>
                </a:solidFill>
              </a:rPr>
              <a:t>Privacy and security concerns</a:t>
            </a:r>
          </a:p>
          <a:p>
            <a:endParaRPr lang="en-US" sz="1350" dirty="0">
              <a:solidFill>
                <a:prstClr val="black"/>
              </a:solidFill>
            </a:endParaRPr>
          </a:p>
        </p:txBody>
      </p:sp>
    </p:spTree>
    <p:extLst>
      <p:ext uri="{BB962C8B-B14F-4D97-AF65-F5344CB8AC3E}">
        <p14:creationId xmlns:p14="http://schemas.microsoft.com/office/powerpoint/2010/main" val="4166876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extBox 1"/>
          <p:cNvSpPr txBox="1"/>
          <p:nvPr/>
        </p:nvSpPr>
        <p:spPr>
          <a:xfrm>
            <a:off x="2619806" y="1737597"/>
            <a:ext cx="5738382" cy="3416320"/>
          </a:xfrm>
          <a:prstGeom prst="rect">
            <a:avLst/>
          </a:prstGeom>
          <a:noFill/>
        </p:spPr>
        <p:txBody>
          <a:bodyPr wrap="square" rtlCol="0">
            <a:spAutoFit/>
          </a:bodyPr>
          <a:lstStyle/>
          <a:p>
            <a:r>
              <a:rPr lang="en-US" i="1" dirty="0">
                <a:solidFill>
                  <a:prstClr val="black"/>
                </a:solidFill>
              </a:rPr>
              <a:t>Data published under a non-open license takes a significant amount of resources to manage. We have to store the data in a restricted folder and ensure that each data user understands and commits to the restrictions imposed by the license.</a:t>
            </a:r>
          </a:p>
          <a:p>
            <a:endParaRPr lang="en-US" i="1" dirty="0">
              <a:solidFill>
                <a:prstClr val="black"/>
              </a:solidFill>
            </a:endParaRPr>
          </a:p>
          <a:p>
            <a:r>
              <a:rPr lang="en-US" i="1" dirty="0">
                <a:solidFill>
                  <a:prstClr val="black"/>
                </a:solidFill>
              </a:rPr>
              <a:t>Even though we can use the data under a non-open license, it is of lower value because of the license terms. We need to create a data product that we can distribute to the public, but can't base it on the non-open data because that would violate the terms of use. Instead, it will cost us a lot more to build it from scratch.</a:t>
            </a:r>
          </a:p>
        </p:txBody>
      </p:sp>
      <p:sp>
        <p:nvSpPr>
          <p:cNvPr id="8" name="TextBox 7"/>
          <p:cNvSpPr txBox="1"/>
          <p:nvPr/>
        </p:nvSpPr>
        <p:spPr>
          <a:xfrm>
            <a:off x="938061" y="3237190"/>
            <a:ext cx="1658080" cy="1477328"/>
          </a:xfrm>
          <a:prstGeom prst="rect">
            <a:avLst/>
          </a:prstGeom>
          <a:noFill/>
        </p:spPr>
        <p:txBody>
          <a:bodyPr wrap="square" rtlCol="0">
            <a:spAutoFit/>
          </a:bodyPr>
          <a:lstStyle/>
          <a:p>
            <a:r>
              <a:rPr lang="en-US" sz="1500" b="1" dirty="0">
                <a:solidFill>
                  <a:prstClr val="black"/>
                </a:solidFill>
              </a:rPr>
              <a:t>David Fawcett</a:t>
            </a:r>
          </a:p>
          <a:p>
            <a:r>
              <a:rPr lang="en-US" sz="1125" b="1" i="1" dirty="0">
                <a:solidFill>
                  <a:prstClr val="black"/>
                </a:solidFill>
              </a:rPr>
              <a:t>Spatial Database Administrator</a:t>
            </a:r>
          </a:p>
          <a:p>
            <a:r>
              <a:rPr lang="en-US" sz="1125" b="1" dirty="0">
                <a:solidFill>
                  <a:srgbClr val="00B0F0"/>
                </a:solidFill>
              </a:rPr>
              <a:t>Minnesota Pollution Control Agency</a:t>
            </a:r>
          </a:p>
          <a:p>
            <a:endParaRPr lang="en-US" sz="3000" b="1" dirty="0">
              <a:solidFill>
                <a:prstClr val="black"/>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691" y="4191045"/>
            <a:ext cx="1218818" cy="1306614"/>
          </a:xfrm>
          <a:prstGeom prst="rect">
            <a:avLst/>
          </a:prstGeom>
        </p:spPr>
      </p:pic>
      <p:sp>
        <p:nvSpPr>
          <p:cNvPr id="10" name="TextBox 9"/>
          <p:cNvSpPr txBox="1"/>
          <p:nvPr/>
        </p:nvSpPr>
        <p:spPr>
          <a:xfrm>
            <a:off x="958483" y="1094846"/>
            <a:ext cx="7499717" cy="900246"/>
          </a:xfrm>
          <a:prstGeom prst="rect">
            <a:avLst/>
          </a:prstGeom>
          <a:noFill/>
        </p:spPr>
        <p:txBody>
          <a:bodyPr wrap="square" rtlCol="0">
            <a:spAutoFit/>
          </a:bodyPr>
          <a:lstStyle/>
          <a:p>
            <a:r>
              <a:rPr lang="en-US" sz="2250" b="1" dirty="0">
                <a:solidFill>
                  <a:srgbClr val="00B0F0"/>
                </a:solidFill>
              </a:rPr>
              <a:t>State Agencies: </a:t>
            </a:r>
            <a:r>
              <a:rPr lang="en-US" sz="2250" b="1" dirty="0">
                <a:solidFill>
                  <a:prstClr val="black"/>
                </a:solidFill>
              </a:rPr>
              <a:t>Issues with Non-Open Data</a:t>
            </a:r>
          </a:p>
          <a:p>
            <a:endParaRPr lang="en-US" sz="3000" b="1" dirty="0">
              <a:solidFill>
                <a:prstClr val="black"/>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9122"/>
          <a:stretch/>
        </p:blipFill>
        <p:spPr>
          <a:xfrm>
            <a:off x="937069" y="1583391"/>
            <a:ext cx="1660062" cy="1653799"/>
          </a:xfrm>
          <a:prstGeom prst="rect">
            <a:avLst/>
          </a:prstGeom>
        </p:spPr>
      </p:pic>
    </p:spTree>
    <p:extLst>
      <p:ext uri="{BB962C8B-B14F-4D97-AF65-F5344CB8AC3E}">
        <p14:creationId xmlns:p14="http://schemas.microsoft.com/office/powerpoint/2010/main" val="3994956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2348597"/>
            <a:ext cx="7499717" cy="1938992"/>
          </a:xfrm>
          <a:prstGeom prst="rect">
            <a:avLst/>
          </a:prstGeom>
          <a:noFill/>
        </p:spPr>
        <p:txBody>
          <a:bodyPr wrap="square" rtlCol="0">
            <a:spAutoFit/>
          </a:bodyPr>
          <a:lstStyle/>
          <a:p>
            <a:r>
              <a:rPr lang="en-US" sz="6000" b="1" dirty="0">
                <a:solidFill>
                  <a:prstClr val="black"/>
                </a:solidFill>
              </a:rPr>
              <a:t>Part IV:</a:t>
            </a:r>
          </a:p>
          <a:p>
            <a:r>
              <a:rPr lang="en-US" sz="6000" b="1" dirty="0">
                <a:solidFill>
                  <a:prstClr val="black"/>
                </a:solidFill>
              </a:rPr>
              <a:t>Narratives of Success</a:t>
            </a:r>
          </a:p>
        </p:txBody>
      </p:sp>
    </p:spTree>
    <p:extLst>
      <p:ext uri="{BB962C8B-B14F-4D97-AF65-F5344CB8AC3E}">
        <p14:creationId xmlns:p14="http://schemas.microsoft.com/office/powerpoint/2010/main" val="2105043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175272"/>
            <a:ext cx="7499717" cy="4293483"/>
          </a:xfrm>
          <a:prstGeom prst="rect">
            <a:avLst/>
          </a:prstGeom>
          <a:noFill/>
        </p:spPr>
        <p:txBody>
          <a:bodyPr wrap="square" rtlCol="0">
            <a:spAutoFit/>
          </a:bodyPr>
          <a:lstStyle/>
          <a:p>
            <a:r>
              <a:rPr lang="en-US" sz="3300" b="1" dirty="0">
                <a:solidFill>
                  <a:prstClr val="black"/>
                </a:solidFill>
              </a:rPr>
              <a:t>Free and Open GIS data status:</a:t>
            </a:r>
          </a:p>
          <a:p>
            <a:endParaRPr lang="en-US" sz="3000" b="1" dirty="0">
              <a:solidFill>
                <a:prstClr val="black"/>
              </a:solidFill>
            </a:endParaRPr>
          </a:p>
          <a:p>
            <a:r>
              <a:rPr lang="en-US" sz="3000" b="1" dirty="0">
                <a:solidFill>
                  <a:prstClr val="black"/>
                </a:solidFill>
              </a:rPr>
              <a:t>At present:</a:t>
            </a:r>
          </a:p>
          <a:p>
            <a:r>
              <a:rPr lang="en-US" sz="3000" dirty="0">
                <a:solidFill>
                  <a:prstClr val="black"/>
                </a:solidFill>
              </a:rPr>
              <a:t>Twenty (20) counties are making their data freely and openly available;</a:t>
            </a:r>
          </a:p>
          <a:p>
            <a:endParaRPr lang="en-US" sz="3000" dirty="0">
              <a:solidFill>
                <a:prstClr val="black"/>
              </a:solidFill>
            </a:endParaRPr>
          </a:p>
          <a:p>
            <a:r>
              <a:rPr lang="en-US" sz="3000" b="1" dirty="0">
                <a:solidFill>
                  <a:prstClr val="black"/>
                </a:solidFill>
              </a:rPr>
              <a:t>Since February 2014:</a:t>
            </a:r>
          </a:p>
          <a:p>
            <a:r>
              <a:rPr lang="en-US" sz="3000" dirty="0">
                <a:solidFill>
                  <a:prstClr val="black"/>
                </a:solidFill>
              </a:rPr>
              <a:t>Ten (10) County Boards have adopted</a:t>
            </a:r>
          </a:p>
          <a:p>
            <a:r>
              <a:rPr lang="en-US" sz="3000" dirty="0">
                <a:solidFill>
                  <a:prstClr val="black"/>
                </a:solidFill>
              </a:rPr>
              <a:t>Free + Open Data Resolutions</a:t>
            </a:r>
          </a:p>
        </p:txBody>
      </p:sp>
    </p:spTree>
    <p:extLst>
      <p:ext uri="{BB962C8B-B14F-4D97-AF65-F5344CB8AC3E}">
        <p14:creationId xmlns:p14="http://schemas.microsoft.com/office/powerpoint/2010/main" val="203427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Prioritization Process</a:t>
            </a:r>
            <a:br>
              <a:rPr lang="en-US" dirty="0"/>
            </a:br>
            <a:endParaRPr lang="en-US" dirty="0"/>
          </a:p>
        </p:txBody>
      </p:sp>
      <p:sp>
        <p:nvSpPr>
          <p:cNvPr id="4" name="Text Placeholder 3"/>
          <p:cNvSpPr>
            <a:spLocks noGrp="1"/>
          </p:cNvSpPr>
          <p:nvPr>
            <p:ph type="body" sz="quarter" idx="12"/>
          </p:nvPr>
        </p:nvSpPr>
        <p:spPr/>
        <p:txBody>
          <a:bodyPr/>
          <a:lstStyle/>
          <a:p>
            <a:pPr marL="457200" indent="-457200">
              <a:buFont typeface="Arial" panose="020B0604020202020204" pitchFamily="34" charset="0"/>
              <a:buChar char="•"/>
            </a:pPr>
            <a:r>
              <a:rPr lang="en-US" dirty="0"/>
              <a:t>Create a list of proposed projects</a:t>
            </a:r>
          </a:p>
          <a:p>
            <a:pPr marL="1200150" lvl="1" indent="-457200">
              <a:buFont typeface="Arial" panose="020B0604020202020204" pitchFamily="34" charset="0"/>
              <a:buChar char="•"/>
            </a:pPr>
            <a:r>
              <a:rPr lang="en-US" dirty="0"/>
              <a:t>Existing and GAC member input</a:t>
            </a:r>
          </a:p>
          <a:p>
            <a:pPr marL="457200" indent="-457200">
              <a:buFont typeface="Arial" panose="020B0604020202020204" pitchFamily="34" charset="0"/>
              <a:buChar char="•"/>
            </a:pPr>
            <a:r>
              <a:rPr lang="en-US" dirty="0"/>
              <a:t>Assess the value of each</a:t>
            </a:r>
          </a:p>
          <a:p>
            <a:pPr marL="1200150" lvl="1" indent="-457200">
              <a:buFont typeface="Arial" panose="020B0604020202020204" pitchFamily="34" charset="0"/>
              <a:buChar char="•"/>
            </a:pPr>
            <a:r>
              <a:rPr lang="en-US" dirty="0"/>
              <a:t>GAC members advocate for sectors</a:t>
            </a:r>
          </a:p>
          <a:p>
            <a:pPr marL="1200150" lvl="1" indent="-457200">
              <a:buFont typeface="Arial" panose="020B0604020202020204" pitchFamily="34" charset="0"/>
              <a:buChar char="•"/>
            </a:pPr>
            <a:r>
              <a:rPr lang="en-US" dirty="0"/>
              <a:t>100% response!</a:t>
            </a:r>
          </a:p>
          <a:p>
            <a:pPr marL="457200" indent="-457200">
              <a:buFont typeface="Arial" panose="020B0604020202020204" pitchFamily="34" charset="0"/>
              <a:buChar char="•"/>
            </a:pPr>
            <a:r>
              <a:rPr lang="en-US" dirty="0"/>
              <a:t>Assess likelihood of success</a:t>
            </a:r>
          </a:p>
          <a:p>
            <a:pPr marL="457200" indent="-457200">
              <a:buFont typeface="Arial" panose="020B0604020202020204" pitchFamily="34" charset="0"/>
              <a:buChar char="•"/>
            </a:pPr>
            <a:r>
              <a:rPr lang="en-US" dirty="0"/>
              <a:t>Preliminary priority calculation</a:t>
            </a:r>
          </a:p>
          <a:p>
            <a:pPr marL="457200" indent="-457200">
              <a:buFont typeface="Arial" panose="020B0604020202020204" pitchFamily="34" charset="0"/>
              <a:buChar char="•"/>
            </a:pPr>
            <a:r>
              <a:rPr lang="en-US" dirty="0"/>
              <a:t>GAC discusses and adjusts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205661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97" y="975164"/>
            <a:ext cx="6266645" cy="4854136"/>
          </a:xfrm>
          <a:prstGeom prst="rect">
            <a:avLst/>
          </a:prstGeom>
        </p:spPr>
      </p:pic>
    </p:spTree>
    <p:extLst>
      <p:ext uri="{BB962C8B-B14F-4D97-AF65-F5344CB8AC3E}">
        <p14:creationId xmlns:p14="http://schemas.microsoft.com/office/powerpoint/2010/main" val="3684851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345073"/>
            <a:ext cx="7499717" cy="3924151"/>
          </a:xfrm>
          <a:prstGeom prst="rect">
            <a:avLst/>
          </a:prstGeom>
          <a:noFill/>
        </p:spPr>
        <p:txBody>
          <a:bodyPr wrap="square" rtlCol="0">
            <a:spAutoFit/>
          </a:bodyPr>
          <a:lstStyle/>
          <a:p>
            <a:r>
              <a:rPr lang="en-US" sz="2850" dirty="0">
                <a:solidFill>
                  <a:prstClr val="black"/>
                </a:solidFill>
              </a:rPr>
              <a:t>Benefits of </a:t>
            </a:r>
            <a:r>
              <a:rPr lang="en-US" sz="2850" b="1" dirty="0">
                <a:solidFill>
                  <a:prstClr val="black"/>
                </a:solidFill>
              </a:rPr>
              <a:t>Free and Open GIS data</a:t>
            </a:r>
          </a:p>
          <a:p>
            <a:r>
              <a:rPr lang="en-US" sz="2850" dirty="0">
                <a:solidFill>
                  <a:prstClr val="black"/>
                </a:solidFill>
              </a:rPr>
              <a:t>from the </a:t>
            </a:r>
            <a:r>
              <a:rPr lang="en-US" sz="2850" b="1" dirty="0">
                <a:solidFill>
                  <a:srgbClr val="0070C0"/>
                </a:solidFill>
              </a:rPr>
              <a:t>Metro Counties </a:t>
            </a:r>
            <a:r>
              <a:rPr lang="en-US" sz="2850" dirty="0">
                <a:solidFill>
                  <a:prstClr val="black"/>
                </a:solidFill>
              </a:rPr>
              <a:t>open data experience</a:t>
            </a:r>
          </a:p>
          <a:p>
            <a:endParaRPr lang="en-US" sz="2400" b="1" dirty="0">
              <a:solidFill>
                <a:prstClr val="black"/>
              </a:solidFill>
            </a:endParaRPr>
          </a:p>
          <a:p>
            <a:r>
              <a:rPr lang="en-US" sz="2400" b="1" dirty="0">
                <a:solidFill>
                  <a:prstClr val="black"/>
                </a:solidFill>
              </a:rPr>
              <a:t>&gt; Less time/effort for data producers;</a:t>
            </a:r>
          </a:p>
          <a:p>
            <a:r>
              <a:rPr lang="en-US" sz="2400" b="1" dirty="0">
                <a:solidFill>
                  <a:prstClr val="black"/>
                </a:solidFill>
              </a:rPr>
              <a:t>&gt; Pro-active government;</a:t>
            </a:r>
          </a:p>
          <a:p>
            <a:r>
              <a:rPr lang="en-US" sz="2400" b="1" dirty="0">
                <a:solidFill>
                  <a:prstClr val="black"/>
                </a:solidFill>
              </a:rPr>
              <a:t>&gt; Ease of access to data to entire consumer community;</a:t>
            </a:r>
          </a:p>
          <a:p>
            <a:r>
              <a:rPr lang="en-US" sz="2400" b="1" dirty="0">
                <a:solidFill>
                  <a:prstClr val="black"/>
                </a:solidFill>
              </a:rPr>
              <a:t>&gt; Fostering entrepreneurship/business development;</a:t>
            </a:r>
          </a:p>
          <a:p>
            <a:r>
              <a:rPr lang="en-US" sz="2400" b="1" dirty="0">
                <a:solidFill>
                  <a:prstClr val="black"/>
                </a:solidFill>
              </a:rPr>
              <a:t>&gt; Transparency of government operations;</a:t>
            </a:r>
          </a:p>
          <a:p>
            <a:r>
              <a:rPr lang="en-US" sz="2400" b="1" dirty="0">
                <a:solidFill>
                  <a:prstClr val="black"/>
                </a:solidFill>
              </a:rPr>
              <a:t>&gt; Faster decision making;</a:t>
            </a:r>
          </a:p>
          <a:p>
            <a:r>
              <a:rPr lang="en-US" sz="2400" b="1" dirty="0">
                <a:solidFill>
                  <a:prstClr val="black"/>
                </a:solidFill>
              </a:rPr>
              <a:t>&gt; Maximizes public investment in GIS;</a:t>
            </a:r>
          </a:p>
        </p:txBody>
      </p:sp>
    </p:spTree>
    <p:extLst>
      <p:ext uri="{BB962C8B-B14F-4D97-AF65-F5344CB8AC3E}">
        <p14:creationId xmlns:p14="http://schemas.microsoft.com/office/powerpoint/2010/main" val="169376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46981" y="1228662"/>
            <a:ext cx="7499717" cy="1234953"/>
          </a:xfrm>
          <a:prstGeom prst="rect">
            <a:avLst/>
          </a:prstGeom>
          <a:noFill/>
        </p:spPr>
        <p:txBody>
          <a:bodyPr wrap="square" rtlCol="0">
            <a:spAutoFit/>
          </a:bodyPr>
          <a:lstStyle/>
          <a:p>
            <a:r>
              <a:rPr lang="en-US" sz="2625" dirty="0">
                <a:solidFill>
                  <a:prstClr val="white">
                    <a:lumMod val="50000"/>
                  </a:prstClr>
                </a:solidFill>
              </a:rPr>
              <a:t>Question 13: </a:t>
            </a:r>
            <a:r>
              <a:rPr lang="en-US" sz="2400" b="1" i="1" dirty="0">
                <a:solidFill>
                  <a:prstClr val="black"/>
                </a:solidFill>
              </a:rPr>
              <a:t>Are you experiencing benefits from making your geospatial data freely and openly available?</a:t>
            </a:r>
          </a:p>
          <a:p>
            <a:r>
              <a:rPr lang="en-US" sz="2400" b="1" i="1" dirty="0">
                <a:solidFill>
                  <a:prstClr val="black"/>
                </a:solidFill>
              </a:rPr>
              <a:t>If so, please summarize or describe those benefits.</a:t>
            </a:r>
          </a:p>
        </p:txBody>
      </p:sp>
      <p:sp>
        <p:nvSpPr>
          <p:cNvPr id="8" name="TextBox 7"/>
          <p:cNvSpPr txBox="1"/>
          <p:nvPr/>
        </p:nvSpPr>
        <p:spPr>
          <a:xfrm>
            <a:off x="956249" y="2603351"/>
            <a:ext cx="7499717"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i="1" dirty="0">
                <a:solidFill>
                  <a:srgbClr val="C00000"/>
                </a:solidFill>
              </a:rPr>
              <a:t>No managing of license agreements</a:t>
            </a:r>
          </a:p>
          <a:p>
            <a:pPr marL="342900" indent="-342900">
              <a:buFont typeface="Arial" panose="020B0604020202020204" pitchFamily="34" charset="0"/>
              <a:buChar char="•"/>
            </a:pPr>
            <a:r>
              <a:rPr lang="en-US" sz="2400" b="1" i="1" dirty="0">
                <a:solidFill>
                  <a:prstClr val="black"/>
                </a:solidFill>
              </a:rPr>
              <a:t>Public able to acquire the data themselves (self-service)</a:t>
            </a:r>
          </a:p>
          <a:p>
            <a:pPr marL="342900" indent="-342900">
              <a:buFont typeface="Arial" panose="020B0604020202020204" pitchFamily="34" charset="0"/>
              <a:buChar char="•"/>
            </a:pPr>
            <a:r>
              <a:rPr lang="en-US" sz="2400" b="1" i="1" dirty="0">
                <a:solidFill>
                  <a:srgbClr val="0070C0"/>
                </a:solidFill>
              </a:rPr>
              <a:t>Saves our staff time</a:t>
            </a:r>
          </a:p>
          <a:p>
            <a:pPr marL="342900" indent="-342900">
              <a:buFont typeface="Arial" panose="020B0604020202020204" pitchFamily="34" charset="0"/>
              <a:buChar char="•"/>
            </a:pPr>
            <a:r>
              <a:rPr lang="en-US" sz="2400" b="1" i="1" dirty="0">
                <a:solidFill>
                  <a:srgbClr val="FFC000">
                    <a:lumMod val="75000"/>
                  </a:srgbClr>
                </a:solidFill>
              </a:rPr>
              <a:t>Reduced administrative burden</a:t>
            </a:r>
          </a:p>
          <a:p>
            <a:pPr marL="342900" indent="-342900">
              <a:buFont typeface="Arial" panose="020B0604020202020204" pitchFamily="34" charset="0"/>
              <a:buChar char="•"/>
            </a:pPr>
            <a:r>
              <a:rPr lang="en-US" sz="2400" b="1" i="1" dirty="0">
                <a:solidFill>
                  <a:srgbClr val="70AD47">
                    <a:lumMod val="75000"/>
                  </a:srgbClr>
                </a:solidFill>
              </a:rPr>
              <a:t>Frees up time for other projects</a:t>
            </a:r>
          </a:p>
          <a:p>
            <a:pPr marL="342900" indent="-342900">
              <a:buFont typeface="Arial" panose="020B0604020202020204" pitchFamily="34" charset="0"/>
              <a:buChar char="•"/>
            </a:pPr>
            <a:r>
              <a:rPr lang="en-US" sz="2400" b="1" i="1" dirty="0">
                <a:solidFill>
                  <a:srgbClr val="002060"/>
                </a:solidFill>
              </a:rPr>
              <a:t>Requests directed to staff are definitely down</a:t>
            </a:r>
          </a:p>
          <a:p>
            <a:pPr marL="342900" indent="-342900">
              <a:buFont typeface="Arial" panose="020B0604020202020204" pitchFamily="34" charset="0"/>
              <a:buChar char="•"/>
            </a:pPr>
            <a:r>
              <a:rPr lang="en-US" sz="2400" b="1" i="1" dirty="0">
                <a:solidFill>
                  <a:srgbClr val="7030A0"/>
                </a:solidFill>
              </a:rPr>
              <a:t>Staff can focus on data quality and data management</a:t>
            </a:r>
          </a:p>
        </p:txBody>
      </p:sp>
    </p:spTree>
    <p:extLst>
      <p:ext uri="{BB962C8B-B14F-4D97-AF65-F5344CB8AC3E}">
        <p14:creationId xmlns:p14="http://schemas.microsoft.com/office/powerpoint/2010/main" val="1038329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46981" y="1061842"/>
            <a:ext cx="7499717" cy="1234953"/>
          </a:xfrm>
          <a:prstGeom prst="rect">
            <a:avLst/>
          </a:prstGeom>
          <a:noFill/>
        </p:spPr>
        <p:txBody>
          <a:bodyPr wrap="square" rtlCol="0">
            <a:spAutoFit/>
          </a:bodyPr>
          <a:lstStyle/>
          <a:p>
            <a:r>
              <a:rPr lang="en-US" sz="2625" dirty="0">
                <a:solidFill>
                  <a:prstClr val="white">
                    <a:lumMod val="50000"/>
                  </a:prstClr>
                </a:solidFill>
              </a:rPr>
              <a:t>Question 13: </a:t>
            </a:r>
            <a:r>
              <a:rPr lang="en-US" sz="2400" b="1" i="1" dirty="0">
                <a:solidFill>
                  <a:prstClr val="black"/>
                </a:solidFill>
              </a:rPr>
              <a:t>Are you experiencing benefits from making your geospatial data freely and openly available?</a:t>
            </a:r>
          </a:p>
          <a:p>
            <a:r>
              <a:rPr lang="en-US" sz="2400" b="1" i="1" dirty="0">
                <a:solidFill>
                  <a:prstClr val="black"/>
                </a:solidFill>
              </a:rPr>
              <a:t>If so, please summarize or describe those benefits.</a:t>
            </a:r>
          </a:p>
        </p:txBody>
      </p:sp>
      <p:sp>
        <p:nvSpPr>
          <p:cNvPr id="8" name="TextBox 7"/>
          <p:cNvSpPr txBox="1"/>
          <p:nvPr/>
        </p:nvSpPr>
        <p:spPr>
          <a:xfrm>
            <a:off x="1037065" y="2760896"/>
            <a:ext cx="7499717" cy="1708160"/>
          </a:xfrm>
          <a:prstGeom prst="rect">
            <a:avLst/>
          </a:prstGeom>
          <a:noFill/>
        </p:spPr>
        <p:txBody>
          <a:bodyPr wrap="square" rtlCol="0">
            <a:spAutoFit/>
          </a:bodyPr>
          <a:lstStyle/>
          <a:p>
            <a:r>
              <a:rPr lang="en-US" sz="2100" i="1" dirty="0">
                <a:solidFill>
                  <a:srgbClr val="7030A0"/>
                </a:solidFill>
              </a:rPr>
              <a:t>“Organizations like </a:t>
            </a:r>
            <a:r>
              <a:rPr lang="en-US" sz="2100" b="1" i="1" u="sng" dirty="0">
                <a:solidFill>
                  <a:srgbClr val="7030A0"/>
                </a:solidFill>
              </a:rPr>
              <a:t>Zillow, Black Knight, </a:t>
            </a:r>
            <a:r>
              <a:rPr lang="en-US" sz="2100" b="1" i="1" u="sng" dirty="0" err="1">
                <a:solidFill>
                  <a:srgbClr val="7030A0"/>
                </a:solidFill>
              </a:rPr>
              <a:t>CoreLogic</a:t>
            </a:r>
            <a:r>
              <a:rPr lang="en-US" sz="2100" b="1" i="1" u="sng" dirty="0">
                <a:solidFill>
                  <a:srgbClr val="7030A0"/>
                </a:solidFill>
              </a:rPr>
              <a:t> </a:t>
            </a:r>
            <a:r>
              <a:rPr lang="en-US" sz="2100" i="1" dirty="0">
                <a:solidFill>
                  <a:srgbClr val="7030A0"/>
                </a:solidFill>
              </a:rPr>
              <a:t>have already been directed to get their data from the Commons. Our tax folks are wishing to publish CAMA and tax information tables to the Commons for use with the parcel GIS layer to further </a:t>
            </a:r>
            <a:r>
              <a:rPr lang="en-US" sz="2100" b="1" i="1" u="sng" dirty="0">
                <a:solidFill>
                  <a:srgbClr val="7030A0"/>
                </a:solidFill>
              </a:rPr>
              <a:t>cut down on requests coming to their offices”;</a:t>
            </a:r>
          </a:p>
        </p:txBody>
      </p:sp>
    </p:spTree>
    <p:extLst>
      <p:ext uri="{BB962C8B-B14F-4D97-AF65-F5344CB8AC3E}">
        <p14:creationId xmlns:p14="http://schemas.microsoft.com/office/powerpoint/2010/main" val="3681807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94846"/>
            <a:ext cx="7499717" cy="900246"/>
          </a:xfrm>
          <a:prstGeom prst="rect">
            <a:avLst/>
          </a:prstGeom>
          <a:noFill/>
        </p:spPr>
        <p:txBody>
          <a:bodyPr wrap="square" rtlCol="0">
            <a:spAutoFit/>
          </a:bodyPr>
          <a:lstStyle/>
          <a:p>
            <a:r>
              <a:rPr lang="en-US" sz="2250" b="1" dirty="0">
                <a:solidFill>
                  <a:srgbClr val="00B050"/>
                </a:solidFill>
              </a:rPr>
              <a:t>Business Community: </a:t>
            </a:r>
            <a:r>
              <a:rPr lang="en-US" sz="2250" b="1" dirty="0">
                <a:solidFill>
                  <a:prstClr val="black"/>
                </a:solidFill>
              </a:rPr>
              <a:t>Benefits of Free and Open GIS data</a:t>
            </a:r>
          </a:p>
          <a:p>
            <a:endParaRPr lang="en-US" sz="3000" b="1" dirty="0">
              <a:solidFill>
                <a:prstClr val="black"/>
              </a:solidFill>
            </a:endParaRPr>
          </a:p>
        </p:txBody>
      </p:sp>
      <p:sp>
        <p:nvSpPr>
          <p:cNvPr id="2" name="TextBox 1"/>
          <p:cNvSpPr txBox="1"/>
          <p:nvPr/>
        </p:nvSpPr>
        <p:spPr>
          <a:xfrm>
            <a:off x="2541223" y="1736779"/>
            <a:ext cx="6176243" cy="4178067"/>
          </a:xfrm>
          <a:prstGeom prst="rect">
            <a:avLst/>
          </a:prstGeom>
          <a:noFill/>
        </p:spPr>
        <p:txBody>
          <a:bodyPr wrap="square" rtlCol="0">
            <a:spAutoFit/>
          </a:bodyPr>
          <a:lstStyle/>
          <a:p>
            <a:r>
              <a:rPr lang="en-US" b="1" i="1" dirty="0">
                <a:solidFill>
                  <a:srgbClr val="0070C0"/>
                </a:solidFill>
              </a:rPr>
              <a:t>NorthstarMLS</a:t>
            </a:r>
            <a:r>
              <a:rPr lang="en-US" i="1" dirty="0">
                <a:solidFill>
                  <a:prstClr val="black"/>
                </a:solidFill>
              </a:rPr>
              <a:t> provides Real Estate listing services to it's subscribers who provide great benefit to both buyers and sellers of real property throughout Minnesota and Wisconsin.</a:t>
            </a:r>
            <a:endParaRPr lang="en-US" dirty="0">
              <a:solidFill>
                <a:prstClr val="black"/>
              </a:solidFill>
            </a:endParaRPr>
          </a:p>
          <a:p>
            <a:endParaRPr lang="en-US" b="1" i="1" dirty="0">
              <a:solidFill>
                <a:srgbClr val="0070C0"/>
              </a:solidFill>
            </a:endParaRPr>
          </a:p>
          <a:p>
            <a:r>
              <a:rPr lang="en-US" b="1" i="1" dirty="0">
                <a:solidFill>
                  <a:srgbClr val="0070C0"/>
                </a:solidFill>
              </a:rPr>
              <a:t>Having free and open parcel GIS data allows NorthstarMLS to confirm and improve the geo-positional accuracy as well as the characteristics of the data of over 42,000 currently active Real Estate listings in 103 counties in Minnesota and Wisconsin.</a:t>
            </a:r>
          </a:p>
          <a:p>
            <a:endParaRPr lang="en-US" b="1" i="1" dirty="0">
              <a:solidFill>
                <a:srgbClr val="00B050"/>
              </a:solidFill>
            </a:endParaRPr>
          </a:p>
          <a:p>
            <a:r>
              <a:rPr lang="en-US" b="1" i="1" dirty="0">
                <a:solidFill>
                  <a:srgbClr val="C00000"/>
                </a:solidFill>
              </a:rPr>
              <a:t>Without free and open data, listing accuracy is compromised and this results in inaccurate searches and delays for buyers and sellers alike.</a:t>
            </a:r>
            <a:r>
              <a:rPr lang="en-US" dirty="0">
                <a:solidFill>
                  <a:prstClr val="black"/>
                </a:solidFill>
              </a:rPr>
              <a:t>  </a:t>
            </a:r>
            <a:r>
              <a:rPr lang="en-US" b="1" i="1" u="sng" dirty="0">
                <a:solidFill>
                  <a:srgbClr val="C00000"/>
                </a:solidFill>
              </a:rPr>
              <a:t>Having access to free and open GIS data allows us to better serve the general </a:t>
            </a:r>
            <a:r>
              <a:rPr lang="en-US" b="1" i="1" dirty="0">
                <a:solidFill>
                  <a:srgbClr val="C00000"/>
                </a:solidFill>
              </a:rPr>
              <a:t>public in as large an area as possible.</a:t>
            </a:r>
          </a:p>
          <a:p>
            <a:endParaRPr lang="en-US" sz="1350" dirty="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65" y="1857172"/>
            <a:ext cx="1323475" cy="1343228"/>
          </a:xfrm>
          <a:prstGeom prst="rect">
            <a:avLst/>
          </a:prstGeom>
        </p:spPr>
      </p:pic>
      <p:sp>
        <p:nvSpPr>
          <p:cNvPr id="8" name="TextBox 7"/>
          <p:cNvSpPr txBox="1"/>
          <p:nvPr/>
        </p:nvSpPr>
        <p:spPr>
          <a:xfrm>
            <a:off x="970820" y="3237190"/>
            <a:ext cx="1570404" cy="1177245"/>
          </a:xfrm>
          <a:prstGeom prst="rect">
            <a:avLst/>
          </a:prstGeom>
          <a:noFill/>
        </p:spPr>
        <p:txBody>
          <a:bodyPr wrap="square" rtlCol="0">
            <a:spAutoFit/>
          </a:bodyPr>
          <a:lstStyle/>
          <a:p>
            <a:r>
              <a:rPr lang="en-US" sz="1500" b="1" dirty="0">
                <a:solidFill>
                  <a:prstClr val="black"/>
                </a:solidFill>
              </a:rPr>
              <a:t>Curt Carlson,</a:t>
            </a:r>
          </a:p>
          <a:p>
            <a:r>
              <a:rPr lang="en-US" sz="1275" b="1" dirty="0">
                <a:solidFill>
                  <a:prstClr val="black"/>
                </a:solidFill>
              </a:rPr>
              <a:t>GIS Coordinator</a:t>
            </a:r>
          </a:p>
          <a:p>
            <a:r>
              <a:rPr lang="en-US" sz="1275" b="1" dirty="0">
                <a:solidFill>
                  <a:srgbClr val="0070C0"/>
                </a:solidFill>
              </a:rPr>
              <a:t>NorthstarMLS</a:t>
            </a:r>
          </a:p>
          <a:p>
            <a:endParaRPr lang="en-US" sz="3000" b="1" dirty="0">
              <a:solidFill>
                <a:prstClr val="black"/>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21" y="3962725"/>
            <a:ext cx="1493774" cy="302792"/>
          </a:xfrm>
          <a:prstGeom prst="rect">
            <a:avLst/>
          </a:prstGeom>
        </p:spPr>
      </p:pic>
    </p:spTree>
    <p:extLst>
      <p:ext uri="{BB962C8B-B14F-4D97-AF65-F5344CB8AC3E}">
        <p14:creationId xmlns:p14="http://schemas.microsoft.com/office/powerpoint/2010/main" val="6571759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94846"/>
            <a:ext cx="7499717" cy="900246"/>
          </a:xfrm>
          <a:prstGeom prst="rect">
            <a:avLst/>
          </a:prstGeom>
          <a:noFill/>
        </p:spPr>
        <p:txBody>
          <a:bodyPr wrap="square" rtlCol="0">
            <a:spAutoFit/>
          </a:bodyPr>
          <a:lstStyle/>
          <a:p>
            <a:r>
              <a:rPr lang="en-US" sz="2250" b="1" dirty="0">
                <a:solidFill>
                  <a:srgbClr val="00B050"/>
                </a:solidFill>
              </a:rPr>
              <a:t>Public Health: </a:t>
            </a:r>
            <a:r>
              <a:rPr lang="en-US" sz="2250" b="1" dirty="0">
                <a:solidFill>
                  <a:prstClr val="black"/>
                </a:solidFill>
              </a:rPr>
              <a:t>Benefits of Free and Open GIS data</a:t>
            </a:r>
          </a:p>
          <a:p>
            <a:endParaRPr lang="en-US" sz="3000" b="1" dirty="0">
              <a:solidFill>
                <a:prstClr val="black"/>
              </a:solidFill>
            </a:endParaRPr>
          </a:p>
        </p:txBody>
      </p:sp>
      <p:sp>
        <p:nvSpPr>
          <p:cNvPr id="2" name="TextBox 1"/>
          <p:cNvSpPr txBox="1"/>
          <p:nvPr/>
        </p:nvSpPr>
        <p:spPr>
          <a:xfrm>
            <a:off x="2541223" y="1736779"/>
            <a:ext cx="6176243" cy="3693319"/>
          </a:xfrm>
          <a:prstGeom prst="rect">
            <a:avLst/>
          </a:prstGeom>
          <a:noFill/>
        </p:spPr>
        <p:txBody>
          <a:bodyPr wrap="square" rtlCol="0">
            <a:spAutoFit/>
          </a:bodyPr>
          <a:lstStyle/>
          <a:p>
            <a:r>
              <a:rPr lang="en-US" b="1" i="1" dirty="0">
                <a:solidFill>
                  <a:srgbClr val="0070C0"/>
                </a:solidFill>
              </a:rPr>
              <a:t>During the 2015 highly pathogenic avian influenza outbreak, timely access to locational data was essential for an effective and efficient response. Lessons learned from this animal disease response and ongoing preparation for future animal disease emergencies highlight the need for the best locational data available. In Minnesota, having up-to-date parcel GIS data accessible is extremely important to the Board of Animal Health for the ability to identify landowners with livestock and poultry.  </a:t>
            </a:r>
          </a:p>
          <a:p>
            <a:endParaRPr lang="en-US" b="1" i="1" dirty="0">
              <a:solidFill>
                <a:srgbClr val="0070C0"/>
              </a:solidFill>
            </a:endParaRPr>
          </a:p>
          <a:p>
            <a:r>
              <a:rPr lang="en-US" b="1" i="1" dirty="0">
                <a:solidFill>
                  <a:srgbClr val="0070C0"/>
                </a:solidFill>
              </a:rPr>
              <a:t>With this information, we can contact producers to provide information and enable a swift response to animal disease emergencies.</a:t>
            </a:r>
            <a:endParaRPr lang="en-US" sz="1350" dirty="0">
              <a:solidFill>
                <a:prstClr val="black"/>
              </a:solidFill>
            </a:endParaRPr>
          </a:p>
        </p:txBody>
      </p:sp>
      <p:sp>
        <p:nvSpPr>
          <p:cNvPr id="8" name="TextBox 7"/>
          <p:cNvSpPr txBox="1"/>
          <p:nvPr/>
        </p:nvSpPr>
        <p:spPr>
          <a:xfrm>
            <a:off x="915738" y="3237190"/>
            <a:ext cx="1570404" cy="519373"/>
          </a:xfrm>
          <a:prstGeom prst="rect">
            <a:avLst/>
          </a:prstGeom>
          <a:noFill/>
        </p:spPr>
        <p:txBody>
          <a:bodyPr wrap="square" rtlCol="0">
            <a:spAutoFit/>
          </a:bodyPr>
          <a:lstStyle/>
          <a:p>
            <a:r>
              <a:rPr lang="en-US" sz="1500" b="1" dirty="0">
                <a:solidFill>
                  <a:prstClr val="black"/>
                </a:solidFill>
              </a:rPr>
              <a:t>Linda Glaser,</a:t>
            </a:r>
          </a:p>
          <a:p>
            <a:r>
              <a:rPr lang="en-US" sz="1275" b="1" dirty="0">
                <a:solidFill>
                  <a:prstClr val="black"/>
                </a:solidFill>
              </a:rPr>
              <a:t>Senior Veterinarian</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30937"/>
          <a:stretch/>
        </p:blipFill>
        <p:spPr>
          <a:xfrm>
            <a:off x="1064703" y="1924848"/>
            <a:ext cx="1272475" cy="1312342"/>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1029"/>
          <a:stretch/>
        </p:blipFill>
        <p:spPr>
          <a:xfrm>
            <a:off x="860658" y="3733480"/>
            <a:ext cx="1680566" cy="410072"/>
          </a:xfrm>
          <a:prstGeom prst="rect">
            <a:avLst/>
          </a:prstGeom>
        </p:spPr>
      </p:pic>
    </p:spTree>
    <p:extLst>
      <p:ext uri="{BB962C8B-B14F-4D97-AF65-F5344CB8AC3E}">
        <p14:creationId xmlns:p14="http://schemas.microsoft.com/office/powerpoint/2010/main" val="1059710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94846"/>
            <a:ext cx="7499717" cy="900246"/>
          </a:xfrm>
          <a:prstGeom prst="rect">
            <a:avLst/>
          </a:prstGeom>
          <a:noFill/>
        </p:spPr>
        <p:txBody>
          <a:bodyPr wrap="square" rtlCol="0">
            <a:spAutoFit/>
          </a:bodyPr>
          <a:lstStyle/>
          <a:p>
            <a:r>
              <a:rPr lang="en-US" sz="2250" b="1" dirty="0">
                <a:solidFill>
                  <a:srgbClr val="00B050"/>
                </a:solidFill>
              </a:rPr>
              <a:t>Office of the State Auditor: </a:t>
            </a:r>
            <a:r>
              <a:rPr lang="en-US" sz="2250" b="1" dirty="0">
                <a:solidFill>
                  <a:prstClr val="black"/>
                </a:solidFill>
              </a:rPr>
              <a:t>Benefits of Free and Open Data</a:t>
            </a:r>
          </a:p>
          <a:p>
            <a:endParaRPr lang="en-US" sz="3000" b="1" dirty="0">
              <a:solidFill>
                <a:prstClr val="black"/>
              </a:solidFill>
            </a:endParaRPr>
          </a:p>
        </p:txBody>
      </p:sp>
      <p:sp>
        <p:nvSpPr>
          <p:cNvPr id="2" name="TextBox 1"/>
          <p:cNvSpPr txBox="1"/>
          <p:nvPr/>
        </p:nvSpPr>
        <p:spPr>
          <a:xfrm>
            <a:off x="2541223" y="1736778"/>
            <a:ext cx="4451039" cy="3970318"/>
          </a:xfrm>
          <a:prstGeom prst="rect">
            <a:avLst/>
          </a:prstGeom>
          <a:noFill/>
        </p:spPr>
        <p:txBody>
          <a:bodyPr wrap="square" rtlCol="0">
            <a:spAutoFit/>
          </a:bodyPr>
          <a:lstStyle/>
          <a:p>
            <a:r>
              <a:rPr lang="en-US" b="1" i="1" dirty="0">
                <a:solidFill>
                  <a:srgbClr val="0070C0"/>
                </a:solidFill>
              </a:rPr>
              <a:t>The goal of these comprehensive maps is to improve public policy/long-term financial planning and asset-management planning for our civil infrastructure throughout Minnesota's 853 cities and other local governments. By improving transparency of our infrastructure needs, all residents, local elected officials, legislators and governors will have a more comprehensive understanding of the total need over the next few decades statewide. This understanding can accelerate better planning, stabilize rates for users, and avoid major service disruptions due to inaction.</a:t>
            </a:r>
            <a:endParaRPr lang="en-US" b="1" i="1" dirty="0">
              <a:solidFill>
                <a:srgbClr val="00B050"/>
              </a:solidFill>
            </a:endParaRPr>
          </a:p>
        </p:txBody>
      </p:sp>
      <p:sp>
        <p:nvSpPr>
          <p:cNvPr id="8" name="TextBox 7"/>
          <p:cNvSpPr txBox="1"/>
          <p:nvPr/>
        </p:nvSpPr>
        <p:spPr>
          <a:xfrm>
            <a:off x="970820" y="3506125"/>
            <a:ext cx="1570404" cy="981038"/>
          </a:xfrm>
          <a:prstGeom prst="rect">
            <a:avLst/>
          </a:prstGeom>
          <a:noFill/>
        </p:spPr>
        <p:txBody>
          <a:bodyPr wrap="square" rtlCol="0">
            <a:spAutoFit/>
          </a:bodyPr>
          <a:lstStyle/>
          <a:p>
            <a:r>
              <a:rPr lang="en-US" sz="1500" b="1" dirty="0">
                <a:solidFill>
                  <a:prstClr val="black"/>
                </a:solidFill>
              </a:rPr>
              <a:t>Rebecca Otto</a:t>
            </a:r>
            <a:endParaRPr lang="en-US" sz="1275" b="1" dirty="0">
              <a:solidFill>
                <a:prstClr val="black"/>
              </a:solidFill>
            </a:endParaRPr>
          </a:p>
          <a:p>
            <a:r>
              <a:rPr lang="en-US" sz="1275" b="1" dirty="0">
                <a:solidFill>
                  <a:srgbClr val="0070C0"/>
                </a:solidFill>
              </a:rPr>
              <a:t>MN State Auditor</a:t>
            </a:r>
          </a:p>
          <a:p>
            <a:endParaRPr lang="en-US" sz="3000" b="1" dirty="0">
              <a:solidFill>
                <a:prstClr val="black"/>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6" y="4106275"/>
            <a:ext cx="1279749" cy="12564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700" y="1811795"/>
            <a:ext cx="1353839" cy="169433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263" y="1736778"/>
            <a:ext cx="1810823" cy="2379940"/>
          </a:xfrm>
          <a:prstGeom prst="rect">
            <a:avLst/>
          </a:prstGeom>
        </p:spPr>
      </p:pic>
    </p:spTree>
    <p:extLst>
      <p:ext uri="{BB962C8B-B14F-4D97-AF65-F5344CB8AC3E}">
        <p14:creationId xmlns:p14="http://schemas.microsoft.com/office/powerpoint/2010/main" val="2531082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extBox 1"/>
          <p:cNvSpPr txBox="1"/>
          <p:nvPr/>
        </p:nvSpPr>
        <p:spPr>
          <a:xfrm>
            <a:off x="2619805" y="1818143"/>
            <a:ext cx="6139423" cy="3647152"/>
          </a:xfrm>
          <a:prstGeom prst="rect">
            <a:avLst/>
          </a:prstGeom>
          <a:noFill/>
        </p:spPr>
        <p:txBody>
          <a:bodyPr wrap="square" rtlCol="0">
            <a:spAutoFit/>
          </a:bodyPr>
          <a:lstStyle/>
          <a:p>
            <a:r>
              <a:rPr lang="en-US" i="1" dirty="0">
                <a:solidFill>
                  <a:prstClr val="black"/>
                </a:solidFill>
              </a:rPr>
              <a:t>We receive many data requests for GIS data, especially from other government entities and contractors.  Parcels, road centerlines, address points and imagery are the most commonly requested layers.</a:t>
            </a:r>
          </a:p>
          <a:p>
            <a:endParaRPr lang="en-US" sz="1500" i="1" dirty="0">
              <a:solidFill>
                <a:prstClr val="black"/>
              </a:solidFill>
            </a:endParaRPr>
          </a:p>
          <a:p>
            <a:r>
              <a:rPr lang="en-US" i="1" dirty="0">
                <a:solidFill>
                  <a:prstClr val="black"/>
                </a:solidFill>
              </a:rPr>
              <a:t>I requested that our county share our data so I could spend less time filling requests, and still help other entities meet their business needs.  In August, we received permission to go ahead with Free and Open Data.  I am working with </a:t>
            </a:r>
            <a:r>
              <a:rPr lang="en-US" i="1" dirty="0" err="1">
                <a:solidFill>
                  <a:prstClr val="black"/>
                </a:solidFill>
              </a:rPr>
              <a:t>MnGeo</a:t>
            </a:r>
            <a:r>
              <a:rPr lang="en-US" i="1" dirty="0">
                <a:solidFill>
                  <a:prstClr val="black"/>
                </a:solidFill>
              </a:rPr>
              <a:t> to add data to the Minnesota Geospatial Commons. </a:t>
            </a:r>
          </a:p>
          <a:p>
            <a:endParaRPr lang="en-US" i="1" dirty="0">
              <a:solidFill>
                <a:prstClr val="black"/>
              </a:solidFill>
            </a:endParaRPr>
          </a:p>
          <a:p>
            <a:r>
              <a:rPr lang="en-US" i="1" dirty="0">
                <a:solidFill>
                  <a:prstClr val="black"/>
                </a:solidFill>
              </a:rPr>
              <a:t>I am looking forward to being able to spend time working on other tasks like updating and creating ArcGIS Online maps.</a:t>
            </a:r>
            <a:endParaRPr lang="en-US" sz="1350" dirty="0">
              <a:solidFill>
                <a:prstClr val="black"/>
              </a:solidFill>
            </a:endParaRPr>
          </a:p>
        </p:txBody>
      </p:sp>
      <p:sp>
        <p:nvSpPr>
          <p:cNvPr id="8" name="TextBox 7"/>
          <p:cNvSpPr txBox="1"/>
          <p:nvPr/>
        </p:nvSpPr>
        <p:spPr>
          <a:xfrm>
            <a:off x="970820" y="2884123"/>
            <a:ext cx="1658080" cy="669414"/>
          </a:xfrm>
          <a:prstGeom prst="rect">
            <a:avLst/>
          </a:prstGeom>
          <a:noFill/>
        </p:spPr>
        <p:txBody>
          <a:bodyPr wrap="square" rtlCol="0">
            <a:spAutoFit/>
          </a:bodyPr>
          <a:lstStyle/>
          <a:p>
            <a:r>
              <a:rPr lang="en-US" sz="1500" b="1" dirty="0">
                <a:solidFill>
                  <a:prstClr val="black"/>
                </a:solidFill>
              </a:rPr>
              <a:t>Michelle Trager</a:t>
            </a:r>
          </a:p>
          <a:p>
            <a:r>
              <a:rPr lang="en-US" sz="1125" b="1" i="1" dirty="0">
                <a:solidFill>
                  <a:prstClr val="black"/>
                </a:solidFill>
              </a:rPr>
              <a:t>GIS Coordinator</a:t>
            </a:r>
          </a:p>
          <a:p>
            <a:r>
              <a:rPr lang="en-US" sz="1125" b="1" dirty="0">
                <a:solidFill>
                  <a:srgbClr val="996633"/>
                </a:solidFill>
              </a:rPr>
              <a:t>Rice County</a:t>
            </a:r>
            <a:endParaRPr lang="en-US" sz="3000" b="1" dirty="0">
              <a:solidFill>
                <a:srgbClr val="996633"/>
              </a:solidFill>
            </a:endParaRPr>
          </a:p>
        </p:txBody>
      </p:sp>
      <p:sp>
        <p:nvSpPr>
          <p:cNvPr id="10" name="TextBox 9"/>
          <p:cNvSpPr txBox="1"/>
          <p:nvPr/>
        </p:nvSpPr>
        <p:spPr>
          <a:xfrm>
            <a:off x="958483" y="1094846"/>
            <a:ext cx="7499717" cy="900246"/>
          </a:xfrm>
          <a:prstGeom prst="rect">
            <a:avLst/>
          </a:prstGeom>
          <a:noFill/>
        </p:spPr>
        <p:txBody>
          <a:bodyPr wrap="square" rtlCol="0">
            <a:spAutoFit/>
          </a:bodyPr>
          <a:lstStyle/>
          <a:p>
            <a:r>
              <a:rPr lang="en-US" sz="2250" b="1" dirty="0">
                <a:solidFill>
                  <a:srgbClr val="996633"/>
                </a:solidFill>
              </a:rPr>
              <a:t>Counties:</a:t>
            </a:r>
            <a:r>
              <a:rPr lang="en-US" sz="2250" b="1" dirty="0">
                <a:solidFill>
                  <a:srgbClr val="00B0F0"/>
                </a:solidFill>
              </a:rPr>
              <a:t> </a:t>
            </a:r>
            <a:r>
              <a:rPr lang="en-US" sz="2250" b="1" dirty="0">
                <a:solidFill>
                  <a:prstClr val="black"/>
                </a:solidFill>
              </a:rPr>
              <a:t>Benefits of Free and Open GIS data</a:t>
            </a:r>
          </a:p>
          <a:p>
            <a:endParaRPr lang="en-US" sz="3000" b="1"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20" y="3860054"/>
            <a:ext cx="1106950" cy="116502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919" t="14895" r="10297" b="9052"/>
          <a:stretch/>
        </p:blipFill>
        <p:spPr>
          <a:xfrm>
            <a:off x="1037065" y="1660409"/>
            <a:ext cx="1201500" cy="1186847"/>
          </a:xfrm>
          <a:prstGeom prst="rect">
            <a:avLst/>
          </a:prstGeom>
        </p:spPr>
      </p:pic>
    </p:spTree>
    <p:extLst>
      <p:ext uri="{BB962C8B-B14F-4D97-AF65-F5344CB8AC3E}">
        <p14:creationId xmlns:p14="http://schemas.microsoft.com/office/powerpoint/2010/main" val="3914875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extBox 1"/>
          <p:cNvSpPr txBox="1"/>
          <p:nvPr/>
        </p:nvSpPr>
        <p:spPr>
          <a:xfrm>
            <a:off x="2619805" y="1818143"/>
            <a:ext cx="6139423" cy="3600986"/>
          </a:xfrm>
          <a:prstGeom prst="rect">
            <a:avLst/>
          </a:prstGeom>
          <a:noFill/>
        </p:spPr>
        <p:txBody>
          <a:bodyPr wrap="square" rtlCol="0">
            <a:spAutoFit/>
          </a:bodyPr>
          <a:lstStyle/>
          <a:p>
            <a:r>
              <a:rPr lang="en-US" i="1" dirty="0">
                <a:solidFill>
                  <a:prstClr val="black"/>
                </a:solidFill>
              </a:rPr>
              <a:t>As a creator, maintainer, and provider of GIS data for the City of Moorhead, I find most requests prefer a County-wide set of data. We have nightly tasks that exchange GIS and tax ownership data back and forth with Clay County.</a:t>
            </a:r>
          </a:p>
          <a:p>
            <a:endParaRPr lang="en-US" sz="1500" i="1" dirty="0">
              <a:solidFill>
                <a:prstClr val="black"/>
              </a:solidFill>
            </a:endParaRPr>
          </a:p>
          <a:p>
            <a:r>
              <a:rPr lang="en-US" i="1" dirty="0">
                <a:solidFill>
                  <a:prstClr val="black"/>
                </a:solidFill>
              </a:rPr>
              <a:t>City specific data requests typically include underground utilities, parcels, elevation, easements, zoning/land use, flood mitigation, and miscellaneous historical data.</a:t>
            </a:r>
          </a:p>
          <a:p>
            <a:endParaRPr lang="en-US" sz="1500" i="1" dirty="0">
              <a:solidFill>
                <a:prstClr val="black"/>
              </a:solidFill>
            </a:endParaRPr>
          </a:p>
          <a:p>
            <a:r>
              <a:rPr lang="en-US" i="1" dirty="0">
                <a:solidFill>
                  <a:prstClr val="black"/>
                </a:solidFill>
              </a:rPr>
              <a:t>I plan to setup an Open Data Portal to reduce my time spent filling requests,….. the only caveat being that I like to know how the data is being used AND receiving feedback on any errors so that I can make our data better. Which would benefit everyone.</a:t>
            </a:r>
            <a:endParaRPr lang="en-US" sz="1350" dirty="0">
              <a:solidFill>
                <a:prstClr val="black"/>
              </a:solidFill>
            </a:endParaRPr>
          </a:p>
        </p:txBody>
      </p:sp>
      <p:sp>
        <p:nvSpPr>
          <p:cNvPr id="8" name="TextBox 7"/>
          <p:cNvSpPr txBox="1"/>
          <p:nvPr/>
        </p:nvSpPr>
        <p:spPr>
          <a:xfrm>
            <a:off x="970820" y="2884123"/>
            <a:ext cx="1658080" cy="669414"/>
          </a:xfrm>
          <a:prstGeom prst="rect">
            <a:avLst/>
          </a:prstGeom>
          <a:noFill/>
        </p:spPr>
        <p:txBody>
          <a:bodyPr wrap="square" rtlCol="0">
            <a:spAutoFit/>
          </a:bodyPr>
          <a:lstStyle/>
          <a:p>
            <a:r>
              <a:rPr lang="en-US" sz="1500" b="1" dirty="0">
                <a:solidFill>
                  <a:prstClr val="black"/>
                </a:solidFill>
              </a:rPr>
              <a:t>Brad Anderson</a:t>
            </a:r>
          </a:p>
          <a:p>
            <a:r>
              <a:rPr lang="en-US" sz="1125" b="1" i="1" dirty="0">
                <a:solidFill>
                  <a:prstClr val="black"/>
                </a:solidFill>
              </a:rPr>
              <a:t>GIS Manager</a:t>
            </a:r>
          </a:p>
          <a:p>
            <a:r>
              <a:rPr lang="en-US" sz="1125" b="1" dirty="0">
                <a:solidFill>
                  <a:srgbClr val="996633"/>
                </a:solidFill>
              </a:rPr>
              <a:t>City of Moorhead</a:t>
            </a:r>
            <a:endParaRPr lang="en-US" sz="3000" b="1" dirty="0">
              <a:solidFill>
                <a:srgbClr val="996633"/>
              </a:solidFill>
            </a:endParaRPr>
          </a:p>
        </p:txBody>
      </p:sp>
      <p:sp>
        <p:nvSpPr>
          <p:cNvPr id="10" name="TextBox 9"/>
          <p:cNvSpPr txBox="1"/>
          <p:nvPr/>
        </p:nvSpPr>
        <p:spPr>
          <a:xfrm>
            <a:off x="958483" y="1094846"/>
            <a:ext cx="7499717" cy="900246"/>
          </a:xfrm>
          <a:prstGeom prst="rect">
            <a:avLst/>
          </a:prstGeom>
          <a:noFill/>
        </p:spPr>
        <p:txBody>
          <a:bodyPr wrap="square" rtlCol="0">
            <a:spAutoFit/>
          </a:bodyPr>
          <a:lstStyle/>
          <a:p>
            <a:r>
              <a:rPr lang="en-US" sz="2250" b="1" dirty="0">
                <a:solidFill>
                  <a:srgbClr val="996633"/>
                </a:solidFill>
              </a:rPr>
              <a:t>Cities:</a:t>
            </a:r>
            <a:r>
              <a:rPr lang="en-US" sz="2250" b="1" dirty="0">
                <a:solidFill>
                  <a:srgbClr val="00B0F0"/>
                </a:solidFill>
              </a:rPr>
              <a:t> </a:t>
            </a:r>
            <a:r>
              <a:rPr lang="en-US" sz="2250" b="1" dirty="0">
                <a:solidFill>
                  <a:prstClr val="black"/>
                </a:solidFill>
              </a:rPr>
              <a:t>Benefits of Free and Open GIS data</a:t>
            </a:r>
          </a:p>
          <a:p>
            <a:endParaRPr lang="en-US" sz="3000" b="1" dirty="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24" y="3661045"/>
            <a:ext cx="1013546" cy="9527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5" y="1680036"/>
            <a:ext cx="1299210" cy="10896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049" y="1110974"/>
            <a:ext cx="2532707" cy="60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6653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extBox 1"/>
          <p:cNvSpPr txBox="1"/>
          <p:nvPr/>
        </p:nvSpPr>
        <p:spPr>
          <a:xfrm>
            <a:off x="2582577" y="1836256"/>
            <a:ext cx="6134890" cy="3854901"/>
          </a:xfrm>
          <a:prstGeom prst="rect">
            <a:avLst/>
          </a:prstGeom>
          <a:noFill/>
        </p:spPr>
        <p:txBody>
          <a:bodyPr wrap="square" rtlCol="0">
            <a:spAutoFit/>
          </a:bodyPr>
          <a:lstStyle/>
          <a:p>
            <a:r>
              <a:rPr lang="en-US" sz="2100" i="1" dirty="0">
                <a:solidFill>
                  <a:prstClr val="black"/>
                </a:solidFill>
              </a:rPr>
              <a:t>We use geospatial science to address and resolve social justice and natural resource conservation issues.</a:t>
            </a:r>
          </a:p>
          <a:p>
            <a:endParaRPr lang="en-US" sz="2100" i="1" dirty="0">
              <a:solidFill>
                <a:prstClr val="black"/>
              </a:solidFill>
            </a:endParaRPr>
          </a:p>
          <a:p>
            <a:r>
              <a:rPr lang="en-US" sz="2100" i="1" dirty="0">
                <a:solidFill>
                  <a:prstClr val="black"/>
                </a:solidFill>
              </a:rPr>
              <a:t>The usefulness and efficiency of the spatial analyses that we perform is tied directly to the availability and quality of data that we can obtain for their implementation.</a:t>
            </a:r>
          </a:p>
          <a:p>
            <a:endParaRPr lang="en-US" sz="2100" i="1" dirty="0">
              <a:solidFill>
                <a:prstClr val="black"/>
              </a:solidFill>
            </a:endParaRPr>
          </a:p>
          <a:p>
            <a:r>
              <a:rPr lang="en-US" sz="2100" b="1" i="1" dirty="0">
                <a:solidFill>
                  <a:srgbClr val="00B050"/>
                </a:solidFill>
              </a:rPr>
              <a:t>Having public GIS data that is readily available is imperative to our mission </a:t>
            </a:r>
            <a:r>
              <a:rPr lang="en-US" sz="2100" i="1" dirty="0">
                <a:solidFill>
                  <a:prstClr val="black"/>
                </a:solidFill>
              </a:rPr>
              <a:t>of advocating for the sustainability of our common resources.</a:t>
            </a:r>
            <a:r>
              <a:rPr lang="en-US" sz="2100" dirty="0">
                <a:solidFill>
                  <a:prstClr val="black"/>
                </a:solidFill>
              </a:rPr>
              <a:t> </a:t>
            </a:r>
          </a:p>
          <a:p>
            <a:endParaRPr lang="en-US" sz="1350" dirty="0">
              <a:solidFill>
                <a:prstClr val="black"/>
              </a:solidFill>
            </a:endParaRPr>
          </a:p>
        </p:txBody>
      </p:sp>
      <p:sp>
        <p:nvSpPr>
          <p:cNvPr id="8" name="TextBox 7"/>
          <p:cNvSpPr txBox="1"/>
          <p:nvPr/>
        </p:nvSpPr>
        <p:spPr>
          <a:xfrm>
            <a:off x="970820" y="3237190"/>
            <a:ext cx="1477413" cy="1246495"/>
          </a:xfrm>
          <a:prstGeom prst="rect">
            <a:avLst/>
          </a:prstGeom>
          <a:noFill/>
        </p:spPr>
        <p:txBody>
          <a:bodyPr wrap="square" rtlCol="0">
            <a:spAutoFit/>
          </a:bodyPr>
          <a:lstStyle/>
          <a:p>
            <a:r>
              <a:rPr lang="en-US" sz="1500" b="1" dirty="0">
                <a:solidFill>
                  <a:prstClr val="black"/>
                </a:solidFill>
              </a:rPr>
              <a:t>Andra Bontrager</a:t>
            </a:r>
          </a:p>
          <a:p>
            <a:r>
              <a:rPr lang="en-US" sz="1125" b="1" dirty="0">
                <a:solidFill>
                  <a:prstClr val="black"/>
                </a:solidFill>
              </a:rPr>
              <a:t>GIS Specialist</a:t>
            </a:r>
          </a:p>
          <a:p>
            <a:r>
              <a:rPr lang="en-US" sz="1125" b="1" dirty="0">
                <a:solidFill>
                  <a:srgbClr val="00B050"/>
                </a:solidFill>
              </a:rPr>
              <a:t>Minnesota Center for Environmental </a:t>
            </a:r>
          </a:p>
          <a:p>
            <a:r>
              <a:rPr lang="en-US" sz="1125" b="1" dirty="0">
                <a:solidFill>
                  <a:srgbClr val="00B050"/>
                </a:solidFill>
              </a:rPr>
              <a:t>Advocacy</a:t>
            </a:r>
            <a:endParaRPr lang="en-US" sz="3000"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65" y="1741048"/>
            <a:ext cx="1331267" cy="140957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84" y="4254221"/>
            <a:ext cx="1409848" cy="460455"/>
          </a:xfrm>
          <a:prstGeom prst="rect">
            <a:avLst/>
          </a:prstGeom>
        </p:spPr>
      </p:pic>
      <p:sp>
        <p:nvSpPr>
          <p:cNvPr id="12" name="TextBox 11"/>
          <p:cNvSpPr txBox="1"/>
          <p:nvPr/>
        </p:nvSpPr>
        <p:spPr>
          <a:xfrm>
            <a:off x="958483" y="1094846"/>
            <a:ext cx="7499717" cy="900246"/>
          </a:xfrm>
          <a:prstGeom prst="rect">
            <a:avLst/>
          </a:prstGeom>
          <a:noFill/>
        </p:spPr>
        <p:txBody>
          <a:bodyPr wrap="square" rtlCol="0">
            <a:spAutoFit/>
          </a:bodyPr>
          <a:lstStyle/>
          <a:p>
            <a:r>
              <a:rPr lang="en-US" sz="2250" b="1" dirty="0">
                <a:solidFill>
                  <a:srgbClr val="7030A0"/>
                </a:solidFill>
              </a:rPr>
              <a:t>Non-Profit Sector: </a:t>
            </a:r>
            <a:r>
              <a:rPr lang="en-US" sz="2250" b="1" dirty="0">
                <a:solidFill>
                  <a:prstClr val="black"/>
                </a:solidFill>
              </a:rPr>
              <a:t>Benefits of Free and Open GIS data</a:t>
            </a:r>
          </a:p>
          <a:p>
            <a:endParaRPr lang="en-US" sz="3000" b="1" dirty="0">
              <a:solidFill>
                <a:prstClr val="black"/>
              </a:solidFill>
            </a:endParaRPr>
          </a:p>
        </p:txBody>
      </p:sp>
    </p:spTree>
    <p:extLst>
      <p:ext uri="{BB962C8B-B14F-4D97-AF65-F5344CB8AC3E}">
        <p14:creationId xmlns:p14="http://schemas.microsoft.com/office/powerpoint/2010/main" val="996565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Likelihood of Success</a:t>
            </a:r>
          </a:p>
        </p:txBody>
      </p:sp>
      <p:sp>
        <p:nvSpPr>
          <p:cNvPr id="4" name="Text Placeholder 3"/>
          <p:cNvSpPr>
            <a:spLocks noGrp="1"/>
          </p:cNvSpPr>
          <p:nvPr>
            <p:ph type="body" sz="quarter" idx="12"/>
          </p:nvPr>
        </p:nvSpPr>
        <p:spPr/>
        <p:txBody>
          <a:bodyPr/>
          <a:lstStyle/>
          <a:p>
            <a:pPr marL="457200" indent="-457200">
              <a:buFont typeface="Arial" panose="020B0604020202020204" pitchFamily="34" charset="0"/>
              <a:buChar char="•"/>
            </a:pPr>
            <a:r>
              <a:rPr lang="en-US" dirty="0"/>
              <a:t>What is the estimated effort?</a:t>
            </a:r>
          </a:p>
          <a:p>
            <a:pPr marL="457200" indent="-457200">
              <a:buFont typeface="Arial" panose="020B0604020202020204" pitchFamily="34" charset="0"/>
              <a:buChar char="•"/>
            </a:pPr>
            <a:r>
              <a:rPr lang="en-US" dirty="0"/>
              <a:t>Is funding needed? Available</a:t>
            </a:r>
          </a:p>
          <a:p>
            <a:pPr marL="457200" indent="-457200">
              <a:buFont typeface="Arial" panose="020B0604020202020204" pitchFamily="34" charset="0"/>
              <a:buChar char="•"/>
            </a:pPr>
            <a:r>
              <a:rPr lang="en-US" dirty="0"/>
              <a:t>Does a </a:t>
            </a:r>
            <a:r>
              <a:rPr lang="en-US" u="sng" dirty="0"/>
              <a:t>committed project owner</a:t>
            </a:r>
            <a:r>
              <a:rPr lang="en-US" dirty="0"/>
              <a:t> exist?</a:t>
            </a:r>
          </a:p>
          <a:p>
            <a:pPr marL="457200" indent="-457200">
              <a:buFont typeface="Arial" panose="020B0604020202020204" pitchFamily="34" charset="0"/>
              <a:buChar char="•"/>
            </a:pPr>
            <a:r>
              <a:rPr lang="en-US" dirty="0"/>
              <a:t>Project team?</a:t>
            </a:r>
          </a:p>
          <a:p>
            <a:pPr marL="457200" indent="-457200">
              <a:buFont typeface="Arial" panose="020B0604020202020204" pitchFamily="34" charset="0"/>
              <a:buChar char="•"/>
            </a:pPr>
            <a:r>
              <a:rPr lang="en-US" dirty="0"/>
              <a:t>High level champion?</a:t>
            </a:r>
          </a:p>
          <a:p>
            <a:pPr marL="457200" indent="-457200">
              <a:buFont typeface="Arial" panose="020B0604020202020204" pitchFamily="34" charset="0"/>
              <a:buChar char="•"/>
            </a:pPr>
            <a:r>
              <a:rPr lang="en-US" dirty="0"/>
              <a:t>Score factors in a prioritization matrix</a:t>
            </a:r>
          </a:p>
          <a:p>
            <a:pPr marL="457200" indent="-457200">
              <a:buFont typeface="Arial" panose="020B0604020202020204" pitchFamily="34" charset="0"/>
              <a:buChar char="•"/>
            </a:pPr>
            <a:r>
              <a:rPr lang="en-US" dirty="0"/>
              <a:t>Review draft scores</a:t>
            </a:r>
          </a:p>
        </p:txBody>
      </p:sp>
    </p:spTree>
    <p:extLst>
      <p:ext uri="{BB962C8B-B14F-4D97-AF65-F5344CB8AC3E}">
        <p14:creationId xmlns:p14="http://schemas.microsoft.com/office/powerpoint/2010/main" val="18742184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extBox 1"/>
          <p:cNvSpPr txBox="1"/>
          <p:nvPr/>
        </p:nvSpPr>
        <p:spPr>
          <a:xfrm>
            <a:off x="2582577" y="1890156"/>
            <a:ext cx="6019079" cy="3762568"/>
          </a:xfrm>
          <a:prstGeom prst="rect">
            <a:avLst/>
          </a:prstGeom>
          <a:noFill/>
        </p:spPr>
        <p:txBody>
          <a:bodyPr wrap="square" rtlCol="0">
            <a:spAutoFit/>
          </a:bodyPr>
          <a:lstStyle/>
          <a:p>
            <a:r>
              <a:rPr lang="en-US" sz="1875" i="1" dirty="0">
                <a:solidFill>
                  <a:prstClr val="black"/>
                </a:solidFill>
              </a:rPr>
              <a:t>My GIS students are primarily pursuing graduate-level degrees in </a:t>
            </a:r>
            <a:r>
              <a:rPr lang="en-US" sz="1875" b="1" i="1" dirty="0">
                <a:solidFill>
                  <a:prstClr val="black"/>
                </a:solidFill>
              </a:rPr>
              <a:t>Urban and Regional Planning </a:t>
            </a:r>
            <a:r>
              <a:rPr lang="en-US" sz="1875" i="1" dirty="0">
                <a:solidFill>
                  <a:prstClr val="black"/>
                </a:solidFill>
              </a:rPr>
              <a:t>and </a:t>
            </a:r>
            <a:r>
              <a:rPr lang="en-US" sz="1875" b="1" i="1" dirty="0">
                <a:solidFill>
                  <a:prstClr val="black"/>
                </a:solidFill>
              </a:rPr>
              <a:t>Public Policy.</a:t>
            </a:r>
          </a:p>
          <a:p>
            <a:endParaRPr lang="en-US" sz="1875" i="1" dirty="0">
              <a:solidFill>
                <a:prstClr val="black"/>
              </a:solidFill>
            </a:endParaRPr>
          </a:p>
          <a:p>
            <a:r>
              <a:rPr lang="en-US" sz="1875" i="1" dirty="0">
                <a:solidFill>
                  <a:prstClr val="black"/>
                </a:solidFill>
              </a:rPr>
              <a:t>Having unfettered access to government geospatial data at all levels (city, county, regional, state and federal) is a vital component to not only their ability to use GIS and perform spatial analysis but to </a:t>
            </a:r>
            <a:r>
              <a:rPr lang="en-US" sz="1875" b="1" i="1" dirty="0">
                <a:solidFill>
                  <a:srgbClr val="800000"/>
                </a:solidFill>
              </a:rPr>
              <a:t>fully understand the functions and operation of government.</a:t>
            </a:r>
          </a:p>
          <a:p>
            <a:endParaRPr lang="en-US" sz="1875" i="1" dirty="0">
              <a:solidFill>
                <a:prstClr val="black"/>
              </a:solidFill>
            </a:endParaRPr>
          </a:p>
          <a:p>
            <a:r>
              <a:rPr lang="en-US" sz="1875" i="1" dirty="0">
                <a:solidFill>
                  <a:prstClr val="black"/>
                </a:solidFill>
              </a:rPr>
              <a:t>Being able to access and use the geospatial data </a:t>
            </a:r>
            <a:r>
              <a:rPr lang="en-US" sz="1875" b="1" i="1" dirty="0">
                <a:solidFill>
                  <a:srgbClr val="800000"/>
                </a:solidFill>
              </a:rPr>
              <a:t>as prepared by its authoritative sources </a:t>
            </a:r>
            <a:r>
              <a:rPr lang="en-US" sz="1875" i="1" dirty="0">
                <a:solidFill>
                  <a:prstClr val="black"/>
                </a:solidFill>
              </a:rPr>
              <a:t>is crucial for providing an authentic and valuable educational experience.</a:t>
            </a:r>
          </a:p>
          <a:p>
            <a:endParaRPr lang="en-US" sz="1350" dirty="0">
              <a:solidFill>
                <a:prstClr val="black"/>
              </a:solidFill>
            </a:endParaRPr>
          </a:p>
        </p:txBody>
      </p:sp>
      <p:sp>
        <p:nvSpPr>
          <p:cNvPr id="8" name="TextBox 7"/>
          <p:cNvSpPr txBox="1"/>
          <p:nvPr/>
        </p:nvSpPr>
        <p:spPr>
          <a:xfrm>
            <a:off x="970820" y="3237190"/>
            <a:ext cx="1389720" cy="1558119"/>
          </a:xfrm>
          <a:prstGeom prst="rect">
            <a:avLst/>
          </a:prstGeom>
          <a:noFill/>
        </p:spPr>
        <p:txBody>
          <a:bodyPr wrap="square" rtlCol="0">
            <a:spAutoFit/>
          </a:bodyPr>
          <a:lstStyle/>
          <a:p>
            <a:r>
              <a:rPr lang="en-US" sz="1500" b="1" dirty="0">
                <a:solidFill>
                  <a:prstClr val="black"/>
                </a:solidFill>
              </a:rPr>
              <a:t>Geoff Maas</a:t>
            </a:r>
          </a:p>
          <a:p>
            <a:r>
              <a:rPr lang="en-US" sz="1125" b="1" dirty="0">
                <a:solidFill>
                  <a:prstClr val="black"/>
                </a:solidFill>
              </a:rPr>
              <a:t>Lecturer</a:t>
            </a:r>
          </a:p>
          <a:p>
            <a:r>
              <a:rPr lang="en-US" sz="975" b="1" dirty="0">
                <a:solidFill>
                  <a:srgbClr val="800000"/>
                </a:solidFill>
              </a:rPr>
              <a:t>Humphrey School of</a:t>
            </a:r>
          </a:p>
          <a:p>
            <a:r>
              <a:rPr lang="en-US" sz="975" b="1" dirty="0">
                <a:solidFill>
                  <a:srgbClr val="800000"/>
                </a:solidFill>
              </a:rPr>
              <a:t>Public Affairs,</a:t>
            </a:r>
          </a:p>
          <a:p>
            <a:r>
              <a:rPr lang="en-US" sz="975" b="1" dirty="0">
                <a:solidFill>
                  <a:srgbClr val="800000"/>
                </a:solidFill>
              </a:rPr>
              <a:t>University of Minnesota</a:t>
            </a:r>
          </a:p>
          <a:p>
            <a:endParaRPr lang="en-US" sz="3000" b="1"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65" y="1857172"/>
            <a:ext cx="1323475" cy="13234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905" y="4287154"/>
            <a:ext cx="867197" cy="867197"/>
          </a:xfrm>
          <a:prstGeom prst="rect">
            <a:avLst/>
          </a:prstGeom>
        </p:spPr>
      </p:pic>
      <p:sp>
        <p:nvSpPr>
          <p:cNvPr id="11" name="TextBox 10"/>
          <p:cNvSpPr txBox="1"/>
          <p:nvPr/>
        </p:nvSpPr>
        <p:spPr>
          <a:xfrm>
            <a:off x="958483" y="1094846"/>
            <a:ext cx="7499717" cy="900246"/>
          </a:xfrm>
          <a:prstGeom prst="rect">
            <a:avLst/>
          </a:prstGeom>
          <a:noFill/>
        </p:spPr>
        <p:txBody>
          <a:bodyPr wrap="square" rtlCol="0">
            <a:spAutoFit/>
          </a:bodyPr>
          <a:lstStyle/>
          <a:p>
            <a:r>
              <a:rPr lang="en-US" sz="2250" b="1" dirty="0">
                <a:solidFill>
                  <a:srgbClr val="800000"/>
                </a:solidFill>
              </a:rPr>
              <a:t>Academia: </a:t>
            </a:r>
            <a:r>
              <a:rPr lang="en-US" sz="2250" b="1" dirty="0">
                <a:solidFill>
                  <a:prstClr val="black"/>
                </a:solidFill>
              </a:rPr>
              <a:t>Benefits of Free and Open GIS data</a:t>
            </a:r>
          </a:p>
          <a:p>
            <a:endParaRPr lang="en-US" sz="3000" b="1" dirty="0">
              <a:solidFill>
                <a:prstClr val="black"/>
              </a:solidFill>
            </a:endParaRPr>
          </a:p>
        </p:txBody>
      </p:sp>
    </p:spTree>
    <p:extLst>
      <p:ext uri="{BB962C8B-B14F-4D97-AF65-F5344CB8AC3E}">
        <p14:creationId xmlns:p14="http://schemas.microsoft.com/office/powerpoint/2010/main" val="20352949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2348597"/>
            <a:ext cx="7499717" cy="1938992"/>
          </a:xfrm>
          <a:prstGeom prst="rect">
            <a:avLst/>
          </a:prstGeom>
          <a:noFill/>
        </p:spPr>
        <p:txBody>
          <a:bodyPr wrap="square" rtlCol="0">
            <a:spAutoFit/>
          </a:bodyPr>
          <a:lstStyle/>
          <a:p>
            <a:r>
              <a:rPr lang="en-US" sz="6000" b="1" dirty="0">
                <a:solidFill>
                  <a:prstClr val="black"/>
                </a:solidFill>
              </a:rPr>
              <a:t>Part V:</a:t>
            </a:r>
          </a:p>
          <a:p>
            <a:r>
              <a:rPr lang="en-US" sz="6000" b="1" dirty="0">
                <a:solidFill>
                  <a:prstClr val="black"/>
                </a:solidFill>
              </a:rPr>
              <a:t>What’s next?</a:t>
            </a:r>
          </a:p>
        </p:txBody>
      </p:sp>
    </p:spTree>
    <p:extLst>
      <p:ext uri="{BB962C8B-B14F-4D97-AF65-F5344CB8AC3E}">
        <p14:creationId xmlns:p14="http://schemas.microsoft.com/office/powerpoint/2010/main" val="2683037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1037065" y="2759586"/>
            <a:ext cx="7993787" cy="692497"/>
          </a:xfrm>
          <a:prstGeom prst="rect">
            <a:avLst/>
          </a:prstGeom>
          <a:noFill/>
        </p:spPr>
        <p:txBody>
          <a:bodyPr wrap="square" rtlCol="0">
            <a:spAutoFit/>
          </a:bodyPr>
          <a:lstStyle/>
          <a:p>
            <a:r>
              <a:rPr lang="en-US" sz="3900" b="1" dirty="0">
                <a:solidFill>
                  <a:prstClr val="black"/>
                </a:solidFill>
              </a:rPr>
              <a:t>Technology is not the issue</a:t>
            </a:r>
            <a:endParaRPr lang="en-US" sz="3900" dirty="0">
              <a:solidFill>
                <a:srgbClr val="996600"/>
              </a:solidFill>
            </a:endParaRPr>
          </a:p>
        </p:txBody>
      </p:sp>
    </p:spTree>
    <p:extLst>
      <p:ext uri="{BB962C8B-B14F-4D97-AF65-F5344CB8AC3E}">
        <p14:creationId xmlns:p14="http://schemas.microsoft.com/office/powerpoint/2010/main" val="4030025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226159"/>
            <a:ext cx="7993787" cy="4293483"/>
          </a:xfrm>
          <a:prstGeom prst="rect">
            <a:avLst/>
          </a:prstGeom>
          <a:noFill/>
        </p:spPr>
        <p:txBody>
          <a:bodyPr wrap="square" rtlCol="0">
            <a:spAutoFit/>
          </a:bodyPr>
          <a:lstStyle/>
          <a:p>
            <a:r>
              <a:rPr lang="en-US" sz="3900" b="1" dirty="0">
                <a:solidFill>
                  <a:prstClr val="black"/>
                </a:solidFill>
              </a:rPr>
              <a:t>Addressing the Specific Concerns</a:t>
            </a:r>
          </a:p>
          <a:p>
            <a:r>
              <a:rPr lang="en-US" sz="3900" b="1" dirty="0">
                <a:solidFill>
                  <a:prstClr val="black"/>
                </a:solidFill>
              </a:rPr>
              <a:t>Raised by Survey Respondents</a:t>
            </a:r>
          </a:p>
          <a:p>
            <a:endParaRPr lang="en-US" sz="3900" b="1" dirty="0">
              <a:solidFill>
                <a:prstClr val="black"/>
              </a:solidFill>
            </a:endParaRPr>
          </a:p>
          <a:p>
            <a:r>
              <a:rPr lang="en-US" sz="3900" b="1" dirty="0">
                <a:solidFill>
                  <a:srgbClr val="800000"/>
                </a:solidFill>
              </a:rPr>
              <a:t>Loss of Revenue</a:t>
            </a:r>
          </a:p>
          <a:p>
            <a:r>
              <a:rPr lang="en-US" sz="3900" b="1" dirty="0">
                <a:solidFill>
                  <a:srgbClr val="0070C0"/>
                </a:solidFill>
              </a:rPr>
              <a:t>Legal Liability</a:t>
            </a:r>
          </a:p>
          <a:p>
            <a:r>
              <a:rPr lang="en-US" sz="3900" b="1" dirty="0">
                <a:solidFill>
                  <a:srgbClr val="70AD47">
                    <a:lumMod val="75000"/>
                  </a:srgbClr>
                </a:solidFill>
              </a:rPr>
              <a:t>‘Bad actors’ misusing the data</a:t>
            </a:r>
          </a:p>
          <a:p>
            <a:r>
              <a:rPr lang="en-US" sz="3900" b="1" dirty="0">
                <a:solidFill>
                  <a:srgbClr val="996600"/>
                </a:solidFill>
              </a:rPr>
              <a:t>Privacy and security concerns</a:t>
            </a:r>
            <a:endParaRPr lang="en-US" sz="3900" dirty="0">
              <a:solidFill>
                <a:srgbClr val="996600"/>
              </a:solidFill>
            </a:endParaRPr>
          </a:p>
        </p:txBody>
      </p:sp>
    </p:spTree>
    <p:extLst>
      <p:ext uri="{BB962C8B-B14F-4D97-AF65-F5344CB8AC3E}">
        <p14:creationId xmlns:p14="http://schemas.microsoft.com/office/powerpoint/2010/main" val="34029369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193672"/>
            <a:ext cx="7993787" cy="3370153"/>
          </a:xfrm>
          <a:prstGeom prst="rect">
            <a:avLst/>
          </a:prstGeom>
          <a:noFill/>
        </p:spPr>
        <p:txBody>
          <a:bodyPr wrap="square" rtlCol="0">
            <a:spAutoFit/>
          </a:bodyPr>
          <a:lstStyle/>
          <a:p>
            <a:r>
              <a:rPr lang="en-US" sz="4500" b="1" dirty="0">
                <a:solidFill>
                  <a:srgbClr val="800000"/>
                </a:solidFill>
              </a:rPr>
              <a:t>Loss of Revenue</a:t>
            </a:r>
          </a:p>
          <a:p>
            <a:endParaRPr lang="en-US" sz="3600" b="1" dirty="0">
              <a:solidFill>
                <a:srgbClr val="800000"/>
              </a:solidFill>
            </a:endParaRPr>
          </a:p>
          <a:p>
            <a:r>
              <a:rPr lang="en-US" sz="3300" b="1" dirty="0">
                <a:solidFill>
                  <a:srgbClr val="800000"/>
                </a:solidFill>
              </a:rPr>
              <a:t>Revenue generated from the sale of data;</a:t>
            </a:r>
          </a:p>
          <a:p>
            <a:r>
              <a:rPr lang="en-US" sz="3300" b="1" dirty="0">
                <a:solidFill>
                  <a:prstClr val="black">
                    <a:lumMod val="50000"/>
                    <a:lumOff val="50000"/>
                  </a:prstClr>
                </a:solidFill>
              </a:rPr>
              <a:t>Vs. </a:t>
            </a:r>
          </a:p>
          <a:p>
            <a:r>
              <a:rPr lang="en-US" sz="3300" b="1" dirty="0">
                <a:solidFill>
                  <a:srgbClr val="800000"/>
                </a:solidFill>
              </a:rPr>
              <a:t>Staff time committed to fulfilling requests;</a:t>
            </a:r>
          </a:p>
          <a:p>
            <a:r>
              <a:rPr lang="en-US" sz="3300" b="1" dirty="0">
                <a:solidFill>
                  <a:srgbClr val="800000"/>
                </a:solidFill>
              </a:rPr>
              <a:t>Time taken away from other work; </a:t>
            </a:r>
            <a:endParaRPr lang="en-US" sz="3300" b="1" dirty="0">
              <a:solidFill>
                <a:prstClr val="white">
                  <a:lumMod val="75000"/>
                </a:prstClr>
              </a:solidFill>
            </a:endParaRPr>
          </a:p>
        </p:txBody>
      </p:sp>
    </p:spTree>
    <p:extLst>
      <p:ext uri="{BB962C8B-B14F-4D97-AF65-F5344CB8AC3E}">
        <p14:creationId xmlns:p14="http://schemas.microsoft.com/office/powerpoint/2010/main" val="1686677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193672"/>
            <a:ext cx="7993787" cy="3762568"/>
          </a:xfrm>
          <a:prstGeom prst="rect">
            <a:avLst/>
          </a:prstGeom>
          <a:noFill/>
        </p:spPr>
        <p:txBody>
          <a:bodyPr wrap="square" rtlCol="0">
            <a:spAutoFit/>
          </a:bodyPr>
          <a:lstStyle/>
          <a:p>
            <a:r>
              <a:rPr lang="en-US" sz="4500" b="1" dirty="0">
                <a:solidFill>
                  <a:srgbClr val="0070C0"/>
                </a:solidFill>
              </a:rPr>
              <a:t>Legal Liability</a:t>
            </a:r>
          </a:p>
          <a:p>
            <a:endParaRPr lang="en-US" sz="3600" b="1" dirty="0">
              <a:solidFill>
                <a:srgbClr val="800000"/>
              </a:solidFill>
            </a:endParaRPr>
          </a:p>
          <a:p>
            <a:r>
              <a:rPr lang="en-US" sz="3150" b="1" u="sng" dirty="0">
                <a:solidFill>
                  <a:srgbClr val="0070C0"/>
                </a:solidFill>
              </a:rPr>
              <a:t>Chapter 466.03, </a:t>
            </a:r>
            <a:r>
              <a:rPr lang="en-US" sz="3150" b="1" u="sng" dirty="0" err="1">
                <a:solidFill>
                  <a:srgbClr val="0070C0"/>
                </a:solidFill>
              </a:rPr>
              <a:t>Subd</a:t>
            </a:r>
            <a:r>
              <a:rPr lang="en-US" sz="3150" b="1" u="sng" dirty="0">
                <a:solidFill>
                  <a:srgbClr val="0070C0"/>
                </a:solidFill>
              </a:rPr>
              <a:t>. 21</a:t>
            </a:r>
          </a:p>
          <a:p>
            <a:endParaRPr lang="en-US" sz="3150" b="1" dirty="0">
              <a:solidFill>
                <a:srgbClr val="0070C0"/>
              </a:solidFill>
            </a:endParaRPr>
          </a:p>
          <a:p>
            <a:r>
              <a:rPr lang="en-US" sz="3150" b="1" dirty="0">
                <a:solidFill>
                  <a:prstClr val="black"/>
                </a:solidFill>
              </a:rPr>
              <a:t>Under state law: </a:t>
            </a:r>
            <a:r>
              <a:rPr lang="en-US" sz="3150" b="1" dirty="0">
                <a:solidFill>
                  <a:srgbClr val="0070C0"/>
                </a:solidFill>
              </a:rPr>
              <a:t>As long as you</a:t>
            </a:r>
          </a:p>
          <a:p>
            <a:r>
              <a:rPr lang="en-US" sz="3150" b="1" i="1" u="sng" dirty="0">
                <a:solidFill>
                  <a:srgbClr val="0070C0"/>
                </a:solidFill>
              </a:rPr>
              <a:t>provide a disclaimer </a:t>
            </a:r>
            <a:r>
              <a:rPr lang="en-US" sz="3150" b="1" dirty="0">
                <a:solidFill>
                  <a:srgbClr val="0070C0"/>
                </a:solidFill>
              </a:rPr>
              <a:t>with your data</a:t>
            </a:r>
          </a:p>
          <a:p>
            <a:r>
              <a:rPr lang="en-US" sz="3150" b="1" dirty="0">
                <a:solidFill>
                  <a:srgbClr val="0070C0"/>
                </a:solidFill>
              </a:rPr>
              <a:t>you are </a:t>
            </a:r>
            <a:r>
              <a:rPr lang="en-US" sz="3150" b="1" i="1" u="sng" dirty="0">
                <a:solidFill>
                  <a:srgbClr val="0070C0"/>
                </a:solidFill>
              </a:rPr>
              <a:t>exempt</a:t>
            </a:r>
            <a:r>
              <a:rPr lang="en-US" sz="3150" b="1" dirty="0">
                <a:solidFill>
                  <a:srgbClr val="0070C0"/>
                </a:solidFill>
              </a:rPr>
              <a:t> from liability;</a:t>
            </a:r>
          </a:p>
        </p:txBody>
      </p:sp>
    </p:spTree>
    <p:extLst>
      <p:ext uri="{BB962C8B-B14F-4D97-AF65-F5344CB8AC3E}">
        <p14:creationId xmlns:p14="http://schemas.microsoft.com/office/powerpoint/2010/main" val="39734131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TextBox 7"/>
          <p:cNvSpPr txBox="1"/>
          <p:nvPr/>
        </p:nvSpPr>
        <p:spPr>
          <a:xfrm>
            <a:off x="958483" y="1241508"/>
            <a:ext cx="7993787" cy="4224233"/>
          </a:xfrm>
          <a:prstGeom prst="rect">
            <a:avLst/>
          </a:prstGeom>
          <a:noFill/>
        </p:spPr>
        <p:txBody>
          <a:bodyPr wrap="square" rtlCol="0">
            <a:spAutoFit/>
          </a:bodyPr>
          <a:lstStyle/>
          <a:p>
            <a:r>
              <a:rPr lang="en-US" sz="3000" b="1" dirty="0">
                <a:solidFill>
                  <a:srgbClr val="70AD47">
                    <a:lumMod val="75000"/>
                  </a:srgbClr>
                </a:solidFill>
              </a:rPr>
              <a:t>‘Bad actors’ misusing the data</a:t>
            </a:r>
          </a:p>
          <a:p>
            <a:r>
              <a:rPr lang="en-US" sz="3000" b="1" dirty="0">
                <a:solidFill>
                  <a:srgbClr val="996600"/>
                </a:solidFill>
              </a:rPr>
              <a:t>Privacy and security concerns</a:t>
            </a:r>
            <a:endParaRPr lang="en-US" sz="3000" dirty="0">
              <a:solidFill>
                <a:srgbClr val="996600"/>
              </a:solidFill>
            </a:endParaRPr>
          </a:p>
          <a:p>
            <a:endParaRPr lang="en-US" sz="3000" b="1" dirty="0">
              <a:solidFill>
                <a:srgbClr val="70AD47">
                  <a:lumMod val="75000"/>
                </a:srgbClr>
              </a:solidFill>
            </a:endParaRPr>
          </a:p>
          <a:p>
            <a:r>
              <a:rPr lang="en-US" sz="2550" b="1" dirty="0">
                <a:solidFill>
                  <a:prstClr val="black"/>
                </a:solidFill>
              </a:rPr>
              <a:t>The data contained in parcel data are </a:t>
            </a:r>
            <a:r>
              <a:rPr lang="en-US" sz="2550" b="1" u="sng" dirty="0">
                <a:solidFill>
                  <a:prstClr val="black"/>
                </a:solidFill>
              </a:rPr>
              <a:t>public</a:t>
            </a:r>
            <a:r>
              <a:rPr lang="en-US" sz="2550" b="1" dirty="0">
                <a:solidFill>
                  <a:prstClr val="black"/>
                </a:solidFill>
              </a:rPr>
              <a:t> information:</a:t>
            </a:r>
          </a:p>
          <a:p>
            <a:endParaRPr lang="en-US" sz="2550" b="1" dirty="0">
              <a:solidFill>
                <a:prstClr val="black"/>
              </a:solidFill>
            </a:endParaRPr>
          </a:p>
          <a:p>
            <a:r>
              <a:rPr lang="en-US" sz="2550" b="1" dirty="0">
                <a:solidFill>
                  <a:prstClr val="black"/>
                </a:solidFill>
              </a:rPr>
              <a:t>Owner, address, value of land and improvements</a:t>
            </a:r>
          </a:p>
          <a:p>
            <a:r>
              <a:rPr lang="en-US" sz="2550" b="1" dirty="0">
                <a:solidFill>
                  <a:prstClr val="black"/>
                </a:solidFill>
              </a:rPr>
              <a:t>and the taxes paid;</a:t>
            </a:r>
          </a:p>
          <a:p>
            <a:endParaRPr lang="en-US" sz="2550" b="1" dirty="0">
              <a:solidFill>
                <a:prstClr val="black"/>
              </a:solidFill>
            </a:endParaRPr>
          </a:p>
          <a:p>
            <a:r>
              <a:rPr lang="en-US" sz="2550" b="1" dirty="0">
                <a:solidFill>
                  <a:prstClr val="black"/>
                </a:solidFill>
              </a:rPr>
              <a:t>Affirmed in several places in state statue;</a:t>
            </a:r>
          </a:p>
          <a:p>
            <a:r>
              <a:rPr lang="en-US" sz="2550" b="1" dirty="0">
                <a:solidFill>
                  <a:prstClr val="black"/>
                </a:solidFill>
              </a:rPr>
              <a:t>Chapter 13, also §389.02, §505.04;</a:t>
            </a:r>
          </a:p>
        </p:txBody>
      </p:sp>
    </p:spTree>
    <p:extLst>
      <p:ext uri="{BB962C8B-B14F-4D97-AF65-F5344CB8AC3E}">
        <p14:creationId xmlns:p14="http://schemas.microsoft.com/office/powerpoint/2010/main" val="14130761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TextBox 7"/>
          <p:cNvSpPr txBox="1"/>
          <p:nvPr/>
        </p:nvSpPr>
        <p:spPr>
          <a:xfrm>
            <a:off x="958483" y="1076784"/>
            <a:ext cx="7993787" cy="4708981"/>
          </a:xfrm>
          <a:prstGeom prst="rect">
            <a:avLst/>
          </a:prstGeom>
          <a:noFill/>
        </p:spPr>
        <p:txBody>
          <a:bodyPr wrap="square" rtlCol="0">
            <a:spAutoFit/>
          </a:bodyPr>
          <a:lstStyle/>
          <a:p>
            <a:r>
              <a:rPr lang="en-US" sz="3000" b="1" dirty="0">
                <a:solidFill>
                  <a:srgbClr val="70AD47">
                    <a:lumMod val="75000"/>
                  </a:srgbClr>
                </a:solidFill>
              </a:rPr>
              <a:t>‘Bad actors’ misusing the data</a:t>
            </a:r>
          </a:p>
          <a:p>
            <a:r>
              <a:rPr lang="en-US" sz="3000" b="1" dirty="0">
                <a:solidFill>
                  <a:srgbClr val="996600"/>
                </a:solidFill>
              </a:rPr>
              <a:t>Privacy and security concerns</a:t>
            </a:r>
          </a:p>
          <a:p>
            <a:endParaRPr lang="en-US" sz="3000" dirty="0">
              <a:solidFill>
                <a:srgbClr val="996600"/>
              </a:solidFill>
            </a:endParaRPr>
          </a:p>
          <a:p>
            <a:r>
              <a:rPr lang="en-US" sz="3000" b="1" dirty="0">
                <a:solidFill>
                  <a:prstClr val="black"/>
                </a:solidFill>
              </a:rPr>
              <a:t>Protection of the location and identity</a:t>
            </a:r>
          </a:p>
          <a:p>
            <a:r>
              <a:rPr lang="en-US" sz="3000" b="1" dirty="0">
                <a:solidFill>
                  <a:prstClr val="black"/>
                </a:solidFill>
              </a:rPr>
              <a:t>of women’s shelters;</a:t>
            </a:r>
          </a:p>
          <a:p>
            <a:endParaRPr lang="en-US" sz="3000" b="1" dirty="0">
              <a:solidFill>
                <a:prstClr val="black"/>
              </a:solidFill>
            </a:endParaRPr>
          </a:p>
          <a:p>
            <a:r>
              <a:rPr lang="en-US" sz="3000" b="1" dirty="0">
                <a:solidFill>
                  <a:prstClr val="black"/>
                </a:solidFill>
              </a:rPr>
              <a:t>‘Safe At Home’ Law (§13.045)</a:t>
            </a:r>
          </a:p>
          <a:p>
            <a:endParaRPr lang="en-US" sz="3000" b="1" dirty="0">
              <a:solidFill>
                <a:prstClr val="black"/>
              </a:solidFill>
            </a:endParaRPr>
          </a:p>
          <a:p>
            <a:r>
              <a:rPr lang="en-US" sz="3000" b="1" dirty="0">
                <a:solidFill>
                  <a:prstClr val="black"/>
                </a:solidFill>
              </a:rPr>
              <a:t>These data are redacted/stripped out prior to entering the GIS data stream;</a:t>
            </a:r>
            <a:endParaRPr lang="en-US" sz="3000" dirty="0">
              <a:solidFill>
                <a:prstClr val="black"/>
              </a:solidFill>
            </a:endParaRPr>
          </a:p>
        </p:txBody>
      </p:sp>
    </p:spTree>
    <p:extLst>
      <p:ext uri="{BB962C8B-B14F-4D97-AF65-F5344CB8AC3E}">
        <p14:creationId xmlns:p14="http://schemas.microsoft.com/office/powerpoint/2010/main" val="9135061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958483" y="1048444"/>
            <a:ext cx="7993787" cy="1154162"/>
          </a:xfrm>
          <a:prstGeom prst="rect">
            <a:avLst/>
          </a:prstGeom>
          <a:noFill/>
        </p:spPr>
        <p:txBody>
          <a:bodyPr wrap="square" rtlCol="0">
            <a:spAutoFit/>
          </a:bodyPr>
          <a:lstStyle/>
          <a:p>
            <a:r>
              <a:rPr lang="en-US" sz="3900" b="1" dirty="0">
                <a:solidFill>
                  <a:prstClr val="black"/>
                </a:solidFill>
              </a:rPr>
              <a:t>Resources:</a:t>
            </a:r>
          </a:p>
          <a:p>
            <a:r>
              <a:rPr lang="en-US" sz="3000" b="1" dirty="0">
                <a:solidFill>
                  <a:srgbClr val="002060"/>
                </a:solidFill>
              </a:rPr>
              <a:t>metrogis.org</a:t>
            </a:r>
            <a:r>
              <a:rPr lang="en-US" sz="3000" b="1" dirty="0">
                <a:solidFill>
                  <a:srgbClr val="00B0F0"/>
                </a:solidFill>
              </a:rPr>
              <a:t> </a:t>
            </a:r>
            <a:r>
              <a:rPr lang="en-US" sz="3000" b="1" dirty="0">
                <a:solidFill>
                  <a:srgbClr val="0070C0"/>
                </a:solidFill>
              </a:rPr>
              <a:t>&gt; Projects </a:t>
            </a:r>
            <a:r>
              <a:rPr lang="en-US" sz="3000" b="1" dirty="0">
                <a:solidFill>
                  <a:srgbClr val="7030A0"/>
                </a:solidFill>
              </a:rPr>
              <a:t>&gt; Free + Open Data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644" y="2179522"/>
            <a:ext cx="3434683" cy="3630707"/>
          </a:xfrm>
          <a:prstGeom prst="rect">
            <a:avLst/>
          </a:prstGeom>
        </p:spPr>
      </p:pic>
      <p:sp>
        <p:nvSpPr>
          <p:cNvPr id="3" name="TextBox 2"/>
          <p:cNvSpPr txBox="1"/>
          <p:nvPr/>
        </p:nvSpPr>
        <p:spPr>
          <a:xfrm>
            <a:off x="1076288" y="2327440"/>
            <a:ext cx="2862828" cy="415498"/>
          </a:xfrm>
          <a:prstGeom prst="rect">
            <a:avLst/>
          </a:prstGeom>
          <a:noFill/>
        </p:spPr>
        <p:txBody>
          <a:bodyPr wrap="square" rtlCol="0">
            <a:spAutoFit/>
          </a:bodyPr>
          <a:lstStyle/>
          <a:p>
            <a:r>
              <a:rPr lang="en-US" sz="2100" b="1" dirty="0">
                <a:solidFill>
                  <a:srgbClr val="0070C0"/>
                </a:solidFill>
              </a:rPr>
              <a:t>Single Page Fact Sheet</a:t>
            </a:r>
          </a:p>
        </p:txBody>
      </p:sp>
      <p:sp>
        <p:nvSpPr>
          <p:cNvPr id="9" name="TextBox 8"/>
          <p:cNvSpPr txBox="1"/>
          <p:nvPr/>
        </p:nvSpPr>
        <p:spPr>
          <a:xfrm>
            <a:off x="1086459" y="2976231"/>
            <a:ext cx="3587919" cy="1569660"/>
          </a:xfrm>
          <a:prstGeom prst="rect">
            <a:avLst/>
          </a:prstGeom>
          <a:noFill/>
        </p:spPr>
        <p:txBody>
          <a:bodyPr wrap="square" rtlCol="0">
            <a:spAutoFit/>
          </a:bodyPr>
          <a:lstStyle/>
          <a:p>
            <a:r>
              <a:rPr lang="en-US" sz="2100" b="1" dirty="0">
                <a:solidFill>
                  <a:prstClr val="black"/>
                </a:solidFill>
              </a:rPr>
              <a:t>“White Paper I”</a:t>
            </a:r>
          </a:p>
          <a:p>
            <a:pPr marL="257175" indent="-257175">
              <a:buFont typeface="Arial" panose="020B0604020202020204" pitchFamily="34" charset="0"/>
              <a:buChar char="•"/>
            </a:pPr>
            <a:r>
              <a:rPr lang="en-US" b="1" i="1" dirty="0">
                <a:solidFill>
                  <a:prstClr val="black"/>
                </a:solidFill>
              </a:rPr>
              <a:t>  </a:t>
            </a:r>
            <a:r>
              <a:rPr lang="en-US" b="1" i="1" dirty="0" smtClean="0">
                <a:solidFill>
                  <a:srgbClr val="7030A0"/>
                </a:solidFill>
              </a:rPr>
              <a:t>Statutes</a:t>
            </a:r>
            <a:r>
              <a:rPr lang="en-US" b="1" i="1" dirty="0">
                <a:solidFill>
                  <a:srgbClr val="7030A0"/>
                </a:solidFill>
              </a:rPr>
              <a:t>, Disclaimers</a:t>
            </a:r>
          </a:p>
          <a:p>
            <a:pPr marL="257175" indent="-257175">
              <a:buFont typeface="Arial" panose="020B0604020202020204" pitchFamily="34" charset="0"/>
              <a:buChar char="•"/>
            </a:pPr>
            <a:r>
              <a:rPr lang="en-US" b="1" i="1" dirty="0">
                <a:solidFill>
                  <a:srgbClr val="7030A0"/>
                </a:solidFill>
              </a:rPr>
              <a:t>  Law Case Summaries</a:t>
            </a:r>
          </a:p>
          <a:p>
            <a:pPr marL="257175" indent="-257175">
              <a:buFont typeface="Arial" panose="020B0604020202020204" pitchFamily="34" charset="0"/>
              <a:buChar char="•"/>
            </a:pPr>
            <a:r>
              <a:rPr lang="en-US" b="1" i="1" dirty="0">
                <a:solidFill>
                  <a:srgbClr val="7030A0"/>
                </a:solidFill>
              </a:rPr>
              <a:t>  Interviews with practitioners</a:t>
            </a:r>
          </a:p>
          <a:p>
            <a:r>
              <a:rPr lang="en-US" sz="2100" b="1" dirty="0">
                <a:solidFill>
                  <a:prstClr val="black"/>
                </a:solidFill>
              </a:rPr>
              <a:t>	</a:t>
            </a:r>
          </a:p>
        </p:txBody>
      </p:sp>
      <p:sp>
        <p:nvSpPr>
          <p:cNvPr id="10" name="TextBox 9"/>
          <p:cNvSpPr txBox="1"/>
          <p:nvPr/>
        </p:nvSpPr>
        <p:spPr>
          <a:xfrm>
            <a:off x="1132767" y="4553767"/>
            <a:ext cx="3768603" cy="1246495"/>
          </a:xfrm>
          <a:prstGeom prst="rect">
            <a:avLst/>
          </a:prstGeom>
          <a:noFill/>
        </p:spPr>
        <p:txBody>
          <a:bodyPr wrap="square" rtlCol="0">
            <a:spAutoFit/>
          </a:bodyPr>
          <a:lstStyle/>
          <a:p>
            <a:r>
              <a:rPr lang="en-US" sz="2100" b="1" dirty="0">
                <a:solidFill>
                  <a:prstClr val="black"/>
                </a:solidFill>
              </a:rPr>
              <a:t>“White Paper II”</a:t>
            </a:r>
          </a:p>
          <a:p>
            <a:pPr marL="257175" indent="-257175">
              <a:buFont typeface="Arial" panose="020B0604020202020204" pitchFamily="34" charset="0"/>
              <a:buChar char="•"/>
            </a:pPr>
            <a:r>
              <a:rPr lang="en-US" b="1" i="1" dirty="0">
                <a:solidFill>
                  <a:srgbClr val="800000"/>
                </a:solidFill>
              </a:rPr>
              <a:t>  FAQs</a:t>
            </a:r>
          </a:p>
          <a:p>
            <a:pPr marL="257175" indent="-257175">
              <a:buFont typeface="Arial" panose="020B0604020202020204" pitchFamily="34" charset="0"/>
              <a:buChar char="•"/>
            </a:pPr>
            <a:r>
              <a:rPr lang="en-US" b="1" i="1" dirty="0">
                <a:solidFill>
                  <a:srgbClr val="800000"/>
                </a:solidFill>
              </a:rPr>
              <a:t>  Resources for practitioners</a:t>
            </a:r>
          </a:p>
          <a:p>
            <a:pPr marL="257175" indent="-257175">
              <a:buFont typeface="Arial" panose="020B0604020202020204" pitchFamily="34" charset="0"/>
              <a:buChar char="•"/>
            </a:pPr>
            <a:r>
              <a:rPr lang="en-US" b="1" i="1" dirty="0">
                <a:solidFill>
                  <a:srgbClr val="800000"/>
                </a:solidFill>
              </a:rPr>
              <a:t>  Links to government sites</a:t>
            </a:r>
          </a:p>
        </p:txBody>
      </p:sp>
      <p:cxnSp>
        <p:nvCxnSpPr>
          <p:cNvPr id="12" name="Straight Arrow Connector 11"/>
          <p:cNvCxnSpPr/>
          <p:nvPr/>
        </p:nvCxnSpPr>
        <p:spPr>
          <a:xfrm>
            <a:off x="3687184" y="2523647"/>
            <a:ext cx="2226833" cy="156089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55333" y="3214428"/>
            <a:ext cx="2969414" cy="1085963"/>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22920" y="4553766"/>
            <a:ext cx="2905067" cy="215934"/>
          </a:xfrm>
          <a:prstGeom prst="straightConnector1">
            <a:avLst/>
          </a:prstGeom>
          <a:ln w="31750">
            <a:solidFill>
              <a:srgbClr val="99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82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259266"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59267" y="857250"/>
            <a:ext cx="259266" cy="51435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518533" y="857250"/>
            <a:ext cx="259266" cy="5143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TextBox 6"/>
          <p:cNvSpPr txBox="1"/>
          <p:nvPr/>
        </p:nvSpPr>
        <p:spPr>
          <a:xfrm>
            <a:off x="877801" y="1400579"/>
            <a:ext cx="7997258" cy="3785652"/>
          </a:xfrm>
          <a:prstGeom prst="rect">
            <a:avLst/>
          </a:prstGeom>
          <a:noFill/>
        </p:spPr>
        <p:txBody>
          <a:bodyPr wrap="square" rtlCol="0">
            <a:spAutoFit/>
          </a:bodyPr>
          <a:lstStyle/>
          <a:p>
            <a:r>
              <a:rPr lang="en-US" sz="6000" b="1" dirty="0">
                <a:solidFill>
                  <a:prstClr val="black"/>
                </a:solidFill>
              </a:rPr>
              <a:t>What’s next?</a:t>
            </a:r>
          </a:p>
          <a:p>
            <a:pPr marL="857250" indent="-857250">
              <a:buFont typeface="Arial" panose="020B0604020202020204" pitchFamily="34" charset="0"/>
              <a:buChar char="•"/>
            </a:pPr>
            <a:r>
              <a:rPr lang="en-US" sz="6000" b="1" dirty="0">
                <a:solidFill>
                  <a:srgbClr val="990000"/>
                </a:solidFill>
              </a:rPr>
              <a:t>Questions</a:t>
            </a:r>
          </a:p>
          <a:p>
            <a:pPr marL="857250" indent="-857250">
              <a:buFont typeface="Arial" panose="020B0604020202020204" pitchFamily="34" charset="0"/>
              <a:buChar char="•"/>
            </a:pPr>
            <a:r>
              <a:rPr lang="en-US" sz="6000" b="1" dirty="0">
                <a:solidFill>
                  <a:srgbClr val="990000"/>
                </a:solidFill>
              </a:rPr>
              <a:t>Comments</a:t>
            </a:r>
          </a:p>
          <a:p>
            <a:pPr marL="857250" indent="-857250">
              <a:buFont typeface="Arial" panose="020B0604020202020204" pitchFamily="34" charset="0"/>
              <a:buChar char="•"/>
            </a:pPr>
            <a:r>
              <a:rPr lang="en-US" sz="6000" b="1" dirty="0">
                <a:solidFill>
                  <a:srgbClr val="990000"/>
                </a:solidFill>
              </a:rPr>
              <a:t>Discussion</a:t>
            </a:r>
          </a:p>
        </p:txBody>
      </p:sp>
    </p:spTree>
    <p:extLst>
      <p:ext uri="{BB962C8B-B14F-4D97-AF65-F5344CB8AC3E}">
        <p14:creationId xmlns:p14="http://schemas.microsoft.com/office/powerpoint/2010/main" val="1087250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Priorities Today</a:t>
            </a:r>
          </a:p>
        </p:txBody>
      </p:sp>
      <p:sp>
        <p:nvSpPr>
          <p:cNvPr id="4" name="Text Placeholder 3"/>
          <p:cNvSpPr>
            <a:spLocks noGrp="1"/>
          </p:cNvSpPr>
          <p:nvPr>
            <p:ph type="body" sz="quarter" idx="12"/>
          </p:nvPr>
        </p:nvSpPr>
        <p:spPr/>
        <p:txBody>
          <a:bodyPr/>
          <a:lstStyle/>
          <a:p>
            <a:pPr marL="514350" indent="-514350">
              <a:buFont typeface="+mj-lt"/>
              <a:buAutoNum type="arabicPeriod"/>
            </a:pPr>
            <a:r>
              <a:rPr lang="en-US" dirty="0"/>
              <a:t>Review preliminary scoring in matrix</a:t>
            </a:r>
          </a:p>
          <a:p>
            <a:pPr marL="514350" indent="-514350">
              <a:buFont typeface="+mj-lt"/>
              <a:buAutoNum type="arabicPeriod"/>
            </a:pPr>
            <a:r>
              <a:rPr lang="en-US" dirty="0"/>
              <a:t>Adjust likelihood of success factors</a:t>
            </a:r>
          </a:p>
          <a:p>
            <a:pPr marL="514350" indent="-514350">
              <a:buFont typeface="+mj-lt"/>
              <a:buAutoNum type="arabicPeriod"/>
            </a:pPr>
            <a:r>
              <a:rPr lang="en-US" dirty="0"/>
              <a:t>Discuss gaps</a:t>
            </a:r>
          </a:p>
          <a:p>
            <a:pPr marL="514350" indent="-514350">
              <a:buFont typeface="+mj-lt"/>
              <a:buAutoNum type="arabicPeriod"/>
            </a:pPr>
            <a:r>
              <a:rPr lang="en-US" dirty="0"/>
              <a:t>Create GAC priorities</a:t>
            </a:r>
          </a:p>
          <a:p>
            <a:pPr marL="514350" indent="-514350">
              <a:buFont typeface="+mj-lt"/>
              <a:buAutoNum type="arabicPeriod"/>
            </a:pPr>
            <a:r>
              <a:rPr lang="en-US" dirty="0"/>
              <a:t>Limit list to a realistic number </a:t>
            </a:r>
            <a:r>
              <a:rPr lang="en-US"/>
              <a:t>of projects</a:t>
            </a:r>
            <a:endParaRPr lang="en-US" dirty="0"/>
          </a:p>
        </p:txBody>
      </p:sp>
    </p:spTree>
    <p:extLst>
      <p:ext uri="{BB962C8B-B14F-4D97-AF65-F5344CB8AC3E}">
        <p14:creationId xmlns:p14="http://schemas.microsoft.com/office/powerpoint/2010/main" val="20817782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5410200" cy="2743200"/>
          </a:xfrm>
        </p:spPr>
        <p:txBody>
          <a:bodyPr/>
          <a:lstStyle/>
          <a:p>
            <a:r>
              <a:rPr lang="en-US" sz="2400" dirty="0"/>
              <a:t>Agenda Item 7</a:t>
            </a:r>
            <a:r>
              <a:rPr lang="en-US" sz="2400" dirty="0" smtClean="0"/>
              <a:t/>
            </a:r>
            <a:br>
              <a:rPr lang="en-US" sz="2400" dirty="0" smtClean="0"/>
            </a:br>
            <a:r>
              <a:rPr lang="en-US" sz="2400" dirty="0"/>
              <a:t>Discussion</a:t>
            </a:r>
            <a:r>
              <a:rPr lang="en-US" sz="2400" dirty="0" smtClean="0"/>
              <a:t/>
            </a:r>
            <a:br>
              <a:rPr lang="en-US" sz="2400" dirty="0" smtClean="0"/>
            </a:br>
            <a:r>
              <a:rPr lang="en-US" dirty="0"/>
              <a:t/>
            </a:r>
            <a:br>
              <a:rPr lang="en-US" dirty="0"/>
            </a:br>
            <a:r>
              <a:rPr lang="en-US" dirty="0" smtClean="0"/>
              <a:t>Geospatial Community Calendar and Discussion Forum – GIS/LIS Board Feedback</a:t>
            </a:r>
            <a:endParaRPr lang="en-US" sz="2000" dirty="0"/>
          </a:p>
        </p:txBody>
      </p:sp>
      <p:sp>
        <p:nvSpPr>
          <p:cNvPr id="3" name="Text Placeholder 3"/>
          <p:cNvSpPr>
            <a:spLocks noGrp="1"/>
          </p:cNvSpPr>
          <p:nvPr>
            <p:ph type="body" sz="quarter" idx="11"/>
          </p:nvPr>
        </p:nvSpPr>
        <p:spPr>
          <a:xfrm>
            <a:off x="533400" y="4953000"/>
            <a:ext cx="5029200" cy="1752600"/>
          </a:xfrm>
        </p:spPr>
        <p:txBody>
          <a:bodyPr/>
          <a:lstStyle/>
          <a:p>
            <a:r>
              <a:rPr lang="en-US" dirty="0" smtClean="0"/>
              <a:t>Gerry Sjerven</a:t>
            </a:r>
          </a:p>
        </p:txBody>
      </p:sp>
    </p:spTree>
    <p:extLst>
      <p:ext uri="{BB962C8B-B14F-4D97-AF65-F5344CB8AC3E}">
        <p14:creationId xmlns:p14="http://schemas.microsoft.com/office/powerpoint/2010/main" val="13275567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5410200" cy="2743200"/>
          </a:xfrm>
        </p:spPr>
        <p:txBody>
          <a:bodyPr/>
          <a:lstStyle/>
          <a:p>
            <a:r>
              <a:rPr lang="en-US" sz="2400" dirty="0"/>
              <a:t>Agenda Item 8</a:t>
            </a:r>
            <a:br>
              <a:rPr lang="en-US" sz="2400" dirty="0"/>
            </a:br>
            <a:r>
              <a:rPr lang="en-US" sz="2400" dirty="0"/>
              <a:t>Discussion</a:t>
            </a:r>
            <a:br>
              <a:rPr lang="en-US" sz="2400" dirty="0"/>
            </a:br>
            <a:r>
              <a:rPr lang="en-US" dirty="0"/>
              <a:t/>
            </a:r>
            <a:br>
              <a:rPr lang="en-US" dirty="0"/>
            </a:br>
            <a:r>
              <a:rPr lang="en-US" dirty="0" smtClean="0"/>
              <a:t>Legislative Updates</a:t>
            </a:r>
            <a:endParaRPr lang="en-US" sz="2000" dirty="0"/>
          </a:p>
        </p:txBody>
      </p:sp>
      <p:sp>
        <p:nvSpPr>
          <p:cNvPr id="3" name="Text Placeholder 3"/>
          <p:cNvSpPr>
            <a:spLocks noGrp="1"/>
          </p:cNvSpPr>
          <p:nvPr>
            <p:ph type="body" sz="quarter" idx="11"/>
          </p:nvPr>
        </p:nvSpPr>
        <p:spPr>
          <a:xfrm>
            <a:off x="533400" y="4800600"/>
            <a:ext cx="5029200" cy="1752600"/>
          </a:xfrm>
        </p:spPr>
        <p:txBody>
          <a:bodyPr/>
          <a:lstStyle/>
          <a:p>
            <a:r>
              <a:rPr lang="en-US" dirty="0" smtClean="0"/>
              <a:t>Dan Ross</a:t>
            </a:r>
            <a:endParaRPr lang="en-US" dirty="0"/>
          </a:p>
        </p:txBody>
      </p:sp>
    </p:spTree>
    <p:extLst>
      <p:ext uri="{BB962C8B-B14F-4D97-AF65-F5344CB8AC3E}">
        <p14:creationId xmlns:p14="http://schemas.microsoft.com/office/powerpoint/2010/main" val="27351737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35" y="333571"/>
            <a:ext cx="7848600" cy="609600"/>
          </a:xfrm>
        </p:spPr>
        <p:txBody>
          <a:bodyPr/>
          <a:lstStyle/>
          <a:p>
            <a:r>
              <a:rPr lang="en-US" dirty="0" smtClean="0"/>
              <a:t>Legislative Updates</a:t>
            </a:r>
            <a:endParaRPr lang="en-US" dirty="0"/>
          </a:p>
        </p:txBody>
      </p:sp>
      <p:sp>
        <p:nvSpPr>
          <p:cNvPr id="3" name="Text Placeholder 2"/>
          <p:cNvSpPr>
            <a:spLocks noGrp="1"/>
          </p:cNvSpPr>
          <p:nvPr>
            <p:ph type="body" sz="quarter" idx="4294967295"/>
          </p:nvPr>
        </p:nvSpPr>
        <p:spPr>
          <a:xfrm>
            <a:off x="381000" y="1143000"/>
            <a:ext cx="6324600" cy="4953000"/>
          </a:xfrm>
          <a:prstGeom prst="rect">
            <a:avLst/>
          </a:prstGeom>
        </p:spPr>
        <p:txBody>
          <a:bodyPr/>
          <a:lstStyle/>
          <a:p>
            <a:r>
              <a:rPr lang="en-US" sz="2800" dirty="0"/>
              <a:t>Clean Water Fund </a:t>
            </a:r>
            <a:r>
              <a:rPr lang="en-US" sz="2800" dirty="0" smtClean="0"/>
              <a:t>Language</a:t>
            </a:r>
          </a:p>
          <a:p>
            <a:pPr lvl="1"/>
            <a:r>
              <a:rPr lang="en-US" sz="2400" dirty="0" smtClean="0"/>
              <a:t>Approved to move </a:t>
            </a:r>
            <a:r>
              <a:rPr lang="en-US" sz="2400" dirty="0"/>
              <a:t>forward</a:t>
            </a:r>
          </a:p>
          <a:p>
            <a:endParaRPr lang="en-US" sz="800" dirty="0"/>
          </a:p>
          <a:p>
            <a:r>
              <a:rPr lang="en-US" sz="2800" dirty="0" smtClean="0"/>
              <a:t>Parks and Trails Legacy Fund (U of M)</a:t>
            </a:r>
          </a:p>
          <a:p>
            <a:pPr lvl="1"/>
            <a:r>
              <a:rPr lang="en-US" sz="2400" dirty="0" smtClean="0"/>
              <a:t>Current </a:t>
            </a:r>
            <a:r>
              <a:rPr lang="en-US" sz="2400" dirty="0" smtClean="0"/>
              <a:t>focus </a:t>
            </a:r>
            <a:r>
              <a:rPr lang="en-US" sz="2400" dirty="0" smtClean="0"/>
              <a:t>is on data standard</a:t>
            </a:r>
          </a:p>
          <a:p>
            <a:pPr lvl="1"/>
            <a:endParaRPr lang="en-US" sz="800" dirty="0"/>
          </a:p>
          <a:p>
            <a:r>
              <a:rPr lang="en-US" sz="2800" dirty="0" smtClean="0"/>
              <a:t>Responsive Website for Parks and Trails (DNR)</a:t>
            </a:r>
          </a:p>
          <a:p>
            <a:pPr lvl="1"/>
            <a:r>
              <a:rPr lang="en-US" sz="2400" dirty="0" smtClean="0"/>
              <a:t>Survey to help determine website design</a:t>
            </a:r>
          </a:p>
          <a:p>
            <a:pPr lvl="2"/>
            <a:r>
              <a:rPr lang="en-US" sz="2400" u="sng" dirty="0" smtClean="0">
                <a:solidFill>
                  <a:srgbClr val="0033CC"/>
                </a:solidFill>
                <a:hlinkClick r:id="rId2"/>
              </a:rPr>
              <a:t>Click </a:t>
            </a:r>
            <a:r>
              <a:rPr lang="en-US" sz="2400" u="sng" dirty="0">
                <a:solidFill>
                  <a:srgbClr val="0033CC"/>
                </a:solidFill>
                <a:hlinkClick r:id="rId2"/>
              </a:rPr>
              <a:t>here to take the </a:t>
            </a:r>
            <a:r>
              <a:rPr lang="en-US" sz="2400" u="sng" dirty="0" smtClean="0">
                <a:solidFill>
                  <a:srgbClr val="0033CC"/>
                </a:solidFill>
                <a:hlinkClick r:id="rId2"/>
              </a:rPr>
              <a:t>survey</a:t>
            </a:r>
            <a:endParaRPr lang="en-US" sz="2400" dirty="0">
              <a:solidFill>
                <a:srgbClr val="0033CC"/>
              </a:solidFill>
            </a:endParaRPr>
          </a:p>
          <a:p>
            <a:pPr marL="0" indent="0">
              <a:buNone/>
            </a:pPr>
            <a:endParaRPr lang="en-US" sz="1200" dirty="0" smtClean="0"/>
          </a:p>
          <a:p>
            <a:pPr marL="227013" lvl="1" indent="-227013"/>
            <a:r>
              <a:rPr lang="en-US" sz="2800" dirty="0" smtClean="0"/>
              <a:t>Buffer Mapping Project – updated data</a:t>
            </a:r>
          </a:p>
          <a:p>
            <a:endParaRPr lang="en-US" dirty="0"/>
          </a:p>
        </p:txBody>
      </p:sp>
      <p:pic>
        <p:nvPicPr>
          <p:cNvPr id="4" name="Picture 3"/>
          <p:cNvPicPr>
            <a:picLocks noChangeAspect="1"/>
          </p:cNvPicPr>
          <p:nvPr/>
        </p:nvPicPr>
        <p:blipFill>
          <a:blip r:embed="rId3"/>
          <a:stretch>
            <a:fillRect/>
          </a:stretch>
        </p:blipFill>
        <p:spPr>
          <a:xfrm>
            <a:off x="6742611" y="1677148"/>
            <a:ext cx="1681335" cy="17240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7162800" y="2514600"/>
            <a:ext cx="1404937" cy="1542626"/>
          </a:xfrm>
          <a:prstGeom prst="rect">
            <a:avLst/>
          </a:prstGeom>
          <a:ln>
            <a:noFill/>
          </a:ln>
          <a:effectLst>
            <a:outerShdw blurRad="292100" dist="139700" dir="2700000" algn="tl" rotWithShape="0">
              <a:srgbClr val="333333">
                <a:alpha val="65000"/>
              </a:srgbClr>
            </a:outerShdw>
          </a:effectLst>
        </p:spPr>
      </p:pic>
      <p:cxnSp>
        <p:nvCxnSpPr>
          <p:cNvPr id="9" name="Straight Connector 8"/>
          <p:cNvCxnSpPr/>
          <p:nvPr/>
        </p:nvCxnSpPr>
        <p:spPr>
          <a:xfrm>
            <a:off x="381000" y="990600"/>
            <a:ext cx="8458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462135" y="6096000"/>
            <a:ext cx="84582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2995" y="119355"/>
            <a:ext cx="1260566" cy="767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70844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5410200" cy="2743200"/>
          </a:xfrm>
        </p:spPr>
        <p:txBody>
          <a:bodyPr/>
          <a:lstStyle/>
          <a:p>
            <a:r>
              <a:rPr lang="en-US" sz="2400" dirty="0"/>
              <a:t>Agenda Item </a:t>
            </a:r>
            <a:r>
              <a:rPr lang="en-US" sz="2400" dirty="0" smtClean="0"/>
              <a:t>9</a:t>
            </a:r>
            <a:br>
              <a:rPr lang="en-US" sz="2400" dirty="0" smtClean="0"/>
            </a:br>
            <a:r>
              <a:rPr lang="en-US" sz="2400" dirty="0" smtClean="0"/>
              <a:t>Discussion</a:t>
            </a:r>
            <a:r>
              <a:rPr lang="en-US" sz="2400" dirty="0"/>
              <a:t/>
            </a:r>
            <a:br>
              <a:rPr lang="en-US" sz="2400" dirty="0"/>
            </a:br>
            <a:r>
              <a:rPr lang="en-US" dirty="0"/>
              <a:t/>
            </a:r>
            <a:br>
              <a:rPr lang="en-US" dirty="0"/>
            </a:br>
            <a:r>
              <a:rPr lang="en-US" dirty="0" smtClean="0"/>
              <a:t>Announcements or </a:t>
            </a:r>
            <a:br>
              <a:rPr lang="en-US" dirty="0" smtClean="0"/>
            </a:br>
            <a:r>
              <a:rPr lang="en-US" dirty="0" smtClean="0"/>
              <a:t>Other Business</a:t>
            </a:r>
            <a:endParaRPr lang="en-US" sz="2000" dirty="0"/>
          </a:p>
        </p:txBody>
      </p:sp>
    </p:spTree>
    <p:extLst>
      <p:ext uri="{BB962C8B-B14F-4D97-AF65-F5344CB8AC3E}">
        <p14:creationId xmlns:p14="http://schemas.microsoft.com/office/powerpoint/2010/main" val="361807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solidFill>
                  <a:prstClr val="black"/>
                </a:solidFill>
              </a:rPr>
              <a:t>Agenda Item 3 </a:t>
            </a:r>
            <a:r>
              <a:rPr lang="en-US" sz="2400" dirty="0" smtClean="0">
                <a:solidFill>
                  <a:prstClr val="black"/>
                </a:solidFill>
              </a:rPr>
              <a:t/>
            </a:r>
            <a:br>
              <a:rPr lang="en-US" sz="2400" dirty="0" smtClean="0">
                <a:solidFill>
                  <a:prstClr val="black"/>
                </a:solidFill>
              </a:rPr>
            </a:br>
            <a:r>
              <a:rPr lang="en-US" sz="2400" dirty="0">
                <a:solidFill>
                  <a:prstClr val="black"/>
                </a:solidFill>
              </a:rPr>
              <a:t/>
            </a:r>
            <a:br>
              <a:rPr lang="en-US" sz="2400" dirty="0">
                <a:solidFill>
                  <a:prstClr val="black"/>
                </a:solidFill>
              </a:rPr>
            </a:br>
            <a:r>
              <a:rPr lang="en-US" dirty="0" smtClean="0"/>
              <a:t>Break – Networking</a:t>
            </a:r>
            <a:endParaRPr lang="en-US" dirty="0"/>
          </a:p>
        </p:txBody>
      </p:sp>
    </p:spTree>
    <p:extLst>
      <p:ext uri="{BB962C8B-B14F-4D97-AF65-F5344CB8AC3E}">
        <p14:creationId xmlns:p14="http://schemas.microsoft.com/office/powerpoint/2010/main" val="404830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5410200" cy="2743200"/>
          </a:xfrm>
        </p:spPr>
        <p:txBody>
          <a:bodyPr/>
          <a:lstStyle/>
          <a:p>
            <a:r>
              <a:rPr lang="en-US" sz="2400" dirty="0"/>
              <a:t>Agenda Item 4</a:t>
            </a:r>
            <a:br>
              <a:rPr lang="en-US" sz="2400" dirty="0"/>
            </a:br>
            <a:r>
              <a:rPr lang="en-US" sz="2400" dirty="0"/>
              <a:t>Discussion</a:t>
            </a:r>
            <a:br>
              <a:rPr lang="en-US" sz="2400" dirty="0"/>
            </a:br>
            <a:r>
              <a:rPr lang="en-US" dirty="0"/>
              <a:t/>
            </a:r>
            <a:br>
              <a:rPr lang="en-US" dirty="0"/>
            </a:br>
            <a:r>
              <a:rPr lang="en-US" dirty="0"/>
              <a:t>Review and Accept Committee and Workgroup Summaries</a:t>
            </a:r>
            <a:endParaRPr lang="en-US" sz="2000" dirty="0"/>
          </a:p>
        </p:txBody>
      </p:sp>
      <p:sp>
        <p:nvSpPr>
          <p:cNvPr id="3" name="Text Placeholder 3"/>
          <p:cNvSpPr>
            <a:spLocks noGrp="1"/>
          </p:cNvSpPr>
          <p:nvPr>
            <p:ph type="body" sz="quarter" idx="11"/>
          </p:nvPr>
        </p:nvSpPr>
        <p:spPr>
          <a:xfrm>
            <a:off x="533400" y="4724400"/>
            <a:ext cx="5029200" cy="1752600"/>
          </a:xfrm>
        </p:spPr>
        <p:txBody>
          <a:bodyPr/>
          <a:lstStyle/>
          <a:p>
            <a:endParaRPr lang="en-US" dirty="0"/>
          </a:p>
        </p:txBody>
      </p:sp>
    </p:spTree>
    <p:extLst>
      <p:ext uri="{BB962C8B-B14F-4D97-AF65-F5344CB8AC3E}">
        <p14:creationId xmlns:p14="http://schemas.microsoft.com/office/powerpoint/2010/main" val="3830968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NIT_Slide_Presentation.potx" id="{00642806-9723-4AC9-8515-50644A43E067}" vid="{871BF57A-9123-4F65-A26C-FDFB8FD2B6B5}"/>
    </a:ext>
  </a:extLst>
</a:theme>
</file>

<file path=ppt/theme/theme16.xml><?xml version="1.0" encoding="utf-8"?>
<a:theme xmlns:a="http://schemas.openxmlformats.org/drawingml/2006/main" name="Questions slide">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thm15="http://schemas.microsoft.com/office/thememl/2012/main" name="MNIT_Slide_Presentation.potx" id="{00642806-9723-4AC9-8515-50644A43E067}" vid="{5E147B26-DB44-45CA-8CBC-F5B7140B8B40}"/>
    </a:ext>
  </a:extLst>
</a:theme>
</file>

<file path=ppt/theme/theme17.xml><?xml version="1.0" encoding="utf-8"?>
<a:theme xmlns:a="http://schemas.openxmlformats.org/drawingml/2006/main" name="7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ction slides 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1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ontent 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ct:contentTypeSchema xmlns:ct="http://schemas.microsoft.com/office/2006/metadata/contentType" xmlns:ma="http://schemas.microsoft.com/office/2006/metadata/properties/metaAttributes" ct:_="" ma:_="" ma:contentTypeName="Document" ma:contentTypeID="0x010100030987E932602A489ECA084A1B4EE692" ma:contentTypeVersion="0" ma:contentTypeDescription="Create a new document." ma:contentTypeScope="" ma:versionID="0b9bd39ccce666f0b37ee341ee8e675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2.xml><?xml version="1.0" encoding="utf-8"?>
<p:properties xmlns:p="http://schemas.microsoft.com/office/2006/metadata/properties" xmlns:xsi="http://www.w3.org/2001/XMLSchema-instance" xmlns:pc="http://schemas.microsoft.com/office/infopath/2007/PartnerControls">
  <documentManagement/>
</p:properties>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mso-contentType ?>
<FormTemplates xmlns="http://schemas.microsoft.com/sharepoint/v3/contenttype/forms">
  <Display>DocumentLibraryForm</Display>
  <Edit>DocumentLibraryForm</Edit>
  <New>DocumentLibraryForm</New>
</FormTemplates>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8C65C61-3D89-4254-9ECF-2E26928F4237}">
  <ds:schemaRefs>
    <ds:schemaRef ds:uri="ESRI.ArcGIS.Mapping.OfficeIntegration.PowerPointInfo"/>
  </ds:schemaRefs>
</ds:datastoreItem>
</file>

<file path=customXml/itemProps10.xml><?xml version="1.0" encoding="utf-8"?>
<ds:datastoreItem xmlns:ds="http://schemas.openxmlformats.org/officeDocument/2006/customXml" ds:itemID="{2266019E-0CEC-4D65-A665-950D89394623}">
  <ds:schemaRefs>
    <ds:schemaRef ds:uri="ESRI.ArcGIS.Mapping.OfficeIntegration.PowerPointInfo"/>
  </ds:schemaRefs>
</ds:datastoreItem>
</file>

<file path=customXml/itemProps100.xml><?xml version="1.0" encoding="utf-8"?>
<ds:datastoreItem xmlns:ds="http://schemas.openxmlformats.org/officeDocument/2006/customXml" ds:itemID="{BD5BA60E-E6EF-47F2-B723-256513644FBB}">
  <ds:schemaRefs>
    <ds:schemaRef ds:uri="ESRI.ArcGIS.Mapping.OfficeIntegration.PowerPointInfo"/>
  </ds:schemaRefs>
</ds:datastoreItem>
</file>

<file path=customXml/itemProps101.xml><?xml version="1.0" encoding="utf-8"?>
<ds:datastoreItem xmlns:ds="http://schemas.openxmlformats.org/officeDocument/2006/customXml" ds:itemID="{A9CD54AF-0FB9-4826-9127-5CDF3A801DDA}">
  <ds:schemaRefs>
    <ds:schemaRef ds:uri="ESRI.ArcGIS.Mapping.OfficeIntegration.PowerPointInfo"/>
  </ds:schemaRefs>
</ds:datastoreItem>
</file>

<file path=customXml/itemProps102.xml><?xml version="1.0" encoding="utf-8"?>
<ds:datastoreItem xmlns:ds="http://schemas.openxmlformats.org/officeDocument/2006/customXml" ds:itemID="{1A34F83F-1FBD-41A2-BCB6-6FB65BB339B5}">
  <ds:schemaRefs>
    <ds:schemaRef ds:uri="ESRI.ArcGIS.Mapping.OfficeIntegration.PowerPointInfo"/>
  </ds:schemaRefs>
</ds:datastoreItem>
</file>

<file path=customXml/itemProps103.xml><?xml version="1.0" encoding="utf-8"?>
<ds:datastoreItem xmlns:ds="http://schemas.openxmlformats.org/officeDocument/2006/customXml" ds:itemID="{B0B7380C-1D58-41BE-8987-968E235253F5}">
  <ds:schemaRefs>
    <ds:schemaRef ds:uri="ESRI.ArcGIS.Mapping.OfficeIntegration.PowerPointInfo"/>
  </ds:schemaRefs>
</ds:datastoreItem>
</file>

<file path=customXml/itemProps104.xml><?xml version="1.0" encoding="utf-8"?>
<ds:datastoreItem xmlns:ds="http://schemas.openxmlformats.org/officeDocument/2006/customXml" ds:itemID="{8090BD68-0553-4EAF-A148-F3830202D1B4}">
  <ds:schemaRefs>
    <ds:schemaRef ds:uri="ESRI.ArcGIS.Mapping.OfficeIntegration.PowerPointInfo"/>
  </ds:schemaRefs>
</ds:datastoreItem>
</file>

<file path=customXml/itemProps105.xml><?xml version="1.0" encoding="utf-8"?>
<ds:datastoreItem xmlns:ds="http://schemas.openxmlformats.org/officeDocument/2006/customXml" ds:itemID="{F105EE4E-CDB6-4AF6-AC12-96E4C08EC236}">
  <ds:schemaRefs>
    <ds:schemaRef ds:uri="ESRI.ArcGIS.Mapping.OfficeIntegration.PowerPointInfo"/>
  </ds:schemaRefs>
</ds:datastoreItem>
</file>

<file path=customXml/itemProps106.xml><?xml version="1.0" encoding="utf-8"?>
<ds:datastoreItem xmlns:ds="http://schemas.openxmlformats.org/officeDocument/2006/customXml" ds:itemID="{32247FEC-ACE8-4183-80C1-4E67D1104C84}">
  <ds:schemaRefs>
    <ds:schemaRef ds:uri="ESRI.ArcGIS.Mapping.OfficeIntegration.PowerPointInfo"/>
  </ds:schemaRefs>
</ds:datastoreItem>
</file>

<file path=customXml/itemProps107.xml><?xml version="1.0" encoding="utf-8"?>
<ds:datastoreItem xmlns:ds="http://schemas.openxmlformats.org/officeDocument/2006/customXml" ds:itemID="{D08BAC12-3C91-4854-B47F-7C873E924A57}">
  <ds:schemaRefs>
    <ds:schemaRef ds:uri="ESRI.ArcGIS.Mapping.OfficeIntegration.PowerPointInfo"/>
  </ds:schemaRefs>
</ds:datastoreItem>
</file>

<file path=customXml/itemProps108.xml><?xml version="1.0" encoding="utf-8"?>
<ds:datastoreItem xmlns:ds="http://schemas.openxmlformats.org/officeDocument/2006/customXml" ds:itemID="{F2EEBF31-0F0A-4CD4-90D7-FA37F84DE33E}">
  <ds:schemaRefs>
    <ds:schemaRef ds:uri="ESRI.ArcGIS.Mapping.OfficeIntegration.PowerPointInfo"/>
  </ds:schemaRefs>
</ds:datastoreItem>
</file>

<file path=customXml/itemProps11.xml><?xml version="1.0" encoding="utf-8"?>
<ds:datastoreItem xmlns:ds="http://schemas.openxmlformats.org/officeDocument/2006/customXml" ds:itemID="{6ECD0B3A-7914-4392-80CC-F68B7C3D16DC}">
  <ds:schemaRefs>
    <ds:schemaRef ds:uri="ESRI.ArcGIS.Mapping.OfficeIntegration.PowerPointInfo"/>
  </ds:schemaRefs>
</ds:datastoreItem>
</file>

<file path=customXml/itemProps12.xml><?xml version="1.0" encoding="utf-8"?>
<ds:datastoreItem xmlns:ds="http://schemas.openxmlformats.org/officeDocument/2006/customXml" ds:itemID="{06304CD4-8B30-4FC1-9306-EBBE46D5097A}">
  <ds:schemaRefs>
    <ds:schemaRef ds:uri="ESRI.ArcGIS.Mapping.OfficeIntegration.PowerPointInfo"/>
  </ds:schemaRefs>
</ds:datastoreItem>
</file>

<file path=customXml/itemProps13.xml><?xml version="1.0" encoding="utf-8"?>
<ds:datastoreItem xmlns:ds="http://schemas.openxmlformats.org/officeDocument/2006/customXml" ds:itemID="{1FC8F00A-BB40-4486-A5D7-77045D6AD407}">
  <ds:schemaRefs>
    <ds:schemaRef ds:uri="ESRI.ArcGIS.Mapping.OfficeIntegration.PowerPointInfo"/>
  </ds:schemaRefs>
</ds:datastoreItem>
</file>

<file path=customXml/itemProps14.xml><?xml version="1.0" encoding="utf-8"?>
<ds:datastoreItem xmlns:ds="http://schemas.openxmlformats.org/officeDocument/2006/customXml" ds:itemID="{42758A35-7AF4-44F0-A565-291CE463E2A0}">
  <ds:schemaRefs>
    <ds:schemaRef ds:uri="ESRI.ArcGIS.Mapping.OfficeIntegration.PowerPointInfo"/>
  </ds:schemaRefs>
</ds:datastoreItem>
</file>

<file path=customXml/itemProps15.xml><?xml version="1.0" encoding="utf-8"?>
<ds:datastoreItem xmlns:ds="http://schemas.openxmlformats.org/officeDocument/2006/customXml" ds:itemID="{2BC81245-7AB2-4D6F-841B-4289145B2711}">
  <ds:schemaRefs>
    <ds:schemaRef ds:uri="ESRI.ArcGIS.Mapping.OfficeIntegration.PowerPointInfo"/>
  </ds:schemaRefs>
</ds:datastoreItem>
</file>

<file path=customXml/itemProps16.xml><?xml version="1.0" encoding="utf-8"?>
<ds:datastoreItem xmlns:ds="http://schemas.openxmlformats.org/officeDocument/2006/customXml" ds:itemID="{136358FF-5835-4A9C-AE99-83466A0363CA}">
  <ds:schemaRefs>
    <ds:schemaRef ds:uri="ESRI.ArcGIS.Mapping.OfficeIntegration.PowerPointInfo"/>
  </ds:schemaRefs>
</ds:datastoreItem>
</file>

<file path=customXml/itemProps17.xml><?xml version="1.0" encoding="utf-8"?>
<ds:datastoreItem xmlns:ds="http://schemas.openxmlformats.org/officeDocument/2006/customXml" ds:itemID="{91D0DA34-94DC-47C5-B2A3-F6AB5BAC2BEC}">
  <ds:schemaRefs>
    <ds:schemaRef ds:uri="ESRI.ArcGIS.Mapping.OfficeIntegration.PowerPointInfo"/>
  </ds:schemaRefs>
</ds:datastoreItem>
</file>

<file path=customXml/itemProps18.xml><?xml version="1.0" encoding="utf-8"?>
<ds:datastoreItem xmlns:ds="http://schemas.openxmlformats.org/officeDocument/2006/customXml" ds:itemID="{6F0AD1F8-513C-4D89-B6F5-50CD77BF4DCC}">
  <ds:schemaRefs>
    <ds:schemaRef ds:uri="ESRI.ArcGIS.Mapping.OfficeIntegration.PowerPointInfo"/>
  </ds:schemaRefs>
</ds:datastoreItem>
</file>

<file path=customXml/itemProps19.xml><?xml version="1.0" encoding="utf-8"?>
<ds:datastoreItem xmlns:ds="http://schemas.openxmlformats.org/officeDocument/2006/customXml" ds:itemID="{9C833212-5286-4625-BDCF-9D25997C8BD3}">
  <ds:schemaRefs>
    <ds:schemaRef ds:uri="ESRI.ArcGIS.Mapping.OfficeIntegration.PowerPointInfo"/>
  </ds:schemaRefs>
</ds:datastoreItem>
</file>

<file path=customXml/itemProps2.xml><?xml version="1.0" encoding="utf-8"?>
<ds:datastoreItem xmlns:ds="http://schemas.openxmlformats.org/officeDocument/2006/customXml" ds:itemID="{8D91893F-CB8F-4989-BBA1-F4F7478E0846}">
  <ds:schemaRefs>
    <ds:schemaRef ds:uri="ESRI.ArcGIS.Mapping.OfficeIntegration.PowerPointInfo"/>
  </ds:schemaRefs>
</ds:datastoreItem>
</file>

<file path=customXml/itemProps20.xml><?xml version="1.0" encoding="utf-8"?>
<ds:datastoreItem xmlns:ds="http://schemas.openxmlformats.org/officeDocument/2006/customXml" ds:itemID="{61E3BB73-16C8-42AD-B399-1852229E83E4}">
  <ds:schemaRefs>
    <ds:schemaRef ds:uri="ESRI.ArcGIS.Mapping.OfficeIntegration.PowerPointInfo"/>
  </ds:schemaRefs>
</ds:datastoreItem>
</file>

<file path=customXml/itemProps21.xml><?xml version="1.0" encoding="utf-8"?>
<ds:datastoreItem xmlns:ds="http://schemas.openxmlformats.org/officeDocument/2006/customXml" ds:itemID="{5D2C7090-805B-431C-848B-616DC3C1D188}">
  <ds:schemaRefs>
    <ds:schemaRef ds:uri="ESRI.ArcGIS.Mapping.OfficeIntegration.PowerPointInfo"/>
  </ds:schemaRefs>
</ds:datastoreItem>
</file>

<file path=customXml/itemProps22.xml><?xml version="1.0" encoding="utf-8"?>
<ds:datastoreItem xmlns:ds="http://schemas.openxmlformats.org/officeDocument/2006/customXml" ds:itemID="{798C8791-4D5D-4242-AC76-A42A177BFF8F}">
  <ds:schemaRefs>
    <ds:schemaRef ds:uri="ESRI.ArcGIS.Mapping.OfficeIntegration.PowerPointInfo"/>
  </ds:schemaRefs>
</ds:datastoreItem>
</file>

<file path=customXml/itemProps23.xml><?xml version="1.0" encoding="utf-8"?>
<ds:datastoreItem xmlns:ds="http://schemas.openxmlformats.org/officeDocument/2006/customXml" ds:itemID="{0EBA6B1C-7921-4C2E-8927-788E64963CDA}">
  <ds:schemaRefs>
    <ds:schemaRef ds:uri="ESRI.ArcGIS.Mapping.OfficeIntegration.PowerPointInfo"/>
  </ds:schemaRefs>
</ds:datastoreItem>
</file>

<file path=customXml/itemProps24.xml><?xml version="1.0" encoding="utf-8"?>
<ds:datastoreItem xmlns:ds="http://schemas.openxmlformats.org/officeDocument/2006/customXml" ds:itemID="{1102CF47-E309-4D6E-BE27-490CD866B51E}">
  <ds:schemaRefs>
    <ds:schemaRef ds:uri="ESRI.ArcGIS.Mapping.OfficeIntegration.PowerPointInfo"/>
  </ds:schemaRefs>
</ds:datastoreItem>
</file>

<file path=customXml/itemProps25.xml><?xml version="1.0" encoding="utf-8"?>
<ds:datastoreItem xmlns:ds="http://schemas.openxmlformats.org/officeDocument/2006/customXml" ds:itemID="{968130F5-C2A0-43E1-BDCB-173A484F5C08}">
  <ds:schemaRefs>
    <ds:schemaRef ds:uri="ESRI.ArcGIS.Mapping.OfficeIntegration.PowerPointInfo"/>
  </ds:schemaRefs>
</ds:datastoreItem>
</file>

<file path=customXml/itemProps26.xml><?xml version="1.0" encoding="utf-8"?>
<ds:datastoreItem xmlns:ds="http://schemas.openxmlformats.org/officeDocument/2006/customXml" ds:itemID="{39851B7D-8201-4EE8-BB8F-47A5075DD5FA}">
  <ds:schemaRefs>
    <ds:schemaRef ds:uri="ESRI.ArcGIS.Mapping.OfficeIntegration.PowerPointInfo"/>
  </ds:schemaRefs>
</ds:datastoreItem>
</file>

<file path=customXml/itemProps27.xml><?xml version="1.0" encoding="utf-8"?>
<ds:datastoreItem xmlns:ds="http://schemas.openxmlformats.org/officeDocument/2006/customXml" ds:itemID="{748478BC-9A1D-4CC4-86EB-71699EB1A1FD}">
  <ds:schemaRefs>
    <ds:schemaRef ds:uri="ESRI.ArcGIS.Mapping.OfficeIntegration.PowerPointInfo"/>
  </ds:schemaRefs>
</ds:datastoreItem>
</file>

<file path=customXml/itemProps28.xml><?xml version="1.0" encoding="utf-8"?>
<ds:datastoreItem xmlns:ds="http://schemas.openxmlformats.org/officeDocument/2006/customXml" ds:itemID="{31ACF297-F79E-4CFD-9869-A9AFA51E2475}">
  <ds:schemaRefs>
    <ds:schemaRef ds:uri="ESRI.ArcGIS.Mapping.OfficeIntegration.PowerPointInfo"/>
  </ds:schemaRefs>
</ds:datastoreItem>
</file>

<file path=customXml/itemProps29.xml><?xml version="1.0" encoding="utf-8"?>
<ds:datastoreItem xmlns:ds="http://schemas.openxmlformats.org/officeDocument/2006/customXml" ds:itemID="{6ED2AD88-0184-4492-BB27-84A59749F04B}">
  <ds:schemaRefs>
    <ds:schemaRef ds:uri="ESRI.ArcGIS.Mapping.OfficeIntegration.PowerPointInfo"/>
  </ds:schemaRefs>
</ds:datastoreItem>
</file>

<file path=customXml/itemProps3.xml><?xml version="1.0" encoding="utf-8"?>
<ds:datastoreItem xmlns:ds="http://schemas.openxmlformats.org/officeDocument/2006/customXml" ds:itemID="{47F3F58D-6FFE-43F3-ADDD-C759C514672F}">
  <ds:schemaRefs>
    <ds:schemaRef ds:uri="ESRI.ArcGIS.Mapping.OfficeIntegration.PowerPointInfo"/>
  </ds:schemaRefs>
</ds:datastoreItem>
</file>

<file path=customXml/itemProps30.xml><?xml version="1.0" encoding="utf-8"?>
<ds:datastoreItem xmlns:ds="http://schemas.openxmlformats.org/officeDocument/2006/customXml" ds:itemID="{4EBEA17D-33DD-4D5E-8798-36900F9E499C}">
  <ds:schemaRefs>
    <ds:schemaRef ds:uri="ESRI.ArcGIS.Mapping.OfficeIntegration.PowerPointInfo"/>
  </ds:schemaRefs>
</ds:datastoreItem>
</file>

<file path=customXml/itemProps31.xml><?xml version="1.0" encoding="utf-8"?>
<ds:datastoreItem xmlns:ds="http://schemas.openxmlformats.org/officeDocument/2006/customXml" ds:itemID="{185C188E-9710-4294-8EF9-61840502C054}">
  <ds:schemaRefs>
    <ds:schemaRef ds:uri="ESRI.ArcGIS.Mapping.OfficeIntegration.PowerPointInfo"/>
  </ds:schemaRefs>
</ds:datastoreItem>
</file>

<file path=customXml/itemProps32.xml><?xml version="1.0" encoding="utf-8"?>
<ds:datastoreItem xmlns:ds="http://schemas.openxmlformats.org/officeDocument/2006/customXml" ds:itemID="{CA8CED77-5639-49AD-95B0-7EAD23C6C92D}">
  <ds:schemaRefs>
    <ds:schemaRef ds:uri="ESRI.ArcGIS.Mapping.OfficeIntegration.PowerPointInfo"/>
  </ds:schemaRefs>
</ds:datastoreItem>
</file>

<file path=customXml/itemProps33.xml><?xml version="1.0" encoding="utf-8"?>
<ds:datastoreItem xmlns:ds="http://schemas.openxmlformats.org/officeDocument/2006/customXml" ds:itemID="{912ECB2C-17EF-4836-9ACE-1B531DEC0BCE}">
  <ds:schemaRefs>
    <ds:schemaRef ds:uri="ESRI.ArcGIS.Mapping.OfficeIntegration.PowerPointInfo"/>
  </ds:schemaRefs>
</ds:datastoreItem>
</file>

<file path=customXml/itemProps34.xml><?xml version="1.0" encoding="utf-8"?>
<ds:datastoreItem xmlns:ds="http://schemas.openxmlformats.org/officeDocument/2006/customXml" ds:itemID="{7B39446E-9B4C-4437-B904-F3CE7C342400}">
  <ds:schemaRefs>
    <ds:schemaRef ds:uri="ESRI.ArcGIS.Mapping.OfficeIntegration.PowerPointInfo"/>
  </ds:schemaRefs>
</ds:datastoreItem>
</file>

<file path=customXml/itemProps35.xml><?xml version="1.0" encoding="utf-8"?>
<ds:datastoreItem xmlns:ds="http://schemas.openxmlformats.org/officeDocument/2006/customXml" ds:itemID="{92C5CA5A-BB9B-45F1-AB57-8834BB89C1C9}">
  <ds:schemaRefs>
    <ds:schemaRef ds:uri="ESRI.ArcGIS.Mapping.OfficeIntegration.PowerPointInfo"/>
  </ds:schemaRefs>
</ds:datastoreItem>
</file>

<file path=customXml/itemProps36.xml><?xml version="1.0" encoding="utf-8"?>
<ds:datastoreItem xmlns:ds="http://schemas.openxmlformats.org/officeDocument/2006/customXml" ds:itemID="{7F9E0521-28A6-4484-BA26-35BDB6E082E6}">
  <ds:schemaRefs>
    <ds:schemaRef ds:uri="ESRI.ArcGIS.Mapping.OfficeIntegration.PowerPointInfo"/>
  </ds:schemaRefs>
</ds:datastoreItem>
</file>

<file path=customXml/itemProps37.xml><?xml version="1.0" encoding="utf-8"?>
<ds:datastoreItem xmlns:ds="http://schemas.openxmlformats.org/officeDocument/2006/customXml" ds:itemID="{2C58187C-CC28-4F38-A4F0-DA75B34A8B14}">
  <ds:schemaRefs>
    <ds:schemaRef ds:uri="ESRI.ArcGIS.Mapping.OfficeIntegration.PowerPointInfo"/>
  </ds:schemaRefs>
</ds:datastoreItem>
</file>

<file path=customXml/itemProps38.xml><?xml version="1.0" encoding="utf-8"?>
<ds:datastoreItem xmlns:ds="http://schemas.openxmlformats.org/officeDocument/2006/customXml" ds:itemID="{7D502D86-3318-4BE7-ADD4-7B8A9DD4F788}">
  <ds:schemaRefs>
    <ds:schemaRef ds:uri="ESRI.ArcGIS.Mapping.OfficeIntegration.PowerPointInfo"/>
  </ds:schemaRefs>
</ds:datastoreItem>
</file>

<file path=customXml/itemProps39.xml><?xml version="1.0" encoding="utf-8"?>
<ds:datastoreItem xmlns:ds="http://schemas.openxmlformats.org/officeDocument/2006/customXml" ds:itemID="{AD24ED8A-5E7C-43D4-91BA-E7E5AFBAC991}">
  <ds:schemaRefs>
    <ds:schemaRef ds:uri="ESRI.ArcGIS.Mapping.OfficeIntegration.PowerPointInfo"/>
  </ds:schemaRefs>
</ds:datastoreItem>
</file>

<file path=customXml/itemProps4.xml><?xml version="1.0" encoding="utf-8"?>
<ds:datastoreItem xmlns:ds="http://schemas.openxmlformats.org/officeDocument/2006/customXml" ds:itemID="{52FE4576-A993-4BC9-A406-A0506882BC9D}">
  <ds:schemaRefs>
    <ds:schemaRef ds:uri="ESRI.ArcGIS.Mapping.OfficeIntegration.PowerPointInfo"/>
  </ds:schemaRefs>
</ds:datastoreItem>
</file>

<file path=customXml/itemProps40.xml><?xml version="1.0" encoding="utf-8"?>
<ds:datastoreItem xmlns:ds="http://schemas.openxmlformats.org/officeDocument/2006/customXml" ds:itemID="{0DA1954C-5CB8-4377-AE10-321EF1EC136D}">
  <ds:schemaRefs>
    <ds:schemaRef ds:uri="ESRI.ArcGIS.Mapping.OfficeIntegration.PowerPointInfo"/>
  </ds:schemaRefs>
</ds:datastoreItem>
</file>

<file path=customXml/itemProps41.xml><?xml version="1.0" encoding="utf-8"?>
<ds:datastoreItem xmlns:ds="http://schemas.openxmlformats.org/officeDocument/2006/customXml" ds:itemID="{48B2CACE-66E6-4CB5-9FF4-480F37D90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2.xml><?xml version="1.0" encoding="utf-8"?>
<ds:datastoreItem xmlns:ds="http://schemas.openxmlformats.org/officeDocument/2006/customXml" ds:itemID="{5327F812-9E03-47C5-8B78-6B7ED4620238}">
  <ds:schemaRefs>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43.xml><?xml version="1.0" encoding="utf-8"?>
<ds:datastoreItem xmlns:ds="http://schemas.openxmlformats.org/officeDocument/2006/customXml" ds:itemID="{372B600B-F195-4C0E-8239-80A74BF65AE2}">
  <ds:schemaRefs>
    <ds:schemaRef ds:uri="ESRI.ArcGIS.Mapping.OfficeIntegration.PowerPointInfo"/>
  </ds:schemaRefs>
</ds:datastoreItem>
</file>

<file path=customXml/itemProps44.xml><?xml version="1.0" encoding="utf-8"?>
<ds:datastoreItem xmlns:ds="http://schemas.openxmlformats.org/officeDocument/2006/customXml" ds:itemID="{2445EFF5-9125-4586-9A17-C9D67367BD1E}">
  <ds:schemaRefs>
    <ds:schemaRef ds:uri="ESRI.ArcGIS.Mapping.OfficeIntegration.PowerPointInfo"/>
  </ds:schemaRefs>
</ds:datastoreItem>
</file>

<file path=customXml/itemProps45.xml><?xml version="1.0" encoding="utf-8"?>
<ds:datastoreItem xmlns:ds="http://schemas.openxmlformats.org/officeDocument/2006/customXml" ds:itemID="{679A6AD7-83AA-47E2-B836-4AF0DB4CBEDF}">
  <ds:schemaRefs>
    <ds:schemaRef ds:uri="ESRI.ArcGIS.Mapping.OfficeIntegration.PowerPointInfo"/>
  </ds:schemaRefs>
</ds:datastoreItem>
</file>

<file path=customXml/itemProps46.xml><?xml version="1.0" encoding="utf-8"?>
<ds:datastoreItem xmlns:ds="http://schemas.openxmlformats.org/officeDocument/2006/customXml" ds:itemID="{16E073AF-C515-472E-A570-661677D02323}">
  <ds:schemaRefs>
    <ds:schemaRef ds:uri="ESRI.ArcGIS.Mapping.OfficeIntegration.PowerPointInfo"/>
  </ds:schemaRefs>
</ds:datastoreItem>
</file>

<file path=customXml/itemProps47.xml><?xml version="1.0" encoding="utf-8"?>
<ds:datastoreItem xmlns:ds="http://schemas.openxmlformats.org/officeDocument/2006/customXml" ds:itemID="{40F6A80C-C5E2-4F21-B533-40E88AE511D4}">
  <ds:schemaRefs>
    <ds:schemaRef ds:uri="ESRI.ArcGIS.Mapping.OfficeIntegration.PowerPointInfo"/>
  </ds:schemaRefs>
</ds:datastoreItem>
</file>

<file path=customXml/itemProps48.xml><?xml version="1.0" encoding="utf-8"?>
<ds:datastoreItem xmlns:ds="http://schemas.openxmlformats.org/officeDocument/2006/customXml" ds:itemID="{C86C2844-3AE4-4291-9B06-51447E224283}">
  <ds:schemaRefs>
    <ds:schemaRef ds:uri="ESRI.ArcGIS.Mapping.OfficeIntegration.PowerPointInfo"/>
  </ds:schemaRefs>
</ds:datastoreItem>
</file>

<file path=customXml/itemProps49.xml><?xml version="1.0" encoding="utf-8"?>
<ds:datastoreItem xmlns:ds="http://schemas.openxmlformats.org/officeDocument/2006/customXml" ds:itemID="{08DA29B8-18D0-4B51-A218-0CCD5D44EC34}">
  <ds:schemaRefs>
    <ds:schemaRef ds:uri="ESRI.ArcGIS.Mapping.OfficeIntegration.PowerPointInfo"/>
  </ds:schemaRefs>
</ds:datastoreItem>
</file>

<file path=customXml/itemProps5.xml><?xml version="1.0" encoding="utf-8"?>
<ds:datastoreItem xmlns:ds="http://schemas.openxmlformats.org/officeDocument/2006/customXml" ds:itemID="{62054A5B-8463-4A97-ABC5-DB0EF02F9530}">
  <ds:schemaRefs>
    <ds:schemaRef ds:uri="ESRI.ArcGIS.Mapping.OfficeIntegration.PowerPointInfo"/>
  </ds:schemaRefs>
</ds:datastoreItem>
</file>

<file path=customXml/itemProps50.xml><?xml version="1.0" encoding="utf-8"?>
<ds:datastoreItem xmlns:ds="http://schemas.openxmlformats.org/officeDocument/2006/customXml" ds:itemID="{AE30A18E-6A1E-4B10-AFE8-BB61593C3362}">
  <ds:schemaRefs>
    <ds:schemaRef ds:uri="ESRI.ArcGIS.Mapping.OfficeIntegration.PowerPointInfo"/>
  </ds:schemaRefs>
</ds:datastoreItem>
</file>

<file path=customXml/itemProps51.xml><?xml version="1.0" encoding="utf-8"?>
<ds:datastoreItem xmlns:ds="http://schemas.openxmlformats.org/officeDocument/2006/customXml" ds:itemID="{AB9532CF-7300-4B40-928C-1A4A87D4144D}">
  <ds:schemaRefs>
    <ds:schemaRef ds:uri="ESRI.ArcGIS.Mapping.OfficeIntegration.PowerPointInfo"/>
  </ds:schemaRefs>
</ds:datastoreItem>
</file>

<file path=customXml/itemProps52.xml><?xml version="1.0" encoding="utf-8"?>
<ds:datastoreItem xmlns:ds="http://schemas.openxmlformats.org/officeDocument/2006/customXml" ds:itemID="{C9AFA3B4-1E60-4B37-A620-B533CC36692A}">
  <ds:schemaRefs>
    <ds:schemaRef ds:uri="ESRI.ArcGIS.Mapping.OfficeIntegration.PowerPointInfo"/>
  </ds:schemaRefs>
</ds:datastoreItem>
</file>

<file path=customXml/itemProps53.xml><?xml version="1.0" encoding="utf-8"?>
<ds:datastoreItem xmlns:ds="http://schemas.openxmlformats.org/officeDocument/2006/customXml" ds:itemID="{06E6A58C-DA49-4D60-8350-E3A26EB3038B}">
  <ds:schemaRefs>
    <ds:schemaRef ds:uri="ESRI.ArcGIS.Mapping.OfficeIntegration.PowerPointInfo"/>
  </ds:schemaRefs>
</ds:datastoreItem>
</file>

<file path=customXml/itemProps54.xml><?xml version="1.0" encoding="utf-8"?>
<ds:datastoreItem xmlns:ds="http://schemas.openxmlformats.org/officeDocument/2006/customXml" ds:itemID="{5A6C4451-31FE-407A-B306-0DF8546309AE}">
  <ds:schemaRefs>
    <ds:schemaRef ds:uri="ESRI.ArcGIS.Mapping.OfficeIntegration.PowerPointInfo"/>
  </ds:schemaRefs>
</ds:datastoreItem>
</file>

<file path=customXml/itemProps55.xml><?xml version="1.0" encoding="utf-8"?>
<ds:datastoreItem xmlns:ds="http://schemas.openxmlformats.org/officeDocument/2006/customXml" ds:itemID="{20E884C9-384A-4934-AF5D-13ADBD98426E}">
  <ds:schemaRefs>
    <ds:schemaRef ds:uri="ESRI.ArcGIS.Mapping.OfficeIntegration.PowerPointInfo"/>
  </ds:schemaRefs>
</ds:datastoreItem>
</file>

<file path=customXml/itemProps56.xml><?xml version="1.0" encoding="utf-8"?>
<ds:datastoreItem xmlns:ds="http://schemas.openxmlformats.org/officeDocument/2006/customXml" ds:itemID="{14C496EB-119B-4523-8CEC-891DB488B924}">
  <ds:schemaRefs>
    <ds:schemaRef ds:uri="ESRI.ArcGIS.Mapping.OfficeIntegration.PowerPointInfo"/>
  </ds:schemaRefs>
</ds:datastoreItem>
</file>

<file path=customXml/itemProps57.xml><?xml version="1.0" encoding="utf-8"?>
<ds:datastoreItem xmlns:ds="http://schemas.openxmlformats.org/officeDocument/2006/customXml" ds:itemID="{33709707-F14B-4A78-AB80-19BC32D673DF}">
  <ds:schemaRefs>
    <ds:schemaRef ds:uri="ESRI.ArcGIS.Mapping.OfficeIntegration.PowerPointInfo"/>
  </ds:schemaRefs>
</ds:datastoreItem>
</file>

<file path=customXml/itemProps58.xml><?xml version="1.0" encoding="utf-8"?>
<ds:datastoreItem xmlns:ds="http://schemas.openxmlformats.org/officeDocument/2006/customXml" ds:itemID="{4CC5FD6B-47A0-4167-9772-93ED3D79ABEE}">
  <ds:schemaRefs>
    <ds:schemaRef ds:uri="ESRI.ArcGIS.Mapping.OfficeIntegration.PowerPointInfo"/>
  </ds:schemaRefs>
</ds:datastoreItem>
</file>

<file path=customXml/itemProps59.xml><?xml version="1.0" encoding="utf-8"?>
<ds:datastoreItem xmlns:ds="http://schemas.openxmlformats.org/officeDocument/2006/customXml" ds:itemID="{8F4F8F97-3E4D-4B81-9A54-224C6EBCF6FA}">
  <ds:schemaRefs>
    <ds:schemaRef ds:uri="ESRI.ArcGIS.Mapping.OfficeIntegration.PowerPointInfo"/>
  </ds:schemaRefs>
</ds:datastoreItem>
</file>

<file path=customXml/itemProps6.xml><?xml version="1.0" encoding="utf-8"?>
<ds:datastoreItem xmlns:ds="http://schemas.openxmlformats.org/officeDocument/2006/customXml" ds:itemID="{790E3DAC-2B45-413E-9A6D-4815A9FB5633}">
  <ds:schemaRefs>
    <ds:schemaRef ds:uri="ESRI.ArcGIS.Mapping.OfficeIntegration.PowerPointInfo"/>
  </ds:schemaRefs>
</ds:datastoreItem>
</file>

<file path=customXml/itemProps60.xml><?xml version="1.0" encoding="utf-8"?>
<ds:datastoreItem xmlns:ds="http://schemas.openxmlformats.org/officeDocument/2006/customXml" ds:itemID="{2F4977BD-97D3-4CB3-BCDA-83FCBBF0D293}">
  <ds:schemaRefs>
    <ds:schemaRef ds:uri="ESRI.ArcGIS.Mapping.OfficeIntegration.PowerPointInfo"/>
  </ds:schemaRefs>
</ds:datastoreItem>
</file>

<file path=customXml/itemProps61.xml><?xml version="1.0" encoding="utf-8"?>
<ds:datastoreItem xmlns:ds="http://schemas.openxmlformats.org/officeDocument/2006/customXml" ds:itemID="{41ABF497-8104-4485-86CD-E51501879166}">
  <ds:schemaRefs>
    <ds:schemaRef ds:uri="ESRI.ArcGIS.Mapping.OfficeIntegration.PowerPointInfo"/>
  </ds:schemaRefs>
</ds:datastoreItem>
</file>

<file path=customXml/itemProps62.xml><?xml version="1.0" encoding="utf-8"?>
<ds:datastoreItem xmlns:ds="http://schemas.openxmlformats.org/officeDocument/2006/customXml" ds:itemID="{9F60C0BA-AF9F-4190-8F4D-8875A035D1FB}">
  <ds:schemaRefs>
    <ds:schemaRef ds:uri="ESRI.ArcGIS.Mapping.OfficeIntegration.PowerPointInfo"/>
  </ds:schemaRefs>
</ds:datastoreItem>
</file>

<file path=customXml/itemProps63.xml><?xml version="1.0" encoding="utf-8"?>
<ds:datastoreItem xmlns:ds="http://schemas.openxmlformats.org/officeDocument/2006/customXml" ds:itemID="{B05B1103-98A5-491C-B8F8-98EA85FF42C9}">
  <ds:schemaRefs>
    <ds:schemaRef ds:uri="ESRI.ArcGIS.Mapping.OfficeIntegration.PowerPointInfo"/>
  </ds:schemaRefs>
</ds:datastoreItem>
</file>

<file path=customXml/itemProps64.xml><?xml version="1.0" encoding="utf-8"?>
<ds:datastoreItem xmlns:ds="http://schemas.openxmlformats.org/officeDocument/2006/customXml" ds:itemID="{8D61CC9A-600A-43D0-95C0-76CD6DB154DC}">
  <ds:schemaRefs>
    <ds:schemaRef ds:uri="ESRI.ArcGIS.Mapping.OfficeIntegration.PowerPointInfo"/>
  </ds:schemaRefs>
</ds:datastoreItem>
</file>

<file path=customXml/itemProps65.xml><?xml version="1.0" encoding="utf-8"?>
<ds:datastoreItem xmlns:ds="http://schemas.openxmlformats.org/officeDocument/2006/customXml" ds:itemID="{A1406E62-27E6-45F5-B828-B0D36F4AAD5D}">
  <ds:schemaRefs>
    <ds:schemaRef ds:uri="ESRI.ArcGIS.Mapping.OfficeIntegration.PowerPointInfo"/>
  </ds:schemaRefs>
</ds:datastoreItem>
</file>

<file path=customXml/itemProps66.xml><?xml version="1.0" encoding="utf-8"?>
<ds:datastoreItem xmlns:ds="http://schemas.openxmlformats.org/officeDocument/2006/customXml" ds:itemID="{E1ED6FB8-D4BB-482F-8229-05BF8DC38455}">
  <ds:schemaRefs>
    <ds:schemaRef ds:uri="ESRI.ArcGIS.Mapping.OfficeIntegration.PowerPointInfo"/>
  </ds:schemaRefs>
</ds:datastoreItem>
</file>

<file path=customXml/itemProps67.xml><?xml version="1.0" encoding="utf-8"?>
<ds:datastoreItem xmlns:ds="http://schemas.openxmlformats.org/officeDocument/2006/customXml" ds:itemID="{B59B36F5-CA40-46A7-B360-C4219A58DEF9}">
  <ds:schemaRefs>
    <ds:schemaRef ds:uri="ESRI.ArcGIS.Mapping.OfficeIntegration.PowerPointInfo"/>
  </ds:schemaRefs>
</ds:datastoreItem>
</file>

<file path=customXml/itemProps68.xml><?xml version="1.0" encoding="utf-8"?>
<ds:datastoreItem xmlns:ds="http://schemas.openxmlformats.org/officeDocument/2006/customXml" ds:itemID="{39177D40-D384-4FB1-B435-2E4E45B14C58}">
  <ds:schemaRefs>
    <ds:schemaRef ds:uri="ESRI.ArcGIS.Mapping.OfficeIntegration.PowerPointInfo"/>
  </ds:schemaRefs>
</ds:datastoreItem>
</file>

<file path=customXml/itemProps69.xml><?xml version="1.0" encoding="utf-8"?>
<ds:datastoreItem xmlns:ds="http://schemas.openxmlformats.org/officeDocument/2006/customXml" ds:itemID="{ABD9D524-8F84-4139-85AF-19AE4DED3C9D}">
  <ds:schemaRefs>
    <ds:schemaRef ds:uri="ESRI.ArcGIS.Mapping.OfficeIntegration.PowerPointInfo"/>
  </ds:schemaRefs>
</ds:datastoreItem>
</file>

<file path=customXml/itemProps7.xml><?xml version="1.0" encoding="utf-8"?>
<ds:datastoreItem xmlns:ds="http://schemas.openxmlformats.org/officeDocument/2006/customXml" ds:itemID="{AE0D1605-8D91-4E52-B9F9-53EAFCFE30F7}">
  <ds:schemaRefs>
    <ds:schemaRef ds:uri="ESRI.ArcGIS.Mapping.OfficeIntegration.PowerPointInfo"/>
  </ds:schemaRefs>
</ds:datastoreItem>
</file>

<file path=customXml/itemProps70.xml><?xml version="1.0" encoding="utf-8"?>
<ds:datastoreItem xmlns:ds="http://schemas.openxmlformats.org/officeDocument/2006/customXml" ds:itemID="{839C7A4E-CEDB-4F57-8B96-9BFA9A755CCC}">
  <ds:schemaRefs>
    <ds:schemaRef ds:uri="ESRI.ArcGIS.Mapping.OfficeIntegration.PowerPointInfo"/>
  </ds:schemaRefs>
</ds:datastoreItem>
</file>

<file path=customXml/itemProps71.xml><?xml version="1.0" encoding="utf-8"?>
<ds:datastoreItem xmlns:ds="http://schemas.openxmlformats.org/officeDocument/2006/customXml" ds:itemID="{CD6ACAA0-A845-479C-B904-55D1FF7C48B9}">
  <ds:schemaRefs>
    <ds:schemaRef ds:uri="ESRI.ArcGIS.Mapping.OfficeIntegration.PowerPointInfo"/>
  </ds:schemaRefs>
</ds:datastoreItem>
</file>

<file path=customXml/itemProps72.xml><?xml version="1.0" encoding="utf-8"?>
<ds:datastoreItem xmlns:ds="http://schemas.openxmlformats.org/officeDocument/2006/customXml" ds:itemID="{4C875013-FC5A-409B-80D8-67E98604EA48}">
  <ds:schemaRefs>
    <ds:schemaRef ds:uri="ESRI.ArcGIS.Mapping.OfficeIntegration.PowerPointInfo"/>
  </ds:schemaRefs>
</ds:datastoreItem>
</file>

<file path=customXml/itemProps73.xml><?xml version="1.0" encoding="utf-8"?>
<ds:datastoreItem xmlns:ds="http://schemas.openxmlformats.org/officeDocument/2006/customXml" ds:itemID="{5EEE379C-1E81-4EE0-8D80-CA5F1605FAEB}">
  <ds:schemaRefs>
    <ds:schemaRef ds:uri="ESRI.ArcGIS.Mapping.OfficeIntegration.PowerPointInfo"/>
  </ds:schemaRefs>
</ds:datastoreItem>
</file>

<file path=customXml/itemProps74.xml><?xml version="1.0" encoding="utf-8"?>
<ds:datastoreItem xmlns:ds="http://schemas.openxmlformats.org/officeDocument/2006/customXml" ds:itemID="{51596C7B-7D0B-4E34-ABF2-D344A925669E}">
  <ds:schemaRefs>
    <ds:schemaRef ds:uri="ESRI.ArcGIS.Mapping.OfficeIntegration.PowerPointInfo"/>
  </ds:schemaRefs>
</ds:datastoreItem>
</file>

<file path=customXml/itemProps75.xml><?xml version="1.0" encoding="utf-8"?>
<ds:datastoreItem xmlns:ds="http://schemas.openxmlformats.org/officeDocument/2006/customXml" ds:itemID="{94768C4F-D925-461B-988A-8927F7F0B6F0}">
  <ds:schemaRefs>
    <ds:schemaRef ds:uri="ESRI.ArcGIS.Mapping.OfficeIntegration.PowerPointInfo"/>
  </ds:schemaRefs>
</ds:datastoreItem>
</file>

<file path=customXml/itemProps76.xml><?xml version="1.0" encoding="utf-8"?>
<ds:datastoreItem xmlns:ds="http://schemas.openxmlformats.org/officeDocument/2006/customXml" ds:itemID="{7345AD3B-99AF-447A-8C38-CE0030CFCCC9}">
  <ds:schemaRefs>
    <ds:schemaRef ds:uri="ESRI.ArcGIS.Mapping.OfficeIntegration.PowerPointInfo"/>
  </ds:schemaRefs>
</ds:datastoreItem>
</file>

<file path=customXml/itemProps77.xml><?xml version="1.0" encoding="utf-8"?>
<ds:datastoreItem xmlns:ds="http://schemas.openxmlformats.org/officeDocument/2006/customXml" ds:itemID="{1B559636-73EE-45DB-9B93-E70253B51E5C}">
  <ds:schemaRefs>
    <ds:schemaRef ds:uri="ESRI.ArcGIS.Mapping.OfficeIntegration.PowerPointInfo"/>
  </ds:schemaRefs>
</ds:datastoreItem>
</file>

<file path=customXml/itemProps78.xml><?xml version="1.0" encoding="utf-8"?>
<ds:datastoreItem xmlns:ds="http://schemas.openxmlformats.org/officeDocument/2006/customXml" ds:itemID="{92E9C914-9487-4C37-BD9D-4E04E6DF450F}">
  <ds:schemaRefs>
    <ds:schemaRef ds:uri="ESRI.ArcGIS.Mapping.OfficeIntegration.PowerPointInfo"/>
  </ds:schemaRefs>
</ds:datastoreItem>
</file>

<file path=customXml/itemProps79.xml><?xml version="1.0" encoding="utf-8"?>
<ds:datastoreItem xmlns:ds="http://schemas.openxmlformats.org/officeDocument/2006/customXml" ds:itemID="{26530EB9-E366-4997-B298-2547B39BEB45}">
  <ds:schemaRefs>
    <ds:schemaRef ds:uri="ESRI.ArcGIS.Mapping.OfficeIntegration.PowerPointInfo"/>
  </ds:schemaRefs>
</ds:datastoreItem>
</file>

<file path=customXml/itemProps8.xml><?xml version="1.0" encoding="utf-8"?>
<ds:datastoreItem xmlns:ds="http://schemas.openxmlformats.org/officeDocument/2006/customXml" ds:itemID="{0F4FFE89-B597-4A5D-BBE2-95D8455EFAD1}">
  <ds:schemaRefs>
    <ds:schemaRef ds:uri="ESRI.ArcGIS.Mapping.OfficeIntegration.PowerPointInfo"/>
  </ds:schemaRefs>
</ds:datastoreItem>
</file>

<file path=customXml/itemProps80.xml><?xml version="1.0" encoding="utf-8"?>
<ds:datastoreItem xmlns:ds="http://schemas.openxmlformats.org/officeDocument/2006/customXml" ds:itemID="{46A8F123-CFEC-47C9-ADF5-E8571772F28F}">
  <ds:schemaRefs>
    <ds:schemaRef ds:uri="ESRI.ArcGIS.Mapping.OfficeIntegration.PowerPointInfo"/>
  </ds:schemaRefs>
</ds:datastoreItem>
</file>

<file path=customXml/itemProps81.xml><?xml version="1.0" encoding="utf-8"?>
<ds:datastoreItem xmlns:ds="http://schemas.openxmlformats.org/officeDocument/2006/customXml" ds:itemID="{44BBE52C-CD6B-4A9D-90EC-498B909F1EA7}">
  <ds:schemaRefs>
    <ds:schemaRef ds:uri="ESRI.ArcGIS.Mapping.OfficeIntegration.PowerPointInfo"/>
  </ds:schemaRefs>
</ds:datastoreItem>
</file>

<file path=customXml/itemProps82.xml><?xml version="1.0" encoding="utf-8"?>
<ds:datastoreItem xmlns:ds="http://schemas.openxmlformats.org/officeDocument/2006/customXml" ds:itemID="{D764D507-24EC-4BAD-B5E4-28CED805F28B}">
  <ds:schemaRefs>
    <ds:schemaRef ds:uri="ESRI.ArcGIS.Mapping.OfficeIntegration.PowerPointInfo"/>
  </ds:schemaRefs>
</ds:datastoreItem>
</file>

<file path=customXml/itemProps83.xml><?xml version="1.0" encoding="utf-8"?>
<ds:datastoreItem xmlns:ds="http://schemas.openxmlformats.org/officeDocument/2006/customXml" ds:itemID="{CFEE5B88-0127-403D-B779-E2341F53B73B}">
  <ds:schemaRefs>
    <ds:schemaRef ds:uri="ESRI.ArcGIS.Mapping.OfficeIntegration.PowerPointInfo"/>
  </ds:schemaRefs>
</ds:datastoreItem>
</file>

<file path=customXml/itemProps84.xml><?xml version="1.0" encoding="utf-8"?>
<ds:datastoreItem xmlns:ds="http://schemas.openxmlformats.org/officeDocument/2006/customXml" ds:itemID="{541FA1A4-C8FE-42AB-B0CF-DC4F8DE73375}">
  <ds:schemaRefs>
    <ds:schemaRef ds:uri="ESRI.ArcGIS.Mapping.OfficeIntegration.PowerPointInfo"/>
  </ds:schemaRefs>
</ds:datastoreItem>
</file>

<file path=customXml/itemProps85.xml><?xml version="1.0" encoding="utf-8"?>
<ds:datastoreItem xmlns:ds="http://schemas.openxmlformats.org/officeDocument/2006/customXml" ds:itemID="{29CF9624-B61A-4536-BC1A-05B20947CDF7}">
  <ds:schemaRefs>
    <ds:schemaRef ds:uri="http://schemas.microsoft.com/sharepoint/v3/contenttype/forms"/>
  </ds:schemaRefs>
</ds:datastoreItem>
</file>

<file path=customXml/itemProps86.xml><?xml version="1.0" encoding="utf-8"?>
<ds:datastoreItem xmlns:ds="http://schemas.openxmlformats.org/officeDocument/2006/customXml" ds:itemID="{064ABF89-AF86-4C86-AE97-AA5CE0054786}">
  <ds:schemaRefs>
    <ds:schemaRef ds:uri="ESRI.ArcGIS.Mapping.OfficeIntegration.PowerPointInfo"/>
  </ds:schemaRefs>
</ds:datastoreItem>
</file>

<file path=customXml/itemProps87.xml><?xml version="1.0" encoding="utf-8"?>
<ds:datastoreItem xmlns:ds="http://schemas.openxmlformats.org/officeDocument/2006/customXml" ds:itemID="{EC8030DC-38FC-41AE-B4B1-99910F5BFD01}">
  <ds:schemaRefs>
    <ds:schemaRef ds:uri="ESRI.ArcGIS.Mapping.OfficeIntegration.PowerPointInfo"/>
  </ds:schemaRefs>
</ds:datastoreItem>
</file>

<file path=customXml/itemProps88.xml><?xml version="1.0" encoding="utf-8"?>
<ds:datastoreItem xmlns:ds="http://schemas.openxmlformats.org/officeDocument/2006/customXml" ds:itemID="{5082F281-91BA-4503-9741-D7C9347170F9}">
  <ds:schemaRefs>
    <ds:schemaRef ds:uri="ESRI.ArcGIS.Mapping.OfficeIntegration.PowerPointInfo"/>
  </ds:schemaRefs>
</ds:datastoreItem>
</file>

<file path=customXml/itemProps89.xml><?xml version="1.0" encoding="utf-8"?>
<ds:datastoreItem xmlns:ds="http://schemas.openxmlformats.org/officeDocument/2006/customXml" ds:itemID="{81DC65F1-45EA-4E93-B846-3A993CBE1592}">
  <ds:schemaRefs>
    <ds:schemaRef ds:uri="ESRI.ArcGIS.Mapping.OfficeIntegration.PowerPointInfo"/>
  </ds:schemaRefs>
</ds:datastoreItem>
</file>

<file path=customXml/itemProps9.xml><?xml version="1.0" encoding="utf-8"?>
<ds:datastoreItem xmlns:ds="http://schemas.openxmlformats.org/officeDocument/2006/customXml" ds:itemID="{4C3DE384-9BB1-4F65-B10A-717DA8AE10C6}">
  <ds:schemaRefs>
    <ds:schemaRef ds:uri="ESRI.ArcGIS.Mapping.OfficeIntegration.PowerPointInfo"/>
  </ds:schemaRefs>
</ds:datastoreItem>
</file>

<file path=customXml/itemProps90.xml><?xml version="1.0" encoding="utf-8"?>
<ds:datastoreItem xmlns:ds="http://schemas.openxmlformats.org/officeDocument/2006/customXml" ds:itemID="{45D17578-9BCB-4B9E-8099-0CEED1FAAC19}">
  <ds:schemaRefs>
    <ds:schemaRef ds:uri="ESRI.ArcGIS.Mapping.OfficeIntegration.PowerPointInfo"/>
  </ds:schemaRefs>
</ds:datastoreItem>
</file>

<file path=customXml/itemProps91.xml><?xml version="1.0" encoding="utf-8"?>
<ds:datastoreItem xmlns:ds="http://schemas.openxmlformats.org/officeDocument/2006/customXml" ds:itemID="{C1934700-E2BE-4760-AD29-99AD7D164327}">
  <ds:schemaRefs>
    <ds:schemaRef ds:uri="ESRI.ArcGIS.Mapping.OfficeIntegration.PowerPointInfo"/>
  </ds:schemaRefs>
</ds:datastoreItem>
</file>

<file path=customXml/itemProps92.xml><?xml version="1.0" encoding="utf-8"?>
<ds:datastoreItem xmlns:ds="http://schemas.openxmlformats.org/officeDocument/2006/customXml" ds:itemID="{E2AA0BC3-8E8C-475D-9396-091D81072549}">
  <ds:schemaRefs>
    <ds:schemaRef ds:uri="ESRI.ArcGIS.Mapping.OfficeIntegration.PowerPointInfo"/>
  </ds:schemaRefs>
</ds:datastoreItem>
</file>

<file path=customXml/itemProps93.xml><?xml version="1.0" encoding="utf-8"?>
<ds:datastoreItem xmlns:ds="http://schemas.openxmlformats.org/officeDocument/2006/customXml" ds:itemID="{AC7F22D0-5953-40F8-9530-E15CEF0178A0}">
  <ds:schemaRefs>
    <ds:schemaRef ds:uri="ESRI.ArcGIS.Mapping.OfficeIntegration.PowerPointInfo"/>
  </ds:schemaRefs>
</ds:datastoreItem>
</file>

<file path=customXml/itemProps94.xml><?xml version="1.0" encoding="utf-8"?>
<ds:datastoreItem xmlns:ds="http://schemas.openxmlformats.org/officeDocument/2006/customXml" ds:itemID="{DCA9935F-9DD3-43B0-B035-EA82862ED018}">
  <ds:schemaRefs>
    <ds:schemaRef ds:uri="ESRI.ArcGIS.Mapping.OfficeIntegration.PowerPointInfo"/>
  </ds:schemaRefs>
</ds:datastoreItem>
</file>

<file path=customXml/itemProps95.xml><?xml version="1.0" encoding="utf-8"?>
<ds:datastoreItem xmlns:ds="http://schemas.openxmlformats.org/officeDocument/2006/customXml" ds:itemID="{2BD4F50C-2BDC-4BE0-B8BB-3A06ADE47100}">
  <ds:schemaRefs>
    <ds:schemaRef ds:uri="ESRI.ArcGIS.Mapping.OfficeIntegration.PowerPointInfo"/>
  </ds:schemaRefs>
</ds:datastoreItem>
</file>

<file path=customXml/itemProps96.xml><?xml version="1.0" encoding="utf-8"?>
<ds:datastoreItem xmlns:ds="http://schemas.openxmlformats.org/officeDocument/2006/customXml" ds:itemID="{DC4BD5B4-21A5-4C75-A641-BF080CD235F0}">
  <ds:schemaRefs>
    <ds:schemaRef ds:uri="ESRI.ArcGIS.Mapping.OfficeIntegration.PowerPointInfo"/>
  </ds:schemaRefs>
</ds:datastoreItem>
</file>

<file path=customXml/itemProps97.xml><?xml version="1.0" encoding="utf-8"?>
<ds:datastoreItem xmlns:ds="http://schemas.openxmlformats.org/officeDocument/2006/customXml" ds:itemID="{10579B17-16E8-43EB-B66D-00ECC82F9905}">
  <ds:schemaRefs>
    <ds:schemaRef ds:uri="ESRI.ArcGIS.Mapping.OfficeIntegration.PowerPointInfo"/>
  </ds:schemaRefs>
</ds:datastoreItem>
</file>

<file path=customXml/itemProps98.xml><?xml version="1.0" encoding="utf-8"?>
<ds:datastoreItem xmlns:ds="http://schemas.openxmlformats.org/officeDocument/2006/customXml" ds:itemID="{F002D19D-920B-45E1-8E8B-764CCC3B09BC}">
  <ds:schemaRefs>
    <ds:schemaRef ds:uri="ESRI.ArcGIS.Mapping.OfficeIntegration.PowerPointInfo"/>
  </ds:schemaRefs>
</ds:datastoreItem>
</file>

<file path=customXml/itemProps99.xml><?xml version="1.0" encoding="utf-8"?>
<ds:datastoreItem xmlns:ds="http://schemas.openxmlformats.org/officeDocument/2006/customXml" ds:itemID="{3DEDA66C-B0E4-46C9-9549-67AD729242B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12141</TotalTime>
  <Words>3015</Words>
  <Application>Microsoft Office PowerPoint</Application>
  <PresentationFormat>On-screen Show (4:3)</PresentationFormat>
  <Paragraphs>440</Paragraphs>
  <Slides>73</Slides>
  <Notes>16</Notes>
  <HiddenSlides>0</HiddenSlides>
  <MMClips>0</MMClips>
  <ScaleCrop>false</ScaleCrop>
  <HeadingPairs>
    <vt:vector size="6" baseType="variant">
      <vt:variant>
        <vt:lpstr>Fonts Used</vt:lpstr>
      </vt:variant>
      <vt:variant>
        <vt:i4>5</vt:i4>
      </vt:variant>
      <vt:variant>
        <vt:lpstr>Theme</vt:lpstr>
      </vt:variant>
      <vt:variant>
        <vt:i4>19</vt:i4>
      </vt:variant>
      <vt:variant>
        <vt:lpstr>Slide Titles</vt:lpstr>
      </vt:variant>
      <vt:variant>
        <vt:i4>73</vt:i4>
      </vt:variant>
    </vt:vector>
  </HeadingPairs>
  <TitlesOfParts>
    <vt:vector size="97" baseType="lpstr">
      <vt:lpstr>Arial</vt:lpstr>
      <vt:lpstr>Calibri</vt:lpstr>
      <vt:lpstr>Calibri Light</vt:lpstr>
      <vt:lpstr>Franklin Gothic Book</vt:lpstr>
      <vt:lpstr>Wingdings</vt:lpstr>
      <vt:lpstr>Section slides</vt:lpstr>
      <vt:lpstr>1_Section slides 60</vt:lpstr>
      <vt:lpstr>Content sections</vt:lpstr>
      <vt:lpstr>2_Content slides</vt:lpstr>
      <vt:lpstr>1_Section slides</vt:lpstr>
      <vt:lpstr>1_Content sections</vt:lpstr>
      <vt:lpstr>2_Section slides</vt:lpstr>
      <vt:lpstr>2_Content sections</vt:lpstr>
      <vt:lpstr>3_Section slides</vt:lpstr>
      <vt:lpstr>4_Section slides</vt:lpstr>
      <vt:lpstr>3_Content sections</vt:lpstr>
      <vt:lpstr>4_Content sections</vt:lpstr>
      <vt:lpstr>5_Content sections</vt:lpstr>
      <vt:lpstr>6_Content sections</vt:lpstr>
      <vt:lpstr>5_Section slides</vt:lpstr>
      <vt:lpstr>Questions slide</vt:lpstr>
      <vt:lpstr>7_Content sections</vt:lpstr>
      <vt:lpstr>8_Content sections</vt:lpstr>
      <vt:lpstr>Office Theme</vt:lpstr>
      <vt:lpstr>Welcome   - Introductions   - Update on Members  - Approve Agenda   - Approve September Minutes</vt:lpstr>
      <vt:lpstr>Agenda Item 2 Discussion &amp; Action  Statewide Project Prioritization</vt:lpstr>
      <vt:lpstr>Why Prioritize Projects?</vt:lpstr>
      <vt:lpstr>Why Prioritize Projects?</vt:lpstr>
      <vt:lpstr>Project Prioritization Process </vt:lpstr>
      <vt:lpstr>Likelihood of Success</vt:lpstr>
      <vt:lpstr>Setting Priorities Today</vt:lpstr>
      <vt:lpstr>Agenda Item 3   Break – Networking</vt:lpstr>
      <vt:lpstr>Agenda Item 4 Discussion  Review and Accept Committee and Workgroup Summaries</vt:lpstr>
      <vt:lpstr>Agenda Item 5 Discussion  LiDAR/Hydrography Panel and Results from GIS/LIS Conference</vt:lpstr>
      <vt:lpstr>PowerPoint Presentation</vt:lpstr>
      <vt:lpstr>Agenda Item 6 Discussion  Outreach Committee Update on Open Data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Item 7 Discussion  Geospatial Community Calendar and Discussion Forum – GIS/LIS Board Feedback</vt:lpstr>
      <vt:lpstr>Agenda Item 8 Discussion  Legislative Updates</vt:lpstr>
      <vt:lpstr>Legislative Updates</vt:lpstr>
      <vt:lpstr>Agenda Item 9 Discussion  Announcements or  Other Business</vt:lpstr>
    </vt:vector>
  </TitlesOfParts>
  <Company>Office of Enterprise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1 User Feedback Session slides</dc:title>
  <dc:creator>Daniel Ross</dc:creator>
  <cp:lastModifiedBy>Nancy Rader</cp:lastModifiedBy>
  <cp:revision>823</cp:revision>
  <cp:lastPrinted>2014-02-25T19:06:32Z</cp:lastPrinted>
  <dcterms:created xsi:type="dcterms:W3CDTF">2012-09-24T11:48:01Z</dcterms:created>
  <dcterms:modified xsi:type="dcterms:W3CDTF">2016-12-06T20:49:28Z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0x010100030987E932602A489ECA084A1B4EE692</vt:lpwstr>
  </property>
</Properties>
</file>