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97" r:id="rId5"/>
  </p:sldMasterIdLst>
  <p:notesMasterIdLst>
    <p:notesMasterId r:id="rId40"/>
  </p:notesMasterIdLst>
  <p:handoutMasterIdLst>
    <p:handoutMasterId r:id="rId41"/>
  </p:handoutMasterIdLst>
  <p:sldIdLst>
    <p:sldId id="664" r:id="rId6"/>
    <p:sldId id="406" r:id="rId7"/>
    <p:sldId id="609" r:id="rId8"/>
    <p:sldId id="610" r:id="rId9"/>
    <p:sldId id="672" r:id="rId10"/>
    <p:sldId id="703" r:id="rId11"/>
    <p:sldId id="791" r:id="rId12"/>
    <p:sldId id="797" r:id="rId13"/>
    <p:sldId id="798" r:id="rId14"/>
    <p:sldId id="799" r:id="rId15"/>
    <p:sldId id="800" r:id="rId16"/>
    <p:sldId id="801" r:id="rId17"/>
    <p:sldId id="802" r:id="rId18"/>
    <p:sldId id="780" r:id="rId19"/>
    <p:sldId id="484" r:id="rId20"/>
    <p:sldId id="789" r:id="rId21"/>
    <p:sldId id="790" r:id="rId22"/>
    <p:sldId id="620" r:id="rId23"/>
    <p:sldId id="793" r:id="rId24"/>
    <p:sldId id="794" r:id="rId25"/>
    <p:sldId id="795" r:id="rId26"/>
    <p:sldId id="796" r:id="rId27"/>
    <p:sldId id="498" r:id="rId28"/>
    <p:sldId id="804" r:id="rId29"/>
    <p:sldId id="803" r:id="rId30"/>
    <p:sldId id="787" r:id="rId31"/>
    <p:sldId id="777" r:id="rId32"/>
    <p:sldId id="778" r:id="rId33"/>
    <p:sldId id="788" r:id="rId34"/>
    <p:sldId id="782" r:id="rId35"/>
    <p:sldId id="784" r:id="rId36"/>
    <p:sldId id="786" r:id="rId37"/>
    <p:sldId id="775" r:id="rId38"/>
    <p:sldId id="77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3" autoAdjust="0"/>
    <p:restoredTop sz="92216" autoAdjust="0"/>
  </p:normalViewPr>
  <p:slideViewPr>
    <p:cSldViewPr snapToGrid="0">
      <p:cViewPr varScale="1">
        <p:scale>
          <a:sx n="103" d="100"/>
          <a:sy n="103" d="100"/>
        </p:scale>
        <p:origin x="180" y="10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9/5/2018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9/5/2018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41570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9041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11513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55793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6091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3604809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960274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491214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185585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524821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 The bill establishes a clear vision, assigns responsibility, provides authority and ensures oversight of Federal activities by Congress. </a:t>
            </a:r>
          </a:p>
          <a:p>
            <a:r>
              <a:rPr lang="en-US" sz="1100" b="0" i="0" u="none" strike="noStrike" cap="none" dirty="0" smtClean="0">
                <a:solidFill>
                  <a:srgbClr val="000000"/>
                </a:solidFill>
                <a:effectLst/>
                <a:latin typeface="Arial"/>
                <a:ea typeface="Arial"/>
                <a:cs typeface="Arial"/>
                <a:sym typeface="Arial"/>
              </a:rPr>
              <a:t>Codify the existing executive orders and other guidance documents that direct work by the Federal Geographic Data Committee (FGDC) toward the NSDI.</a:t>
            </a:r>
          </a:p>
          <a:p>
            <a:r>
              <a:rPr lang="en-US" sz="1100" b="0" i="0" u="none" strike="noStrike" cap="none" dirty="0" smtClean="0">
                <a:solidFill>
                  <a:srgbClr val="000000"/>
                </a:solidFill>
                <a:effectLst/>
                <a:latin typeface="Arial"/>
                <a:ea typeface="Arial"/>
                <a:cs typeface="Arial"/>
                <a:sym typeface="Arial"/>
              </a:rPr>
              <a:t>Provide FGDC with the authority to make other agencies follow existing common sense rules</a:t>
            </a:r>
          </a:p>
          <a:p>
            <a:r>
              <a:rPr lang="en-US" sz="1100" b="0" i="0" u="none" strike="noStrike" cap="none" dirty="0" smtClean="0">
                <a:solidFill>
                  <a:srgbClr val="000000"/>
                </a:solidFill>
                <a:effectLst/>
                <a:latin typeface="Arial"/>
                <a:ea typeface="Arial"/>
                <a:cs typeface="Arial"/>
                <a:sym typeface="Arial"/>
              </a:rPr>
              <a:t>Provide Congressional oversight over geospatial activities of FGDC members and other agencies.</a:t>
            </a:r>
          </a:p>
          <a:p>
            <a:r>
              <a:rPr lang="en-US" sz="1100" b="0" i="0" u="none" strike="noStrike" cap="none" dirty="0" smtClean="0">
                <a:solidFill>
                  <a:srgbClr val="000000"/>
                </a:solidFill>
                <a:effectLst/>
                <a:latin typeface="Arial"/>
                <a:ea typeface="Arial"/>
                <a:cs typeface="Arial"/>
                <a:sym typeface="Arial"/>
              </a:rPr>
              <a:t>Require reporting that will allow Congress to track progress on the NSDI and ensure funding is spent wisely.</a:t>
            </a:r>
          </a:p>
          <a:p>
            <a:r>
              <a:rPr lang="en-US" sz="1100" b="0" i="0" u="none" strike="noStrike" cap="none" dirty="0" smtClean="0">
                <a:solidFill>
                  <a:srgbClr val="000000"/>
                </a:solidFill>
                <a:effectLst/>
                <a:latin typeface="Arial"/>
                <a:ea typeface="Arial"/>
                <a:cs typeface="Arial"/>
                <a:sym typeface="Arial"/>
              </a:rPr>
              <a:t>Provide a great deal more clout to input developed by the multi-sector membership of the National Geospatial Advisory Committee (NGAC) and require the FGDC to address NGAC’s concerns — not just dictate what NGAC should work on.</a:t>
            </a:r>
          </a:p>
          <a:p>
            <a:r>
              <a:rPr lang="en-US" sz="1100" b="0" i="0" u="none" strike="noStrike" cap="none" dirty="0" smtClean="0">
                <a:solidFill>
                  <a:srgbClr val="000000"/>
                </a:solidFill>
                <a:effectLst/>
                <a:latin typeface="Arial"/>
                <a:ea typeface="Arial"/>
                <a:cs typeface="Arial"/>
                <a:sym typeface="Arial"/>
              </a:rPr>
              <a:t>Require Federal agencies to coordinate and work in partnership with other Federal agencies, agencies of state, tribal and local governments, institutions of higher education, and the private sector to efficiently and cost-effectively collect, integrate, maintain, disseminate and preserve geospatial data.</a:t>
            </a:r>
          </a:p>
          <a:p>
            <a:pPr marL="171450" lvl="0" indent="-171450" rtl="0">
              <a:spcBef>
                <a:spcPts val="0"/>
              </a:spcBef>
              <a:spcAft>
                <a:spcPts val="0"/>
              </a:spcAft>
            </a:pPr>
            <a:endParaRPr dirty="0"/>
          </a:p>
        </p:txBody>
      </p:sp>
    </p:spTree>
    <p:extLst>
      <p:ext uri="{BB962C8B-B14F-4D97-AF65-F5344CB8AC3E}">
        <p14:creationId xmlns:p14="http://schemas.microsoft.com/office/powerpoint/2010/main" val="107979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195310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470151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61560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1547030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1536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2534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4955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24212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9685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136283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2288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3387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5FCFA44A-D627-46D4-991B-9510B5E5467A}" type="datetime1">
              <a:rPr lang="en-US" smtClean="0"/>
              <a:t>9/5/2018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5F2793E-E4BD-4E62-80CF-85729068BF19}" type="datetime1">
              <a:rPr lang="en-US" smtClean="0"/>
              <a:t>9/5/2018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A3C099-5EC2-43F6-A7D0-182790C2B3E6}" type="datetime1">
              <a:rPr lang="en-US" smtClean="0"/>
              <a:t>9/5/2018</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9B8E2EA-4B89-4281-BBEF-7CD031D4ED69}" type="datetime1">
              <a:rPr lang="en-US" smtClean="0"/>
              <a:t>9/5/2018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fld id="{58590A64-B99D-4826-A0A2-1883B5FE8AB5}" type="datetime1">
              <a:rPr lang="en-US" smtClean="0"/>
              <a:t>9/5/2018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5808DC4-8CD0-49C4-99EC-0090EA36A8FE}" type="datetime1">
              <a:rPr lang="en-US" smtClean="0"/>
              <a:t>9/5/2018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BC6EC739-627D-4747-9F4D-A01AA6DA2848}" type="datetime1">
              <a:rPr lang="en-US" smtClean="0"/>
              <a:t>9/5/2018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2456FDE5-C81F-49DA-AC3B-1B06CFC9F11F}" type="datetime1">
              <a:rPr lang="en-US" smtClean="0"/>
              <a:t>9/5/2018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6DB5C8A-DC58-43D5-A615-B91809572D05}" type="datetime1">
              <a:rPr lang="en-US" smtClean="0"/>
              <a:t>9/5/2018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29E9444-0DBD-40D0-BF8B-2A4BC4BD514B}" type="datetime1">
              <a:rPr lang="en-US" smtClean="0"/>
              <a:t>9/5/2018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7A37237E-8265-4ECF-8166-2A7D326A9351}" type="datetime1">
              <a:rPr lang="en-US" smtClean="0"/>
              <a:t>9/5/2018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pic>
        <p:nvPicPr>
          <p:cNvPr id="11" name="Picture 10"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7667" y="939886"/>
            <a:ext cx="7557100" cy="2728112"/>
          </a:xfrm>
          <a:prstGeom prst="rect">
            <a:avLst/>
          </a:prstGeom>
        </p:spPr>
      </p:pic>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4D887E7C-A9F5-4E4A-96A4-14AB08F3E6E7}" type="datetime1">
              <a:rPr lang="en-US" smtClean="0"/>
              <a:t>9/5/2018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73A510E-C043-49E3-89B2-A73C98AD7E5E}" type="datetime1">
              <a:rPr lang="en-US" smtClean="0"/>
              <a:t>9/5/2018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0288E1EC-B45D-40E0-830C-1ED4D259CC24}" type="datetime1">
              <a:rPr lang="en-US" smtClean="0"/>
              <a:t>9/5/2018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797ACE57-0508-4646-8C2F-50157A155FB8}" type="datetime1">
              <a:rPr lang="en-US" smtClean="0"/>
              <a:t>9/5/2018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FEA02726-0B35-480F-93D8-7A49827EC818}" type="datetime1">
              <a:rPr lang="en-US" smtClean="0"/>
              <a:t>9/5/2018</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F6F1F1E0-319E-4785-8370-0D74CAB2E340}" type="datetime1">
              <a:rPr lang="en-US" smtClean="0"/>
              <a:t>9/5/2018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2CB7C80-0A1E-45A4-89BE-3A468D08E6E8}" type="datetime1">
              <a:rPr lang="en-US" smtClean="0"/>
              <a:t>9/5/2018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69FF93A2-39D9-4426-AB1C-AF8C41BA3F37}" type="datetime1">
              <a:rPr lang="en-US" smtClean="0"/>
              <a:t>9/5/2018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8E95CE56-05C9-4025-AC6B-6142D70E8839}" type="datetime1">
              <a:rPr lang="en-US" smtClean="0"/>
              <a:t>9/5/2018</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E691A6-7626-455C-A189-14B56DAC5A01}" type="datetime1">
              <a:rPr lang="en-US" smtClean="0"/>
              <a:t>9/5/2018</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FC6BD885-23BB-4683-A77C-2E67983619D5}" type="datetime1">
              <a:rPr lang="en-US" smtClean="0"/>
              <a:t>9/5/2018</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fld id="{0B3153AF-295A-4FB9-8528-58ED0850F22B}" type="datetime1">
              <a:rPr lang="en-US" smtClean="0"/>
              <a:t>9/5/2018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3B7C0DF-9E0A-412B-A0EA-1E2DFD91A686}" type="datetime1">
              <a:rPr lang="en-US" smtClean="0"/>
              <a:t>9/5/2018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B8AFACB-25FA-4B5B-9996-259BFDA569A9}" type="datetime1">
              <a:rPr lang="en-US" smtClean="0"/>
              <a:t>9/5/2018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fld id="{13DD7CE2-7AD7-427C-A7F8-EEEFB558B12D}" type="datetime1">
              <a:rPr lang="en-US" smtClean="0"/>
              <a:t>9/5/2018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46828ED1-88F3-4280-A7D0-465ABE883FA5}" type="datetime1">
              <a:rPr lang="en-US" smtClean="0"/>
              <a:t>9/5/2018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FECCB6FE-00A5-4902-9E5D-0DA0EED2532C}" type="datetime1">
              <a:rPr lang="en-US" smtClean="0"/>
              <a:t>9/5/2018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E744416-D2DA-4AC5-BA60-2A1FDA5628F5}" type="datetime1">
              <a:rPr lang="en-US" smtClean="0"/>
              <a:t>9/5/2018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104247D4-1BBB-49E5-BE46-61BD52DE4378}" type="datetime1">
              <a:rPr lang="en-US" smtClean="0"/>
              <a:t>9/5/2018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fld id="{AE1001DA-B129-4E6F-BB69-86685FF0E575}" type="datetime1">
              <a:rPr lang="en-US" smtClean="0"/>
              <a:t>9/5/2018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821775AA-3E62-4945-8A4A-31D2A0705AC5}" type="datetime1">
              <a:rPr lang="en-US" smtClean="0"/>
              <a:t>9/5/2018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F303117C-FA79-4EC7-898E-5A7B10A66A4B}" type="datetime1">
              <a:rPr lang="en-US" smtClean="0"/>
              <a:t>9/5/2018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07B67BD-A18B-4856-B8CD-D60F039BF647}" type="datetime1">
              <a:rPr lang="en-US" smtClean="0"/>
              <a:t>9/5/2018</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7A342E1D-C9B8-4345-8A74-997723AFD972}" type="datetime1">
              <a:rPr lang="en-US" smtClean="0"/>
              <a:t>9/5/2018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0DE321BF-8250-4629-BD29-13AFE6776ABD}" type="datetime1">
              <a:rPr lang="en-US" smtClean="0"/>
              <a:t>9/5/2018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5ACAFEA2-D33A-4BEB-A1D4-8A1590CBE1DE}" type="datetime1">
              <a:rPr lang="en-US" smtClean="0"/>
              <a:t>9/5/2018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3B785D7F-94EE-4139-9C63-A16F762E4CE0}" type="datetime1">
              <a:rPr lang="en-US" smtClean="0"/>
              <a:t>9/5/2018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703BFA1A-2823-494A-A930-2F783A269CF3}" type="datetime1">
              <a:rPr lang="en-US" smtClean="0"/>
              <a:t>9/5/2018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25C2B3B2-DBBB-43B3-AFB4-201A29176B41}" type="datetime1">
              <a:rPr lang="en-US" smtClean="0"/>
              <a:t>9/5/2018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752251A5-5EA6-4241-BDED-0A7B6E348337}" type="datetime1">
              <a:rPr lang="en-US" smtClean="0"/>
              <a:t>9/5/2018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BB880C99-09FB-4EE5-96F9-B1FBC48C16C7}" type="datetime1">
              <a:rPr lang="en-US" smtClean="0"/>
              <a:t>9/5/2018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26AB9F33-43AC-4945-8B44-879CE431C805}" type="datetime1">
              <a:rPr lang="en-US" smtClean="0"/>
              <a:t>9/5/2018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53188"/>
            <a:ext cx="4492035" cy="1621624"/>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pic>
        <p:nvPicPr>
          <p:cNvPr id="15" name="Picture 14"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103988"/>
            <a:ext cx="4492035" cy="1621624"/>
          </a:xfrm>
          <a:prstGeom prst="rect">
            <a:avLst/>
          </a:prstGeom>
        </p:spPr>
      </p:pic>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FC26F3AD-DFC5-491A-8781-317E0187EDE4}" type="datetime1">
              <a:rPr lang="en-US" smtClean="0"/>
              <a:t>9/5/2018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76EC1505-B7D9-42CF-AF7A-DE0BC516D7D9}" type="datetime1">
              <a:rPr lang="en-US" smtClean="0"/>
              <a:t>9/5/2018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Information Technology for Minnesota Government | mn.gov/mnit</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53188"/>
            <a:ext cx="4492035" cy="1621624"/>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91800" y="339367"/>
            <a:ext cx="11360800" cy="7636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 name="Shape 5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0913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0998EA-E757-4ECB-9642-011DDB737368}"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96C630-D9B7-4507-83C5-A08C0C2B34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1592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998EA-E757-4ECB-9642-011DDB737368}"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96C630-D9B7-4507-83C5-A08C0C2B34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375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0998EA-E757-4ECB-9642-011DDB737368}"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96C630-D9B7-4507-83C5-A08C0C2B34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1402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0998EA-E757-4ECB-9642-011DDB737368}"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96C630-D9B7-4507-83C5-A08C0C2B34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3915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0998EA-E757-4ECB-9642-011DDB737368}" type="datetimeFigureOut">
              <a:rPr lang="en-US" smtClean="0">
                <a:solidFill>
                  <a:prstClr val="black">
                    <a:tint val="75000"/>
                  </a:prstClr>
                </a:solidFill>
              </a:rPr>
              <a:pPr/>
              <a:t>9/5/2018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96C630-D9B7-4507-83C5-A08C0C2B34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0710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0998EA-E757-4ECB-9642-011DDB737368}" type="datetimeFigureOut">
              <a:rPr lang="en-US" smtClean="0">
                <a:solidFill>
                  <a:prstClr val="black">
                    <a:tint val="75000"/>
                  </a:prstClr>
                </a:solidFill>
              </a:rPr>
              <a:pPr/>
              <a:t>9/5/2018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96C630-D9B7-4507-83C5-A08C0C2B34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4308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998EA-E757-4ECB-9642-011DDB737368}" type="datetimeFigureOut">
              <a:rPr lang="en-US" smtClean="0">
                <a:solidFill>
                  <a:prstClr val="black">
                    <a:tint val="75000"/>
                  </a:prstClr>
                </a:solidFill>
              </a:rPr>
              <a:pPr/>
              <a:t>9/5/2018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96C630-D9B7-4507-83C5-A08C0C2B34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4062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0998EA-E757-4ECB-9642-011DDB737368}"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96C630-D9B7-4507-83C5-A08C0C2B34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41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B1A4575-DDB9-4094-929B-6674B660F02D}" type="datetime1">
              <a:rPr lang="en-US" smtClean="0"/>
              <a:t>9/5/2018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0998EA-E757-4ECB-9642-011DDB737368}"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96C630-D9B7-4507-83C5-A08C0C2B34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3693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998EA-E757-4ECB-9642-011DDB737368}"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96C630-D9B7-4507-83C5-A08C0C2B34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680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998EA-E757-4ECB-9642-011DDB737368}"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96C630-D9B7-4507-83C5-A08C0C2B34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60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825625"/>
            <a:ext cx="7340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F98F37-6EA6-42C7-B49A-6A174BAA1F35}" type="datetime1">
              <a:rPr lang="en-US" smtClean="0"/>
              <a:t>9/5/2018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Decorative image of map and compass. " title="Decorative image of map and compass.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3425" y="1329434"/>
            <a:ext cx="3838575" cy="4800600"/>
          </a:xfrm>
          <a:prstGeom prst="rect">
            <a:avLst/>
          </a:prstGeom>
        </p:spPr>
      </p:pic>
    </p:spTree>
    <p:extLst>
      <p:ext uri="{BB962C8B-B14F-4D97-AF65-F5344CB8AC3E}">
        <p14:creationId xmlns:p14="http://schemas.microsoft.com/office/powerpoint/2010/main" val="389803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58E950-06C4-4DC8-B03C-4107DDC0AE76}" type="datetime1">
              <a:rPr lang="en-US" smtClean="0"/>
              <a:t>9/5/2018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9B6D40-80D2-4CAB-BFA5-8424ADD63056}" type="datetime1">
              <a:rPr lang="en-US" smtClean="0"/>
              <a:t>9/5/2018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87D8B48-CF1F-4BDC-BCA4-5A57DC9E0A63}" type="datetime1">
              <a:rPr lang="en-US" smtClean="0"/>
              <a:t>9/5/2018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820" r:id="rId7"/>
    <p:sldLayoutId id="2147483790" r:id="rId8"/>
    <p:sldLayoutId id="2147483789" r:id="rId9"/>
    <p:sldLayoutId id="2147483714" r:id="rId10"/>
    <p:sldLayoutId id="2147483738" r:id="rId11"/>
    <p:sldLayoutId id="2147483739" r:id="rId12"/>
    <p:sldLayoutId id="2147483780" r:id="rId13"/>
    <p:sldLayoutId id="2147483773" r:id="rId14"/>
    <p:sldLayoutId id="2147483800" r:id="rId15"/>
    <p:sldLayoutId id="2147483688" r:id="rId16"/>
    <p:sldLayoutId id="2147483801" r:id="rId17"/>
    <p:sldLayoutId id="2147483802" r:id="rId18"/>
    <p:sldLayoutId id="2147483803" r:id="rId19"/>
    <p:sldLayoutId id="2147483744" r:id="rId20"/>
    <p:sldLayoutId id="2147483793" r:id="rId21"/>
    <p:sldLayoutId id="2147483772" r:id="rId22"/>
    <p:sldLayoutId id="2147483767" r:id="rId23"/>
    <p:sldLayoutId id="2147483769" r:id="rId24"/>
    <p:sldLayoutId id="2147483771" r:id="rId25"/>
    <p:sldLayoutId id="2147483770" r:id="rId26"/>
    <p:sldLayoutId id="2147483732" r:id="rId27"/>
    <p:sldLayoutId id="2147483794" r:id="rId28"/>
    <p:sldLayoutId id="2147483733" r:id="rId29"/>
    <p:sldLayoutId id="2147483747" r:id="rId30"/>
    <p:sldLayoutId id="2147483818" r:id="rId31"/>
    <p:sldLayoutId id="2147483805" r:id="rId32"/>
    <p:sldLayoutId id="2147483806" r:id="rId33"/>
    <p:sldLayoutId id="2147483750" r:id="rId34"/>
    <p:sldLayoutId id="2147483765" r:id="rId35"/>
    <p:sldLayoutId id="2147483781" r:id="rId36"/>
    <p:sldLayoutId id="2147483809" r:id="rId37"/>
    <p:sldLayoutId id="2147483808" r:id="rId38"/>
    <p:sldLayoutId id="2147483807" r:id="rId39"/>
    <p:sldLayoutId id="2147483819" r:id="rId40"/>
    <p:sldLayoutId id="2147483754" r:id="rId41"/>
    <p:sldLayoutId id="2147483755" r:id="rId42"/>
    <p:sldLayoutId id="2147483759" r:id="rId43"/>
    <p:sldLayoutId id="2147483753" r:id="rId44"/>
    <p:sldLayoutId id="2147483763" r:id="rId45"/>
    <p:sldLayoutId id="2147483762" r:id="rId46"/>
    <p:sldLayoutId id="2147483758" r:id="rId47"/>
    <p:sldLayoutId id="2147483756" r:id="rId48"/>
    <p:sldLayoutId id="2147483798" r:id="rId49"/>
    <p:sldLayoutId id="2147483797" r:id="rId50"/>
    <p:sldLayoutId id="2147483896" r:id="rId5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998EA-E757-4ECB-9642-011DDB737368}"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6C630-D9B7-4507-83C5-A08C0C2B34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305683"/>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53.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hyperlink" Target="https://www.mngislis.org/events/EventDetails.aspx?id=1134114" TargetMode="Externa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j9JXtTj0mzE" TargetMode="Externa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7"/>
            <a:ext cx="12192000" cy="1295182"/>
          </a:xfrm>
        </p:spPr>
        <p:txBody>
          <a:bodyPr/>
          <a:lstStyle/>
          <a:p>
            <a:r>
              <a:rPr lang="en-US" dirty="0"/>
              <a:t>Minnesota Geospatial Advisory Council</a:t>
            </a:r>
          </a:p>
        </p:txBody>
      </p:sp>
      <p:sp>
        <p:nvSpPr>
          <p:cNvPr id="2" name="Picture Placeholder 1"/>
          <p:cNvSpPr>
            <a:spLocks noGrp="1"/>
          </p:cNvSpPr>
          <p:nvPr>
            <p:ph type="pic" sz="quarter" idx="17"/>
          </p:nvPr>
        </p:nvSpPr>
        <p:spPr/>
      </p:sp>
      <p:pic>
        <p:nvPicPr>
          <p:cNvPr id="7" name="Picture Placeholder 5"/>
          <p:cNvPicPr>
            <a:picLocks noChangeAspect="1"/>
          </p:cNvPicPr>
          <p:nvPr/>
        </p:nvPicPr>
        <p:blipFill>
          <a:blip r:embed="rId3">
            <a:extLst>
              <a:ext uri="{28A0092B-C50C-407E-A947-70E740481C1C}">
                <a14:useLocalDpi xmlns:a14="http://schemas.microsoft.com/office/drawing/2010/main" val="0"/>
              </a:ext>
            </a:extLst>
          </a:blip>
          <a:srcRect t="29199" b="29199"/>
          <a:stretch>
            <a:fillRect/>
          </a:stretch>
        </p:blipFill>
        <p:spPr>
          <a:xfrm>
            <a:off x="0" y="0"/>
            <a:ext cx="12192000" cy="3380732"/>
          </a:xfrm>
          <a:prstGeom prst="rect">
            <a:avLst/>
          </a:prstGeom>
        </p:spPr>
      </p:pic>
      <p:sp>
        <p:nvSpPr>
          <p:cNvPr id="9" name="Text Placeholder 2"/>
          <p:cNvSpPr txBox="1">
            <a:spLocks/>
          </p:cNvSpPr>
          <p:nvPr/>
        </p:nvSpPr>
        <p:spPr>
          <a:xfrm>
            <a:off x="2802467" y="5193604"/>
            <a:ext cx="6587067" cy="1097128"/>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September </a:t>
            </a:r>
            <a:r>
              <a:rPr lang="en-US" dirty="0"/>
              <a:t>5</a:t>
            </a:r>
            <a:r>
              <a:rPr lang="en-US" dirty="0" smtClean="0"/>
              <a:t>, 2018</a:t>
            </a:r>
            <a:endParaRPr lang="en-US" dirty="0"/>
          </a:p>
        </p:txBody>
      </p:sp>
    </p:spTree>
    <p:extLst>
      <p:ext uri="{BB962C8B-B14F-4D97-AF65-F5344CB8AC3E}">
        <p14:creationId xmlns:p14="http://schemas.microsoft.com/office/powerpoint/2010/main" val="3315941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3B18BA3-0BE5-4687-895B-3714A770B171}"/>
              </a:ext>
            </a:extLst>
          </p:cNvPr>
          <p:cNvSpPr>
            <a:spLocks noGrp="1"/>
          </p:cNvSpPr>
          <p:nvPr>
            <p:ph type="title"/>
          </p:nvPr>
        </p:nvSpPr>
        <p:spPr/>
        <p:txBody>
          <a:bodyPr/>
          <a:lstStyle/>
          <a:p>
            <a:r>
              <a:rPr lang="en-US" dirty="0"/>
              <a:t>Standardizing Standards</a:t>
            </a:r>
          </a:p>
        </p:txBody>
      </p:sp>
      <p:sp>
        <p:nvSpPr>
          <p:cNvPr id="5" name="Content Placeholder 4">
            <a:extLst>
              <a:ext uri="{FF2B5EF4-FFF2-40B4-BE49-F238E27FC236}">
                <a16:creationId xmlns="" xmlns:a16="http://schemas.microsoft.com/office/drawing/2014/main" id="{929A3B87-A213-47E6-8153-FEDBC5076B61}"/>
              </a:ext>
            </a:extLst>
          </p:cNvPr>
          <p:cNvSpPr>
            <a:spLocks noGrp="1"/>
          </p:cNvSpPr>
          <p:nvPr>
            <p:ph idx="1"/>
          </p:nvPr>
        </p:nvSpPr>
        <p:spPr/>
        <p:txBody>
          <a:bodyPr/>
          <a:lstStyle/>
          <a:p>
            <a:r>
              <a:rPr lang="en-US" dirty="0"/>
              <a:t>2 standards approved by the GAC, more coming</a:t>
            </a:r>
          </a:p>
          <a:p>
            <a:r>
              <a:rPr lang="en-US" dirty="0"/>
              <a:t>New standard format </a:t>
            </a:r>
          </a:p>
          <a:p>
            <a:r>
              <a:rPr lang="en-US" dirty="0"/>
              <a:t>Sector neutral language</a:t>
            </a:r>
          </a:p>
          <a:p>
            <a:pPr marL="457200" lvl="1" indent="0">
              <a:spcAft>
                <a:spcPts val="0"/>
              </a:spcAft>
              <a:buNone/>
            </a:pPr>
            <a:r>
              <a:rPr lang="en-US" i="1" dirty="0"/>
              <a:t>Purpose of the Standard</a:t>
            </a:r>
          </a:p>
          <a:p>
            <a:pPr marL="457200" lvl="1" indent="0">
              <a:spcBef>
                <a:spcPts val="0"/>
              </a:spcBef>
              <a:buNone/>
            </a:pPr>
            <a:r>
              <a:rPr lang="en-US" i="1" dirty="0"/>
              <a:t>…It is intended to be used when data are being transferred between </a:t>
            </a:r>
            <a:r>
              <a:rPr lang="en-US" i="1" u="sng" dirty="0"/>
              <a:t>organizations</a:t>
            </a:r>
            <a:r>
              <a:rPr lang="en-US" i="1" dirty="0"/>
              <a:t> </a:t>
            </a:r>
            <a:r>
              <a:rPr lang="en-US" i="1" strike="sngStrike" dirty="0"/>
              <a:t>a state agency and external customers</a:t>
            </a:r>
            <a:r>
              <a:rPr lang="en-US" i="1" dirty="0"/>
              <a:t>.</a:t>
            </a:r>
          </a:p>
          <a:p>
            <a:pPr>
              <a:spcBef>
                <a:spcPts val="0"/>
              </a:spcBef>
            </a:pPr>
            <a:r>
              <a:rPr lang="en-US" dirty="0"/>
              <a:t>Posted on GAC site </a:t>
            </a:r>
          </a:p>
          <a:p>
            <a:pPr marL="0" indent="0">
              <a:spcBef>
                <a:spcPts val="0"/>
              </a:spcBef>
              <a:buNone/>
            </a:pPr>
            <a:endParaRPr lang="en-US" i="1" dirty="0"/>
          </a:p>
        </p:txBody>
      </p:sp>
    </p:spTree>
    <p:extLst>
      <p:ext uri="{BB962C8B-B14F-4D97-AF65-F5344CB8AC3E}">
        <p14:creationId xmlns:p14="http://schemas.microsoft.com/office/powerpoint/2010/main" val="29755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1E5E4D4-EAF1-426E-86B2-FB1E5E68E830}"/>
              </a:ext>
            </a:extLst>
          </p:cNvPr>
          <p:cNvSpPr>
            <a:spLocks noGrp="1"/>
          </p:cNvSpPr>
          <p:nvPr>
            <p:ph type="title"/>
          </p:nvPr>
        </p:nvSpPr>
        <p:spPr/>
        <p:txBody>
          <a:bodyPr/>
          <a:lstStyle/>
          <a:p>
            <a:r>
              <a:rPr lang="en-US" dirty="0"/>
              <a:t>Standardizing Standards</a:t>
            </a:r>
          </a:p>
        </p:txBody>
      </p:sp>
      <p:sp>
        <p:nvSpPr>
          <p:cNvPr id="5" name="Content Placeholder 4">
            <a:extLst>
              <a:ext uri="{FF2B5EF4-FFF2-40B4-BE49-F238E27FC236}">
                <a16:creationId xmlns="" xmlns:a16="http://schemas.microsoft.com/office/drawing/2014/main" id="{47B09D80-BAC5-40E0-BAFE-DDB68E473B80}"/>
              </a:ext>
            </a:extLst>
          </p:cNvPr>
          <p:cNvSpPr>
            <a:spLocks noGrp="1"/>
          </p:cNvSpPr>
          <p:nvPr>
            <p:ph idx="1"/>
          </p:nvPr>
        </p:nvSpPr>
        <p:spPr/>
        <p:txBody>
          <a:bodyPr/>
          <a:lstStyle/>
          <a:p>
            <a:endParaRPr lang="en-US"/>
          </a:p>
        </p:txBody>
      </p:sp>
      <p:pic>
        <p:nvPicPr>
          <p:cNvPr id="6" name="Picture 5">
            <a:extLst>
              <a:ext uri="{FF2B5EF4-FFF2-40B4-BE49-F238E27FC236}">
                <a16:creationId xmlns="" xmlns:a16="http://schemas.microsoft.com/office/drawing/2014/main" id="{F65AE90F-323C-41CC-90DF-DF09F2621306}"/>
              </a:ext>
            </a:extLst>
          </p:cNvPr>
          <p:cNvPicPr>
            <a:picLocks noChangeAspect="1"/>
          </p:cNvPicPr>
          <p:nvPr/>
        </p:nvPicPr>
        <p:blipFill>
          <a:blip r:embed="rId2"/>
          <a:stretch>
            <a:fillRect/>
          </a:stretch>
        </p:blipFill>
        <p:spPr>
          <a:xfrm>
            <a:off x="18311" y="246770"/>
            <a:ext cx="12173689" cy="6615666"/>
          </a:xfrm>
          <a:prstGeom prst="rect">
            <a:avLst/>
          </a:prstGeom>
        </p:spPr>
      </p:pic>
    </p:spTree>
    <p:extLst>
      <p:ext uri="{BB962C8B-B14F-4D97-AF65-F5344CB8AC3E}">
        <p14:creationId xmlns:p14="http://schemas.microsoft.com/office/powerpoint/2010/main" val="28268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3B18BA3-0BE5-4687-895B-3714A770B171}"/>
              </a:ext>
            </a:extLst>
          </p:cNvPr>
          <p:cNvSpPr>
            <a:spLocks noGrp="1"/>
          </p:cNvSpPr>
          <p:nvPr>
            <p:ph type="title"/>
          </p:nvPr>
        </p:nvSpPr>
        <p:spPr/>
        <p:txBody>
          <a:bodyPr/>
          <a:lstStyle/>
          <a:p>
            <a:r>
              <a:rPr lang="en-US" dirty="0"/>
              <a:t>Standardizing Standards</a:t>
            </a:r>
          </a:p>
        </p:txBody>
      </p:sp>
      <p:sp>
        <p:nvSpPr>
          <p:cNvPr id="5" name="Content Placeholder 4">
            <a:extLst>
              <a:ext uri="{FF2B5EF4-FFF2-40B4-BE49-F238E27FC236}">
                <a16:creationId xmlns="" xmlns:a16="http://schemas.microsoft.com/office/drawing/2014/main" id="{929A3B87-A213-47E6-8153-FEDBC5076B61}"/>
              </a:ext>
            </a:extLst>
          </p:cNvPr>
          <p:cNvSpPr>
            <a:spLocks noGrp="1"/>
          </p:cNvSpPr>
          <p:nvPr>
            <p:ph idx="1"/>
          </p:nvPr>
        </p:nvSpPr>
        <p:spPr>
          <a:xfrm>
            <a:off x="838200" y="1825624"/>
            <a:ext cx="10515600" cy="4879975"/>
          </a:xfrm>
        </p:spPr>
        <p:txBody>
          <a:bodyPr>
            <a:normAutofit/>
          </a:bodyPr>
          <a:lstStyle/>
          <a:p>
            <a:pPr marL="0" indent="0">
              <a:buNone/>
            </a:pPr>
            <a:r>
              <a:rPr lang="en-US" b="1" dirty="0"/>
              <a:t>Standards Committee desires:</a:t>
            </a:r>
          </a:p>
          <a:p>
            <a:pPr marL="457200" indent="-457200">
              <a:spcBef>
                <a:spcPts val="600"/>
              </a:spcBef>
              <a:buFont typeface="+mj-lt"/>
              <a:buAutoNum type="arabicPeriod"/>
            </a:pPr>
            <a:r>
              <a:rPr lang="en-US" dirty="0"/>
              <a:t>To have standards that are approved by and represent the entire MN geospatial community</a:t>
            </a:r>
          </a:p>
          <a:p>
            <a:pPr marL="457200" indent="-457200">
              <a:spcBef>
                <a:spcPts val="600"/>
              </a:spcBef>
              <a:buFont typeface="+mj-lt"/>
              <a:buAutoNum type="arabicPeriod"/>
            </a:pPr>
            <a:r>
              <a:rPr lang="en-US" dirty="0"/>
              <a:t>To encourage all organizations and sectors to adopt the standards</a:t>
            </a:r>
          </a:p>
          <a:p>
            <a:pPr marL="457200" indent="-457200">
              <a:spcBef>
                <a:spcPts val="600"/>
              </a:spcBef>
              <a:buFont typeface="+mj-lt"/>
              <a:buAutoNum type="arabicPeriod"/>
            </a:pPr>
            <a:r>
              <a:rPr lang="en-US" dirty="0"/>
              <a:t>To convey that all sectors are equally relevant/important to the GAC</a:t>
            </a:r>
          </a:p>
          <a:p>
            <a:pPr marL="457200" indent="-457200">
              <a:spcBef>
                <a:spcPts val="600"/>
              </a:spcBef>
              <a:buFont typeface="+mj-lt"/>
              <a:buAutoNum type="arabicPeriod"/>
            </a:pPr>
            <a:r>
              <a:rPr lang="en-US" dirty="0"/>
              <a:t>To have consistent language across all standards</a:t>
            </a:r>
          </a:p>
          <a:p>
            <a:pPr marL="0" indent="0">
              <a:spcBef>
                <a:spcPts val="0"/>
              </a:spcBef>
              <a:buNone/>
            </a:pPr>
            <a:endParaRPr lang="en-US" i="1" dirty="0"/>
          </a:p>
        </p:txBody>
      </p:sp>
    </p:spTree>
    <p:extLst>
      <p:ext uri="{BB962C8B-B14F-4D97-AF65-F5344CB8AC3E}">
        <p14:creationId xmlns:p14="http://schemas.microsoft.com/office/powerpoint/2010/main" val="868403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3B18BA3-0BE5-4687-895B-3714A770B171}"/>
              </a:ext>
            </a:extLst>
          </p:cNvPr>
          <p:cNvSpPr>
            <a:spLocks noGrp="1"/>
          </p:cNvSpPr>
          <p:nvPr>
            <p:ph type="title"/>
          </p:nvPr>
        </p:nvSpPr>
        <p:spPr/>
        <p:txBody>
          <a:bodyPr/>
          <a:lstStyle/>
          <a:p>
            <a:r>
              <a:rPr lang="en-US" dirty="0"/>
              <a:t>Standardizing Standards</a:t>
            </a:r>
          </a:p>
        </p:txBody>
      </p:sp>
      <p:sp>
        <p:nvSpPr>
          <p:cNvPr id="5" name="Content Placeholder 4">
            <a:extLst>
              <a:ext uri="{FF2B5EF4-FFF2-40B4-BE49-F238E27FC236}">
                <a16:creationId xmlns="" xmlns:a16="http://schemas.microsoft.com/office/drawing/2014/main" id="{929A3B87-A213-47E6-8153-FEDBC5076B61}"/>
              </a:ext>
            </a:extLst>
          </p:cNvPr>
          <p:cNvSpPr>
            <a:spLocks noGrp="1"/>
          </p:cNvSpPr>
          <p:nvPr>
            <p:ph idx="1"/>
          </p:nvPr>
        </p:nvSpPr>
        <p:spPr>
          <a:xfrm>
            <a:off x="838200" y="1825624"/>
            <a:ext cx="10515600" cy="4879975"/>
          </a:xfrm>
        </p:spPr>
        <p:txBody>
          <a:bodyPr>
            <a:normAutofit/>
          </a:bodyPr>
          <a:lstStyle/>
          <a:p>
            <a:pPr marL="0" indent="0">
              <a:buNone/>
            </a:pPr>
            <a:r>
              <a:rPr lang="en-US" b="1" dirty="0"/>
              <a:t>Asking for GAC OK to move forward:</a:t>
            </a:r>
          </a:p>
          <a:p>
            <a:pPr marL="457200" indent="-457200">
              <a:spcBef>
                <a:spcPts val="600"/>
              </a:spcBef>
              <a:buFont typeface="+mj-lt"/>
              <a:buAutoNum type="arabicPeriod"/>
            </a:pPr>
            <a:r>
              <a:rPr lang="en-US" dirty="0"/>
              <a:t>Move old GCGI standards into new GAC format</a:t>
            </a:r>
          </a:p>
          <a:p>
            <a:pPr marL="457200" indent="-457200">
              <a:spcBef>
                <a:spcPts val="600"/>
              </a:spcBef>
              <a:buFont typeface="+mj-lt"/>
              <a:buAutoNum type="arabicPeriod"/>
            </a:pPr>
            <a:r>
              <a:rPr lang="en-US" dirty="0"/>
              <a:t>Remove sector specific language = </a:t>
            </a:r>
            <a:r>
              <a:rPr lang="en-US" dirty="0" smtClean="0"/>
              <a:t>sector </a:t>
            </a:r>
            <a:r>
              <a:rPr lang="en-US" dirty="0"/>
              <a:t>neutral</a:t>
            </a:r>
          </a:p>
          <a:p>
            <a:pPr marL="457200" indent="-457200">
              <a:spcBef>
                <a:spcPts val="600"/>
              </a:spcBef>
              <a:buFont typeface="+mj-lt"/>
              <a:buAutoNum type="arabicPeriod"/>
            </a:pPr>
            <a:r>
              <a:rPr lang="en-US" dirty="0"/>
              <a:t>Update any out-of-date references, links, etc.</a:t>
            </a:r>
          </a:p>
          <a:p>
            <a:pPr marL="457200" indent="-457200">
              <a:spcBef>
                <a:spcPts val="600"/>
              </a:spcBef>
              <a:buFont typeface="+mj-lt"/>
              <a:buAutoNum type="arabicPeriod"/>
            </a:pPr>
            <a:r>
              <a:rPr lang="en-US" dirty="0"/>
              <a:t>Standardize language across all standards</a:t>
            </a:r>
          </a:p>
          <a:p>
            <a:pPr marL="457200" indent="-457200">
              <a:spcBef>
                <a:spcPts val="600"/>
              </a:spcBef>
              <a:buFont typeface="+mj-lt"/>
              <a:buAutoNum type="arabicPeriod"/>
            </a:pPr>
            <a:r>
              <a:rPr lang="en-US" dirty="0"/>
              <a:t>If any significant change to standard, have a public review period</a:t>
            </a:r>
          </a:p>
          <a:p>
            <a:pPr marL="457200" indent="-457200">
              <a:spcBef>
                <a:spcPts val="600"/>
              </a:spcBef>
              <a:buFont typeface="+mj-lt"/>
              <a:buAutoNum type="arabicPeriod"/>
            </a:pPr>
            <a:r>
              <a:rPr lang="en-US" b="1" dirty="0">
                <a:solidFill>
                  <a:schemeClr val="accent2"/>
                </a:solidFill>
              </a:rPr>
              <a:t>Have GAC approve all updated standards (a few at a time)</a:t>
            </a:r>
          </a:p>
          <a:p>
            <a:pPr marL="457200" indent="-457200">
              <a:spcBef>
                <a:spcPts val="600"/>
              </a:spcBef>
              <a:buFont typeface="+mj-lt"/>
              <a:buAutoNum type="arabicPeriod"/>
            </a:pPr>
            <a:r>
              <a:rPr lang="en-US" dirty="0"/>
              <a:t>Post all on GAC site</a:t>
            </a:r>
          </a:p>
          <a:p>
            <a:pPr marL="0" indent="0">
              <a:spcBef>
                <a:spcPts val="0"/>
              </a:spcBef>
              <a:buNone/>
            </a:pPr>
            <a:endParaRPr lang="en-US" i="1" dirty="0"/>
          </a:p>
        </p:txBody>
      </p:sp>
    </p:spTree>
    <p:extLst>
      <p:ext uri="{BB962C8B-B14F-4D97-AF65-F5344CB8AC3E}">
        <p14:creationId xmlns:p14="http://schemas.microsoft.com/office/powerpoint/2010/main" val="1459605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7</a:t>
            </a:r>
          </a:p>
        </p:txBody>
      </p:sp>
      <p:sp>
        <p:nvSpPr>
          <p:cNvPr id="2" name="Text Placeholder 1"/>
          <p:cNvSpPr>
            <a:spLocks noGrp="1"/>
          </p:cNvSpPr>
          <p:nvPr>
            <p:ph idx="1"/>
          </p:nvPr>
        </p:nvSpPr>
        <p:spPr/>
        <p:txBody>
          <a:bodyPr>
            <a:normAutofit/>
          </a:bodyPr>
          <a:lstStyle/>
          <a:p>
            <a:pPr marL="0" indent="0">
              <a:buNone/>
            </a:pPr>
            <a:r>
              <a:rPr lang="en-US" b="1" dirty="0" smtClean="0"/>
              <a:t>Update on GIS/LIS and NSGIC conferences</a:t>
            </a:r>
            <a:endParaRPr lang="en-US" b="1" dirty="0"/>
          </a:p>
          <a:p>
            <a:pPr marL="0" indent="0">
              <a:buNone/>
            </a:pPr>
            <a:r>
              <a:rPr lang="en-US" dirty="0" smtClean="0"/>
              <a:t>Ryan Stovern, Dan Ross</a:t>
            </a:r>
            <a:endParaRPr lang="en-US" dirty="0"/>
          </a:p>
        </p:txBody>
      </p:sp>
      <p:pic>
        <p:nvPicPr>
          <p:cNvPr id="3" name="Picture 2"/>
          <p:cNvPicPr>
            <a:picLocks noChangeAspect="1"/>
          </p:cNvPicPr>
          <p:nvPr/>
        </p:nvPicPr>
        <p:blipFill>
          <a:blip r:embed="rId3"/>
          <a:stretch>
            <a:fillRect/>
          </a:stretch>
        </p:blipFill>
        <p:spPr>
          <a:xfrm>
            <a:off x="6465409" y="1320849"/>
            <a:ext cx="5726592" cy="5497045"/>
          </a:xfrm>
          <a:prstGeom prst="rect">
            <a:avLst/>
          </a:prstGeom>
        </p:spPr>
      </p:pic>
    </p:spTree>
    <p:extLst>
      <p:ext uri="{BB962C8B-B14F-4D97-AF65-F5344CB8AC3E}">
        <p14:creationId xmlns:p14="http://schemas.microsoft.com/office/powerpoint/2010/main" val="2180375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13" b="7813"/>
          <a:stretch>
            <a:fillRect/>
          </a:stretch>
        </p:blipFill>
        <p:spPr/>
      </p:pic>
      <p:sp>
        <p:nvSpPr>
          <p:cNvPr id="10" name="Title 9"/>
          <p:cNvSpPr>
            <a:spLocks noGrp="1"/>
          </p:cNvSpPr>
          <p:nvPr>
            <p:ph type="title"/>
          </p:nvPr>
        </p:nvSpPr>
        <p:spPr/>
        <p:txBody>
          <a:bodyPr/>
          <a:lstStyle/>
          <a:p>
            <a:r>
              <a:rPr lang="en-US" dirty="0"/>
              <a:t>Break - Networking</a:t>
            </a:r>
          </a:p>
        </p:txBody>
      </p:sp>
    </p:spTree>
    <p:extLst>
      <p:ext uri="{BB962C8B-B14F-4D97-AF65-F5344CB8AC3E}">
        <p14:creationId xmlns:p14="http://schemas.microsoft.com/office/powerpoint/2010/main" val="2238684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9</a:t>
            </a:r>
            <a:endParaRPr lang="en-US" dirty="0"/>
          </a:p>
        </p:txBody>
      </p:sp>
      <p:sp>
        <p:nvSpPr>
          <p:cNvPr id="2" name="Text Placeholder 1"/>
          <p:cNvSpPr>
            <a:spLocks noGrp="1"/>
          </p:cNvSpPr>
          <p:nvPr>
            <p:ph idx="1"/>
          </p:nvPr>
        </p:nvSpPr>
        <p:spPr/>
        <p:txBody>
          <a:bodyPr>
            <a:normAutofit/>
          </a:bodyPr>
          <a:lstStyle/>
          <a:p>
            <a:pPr marL="0" indent="0">
              <a:buNone/>
            </a:pPr>
            <a:r>
              <a:rPr lang="en-US" b="1" dirty="0" smtClean="0"/>
              <a:t>3D Geomatics Committee update and 3D Nation</a:t>
            </a:r>
            <a:endParaRPr lang="en-US" b="1" dirty="0"/>
          </a:p>
          <a:p>
            <a:pPr marL="0" indent="0">
              <a:buNone/>
            </a:pPr>
            <a:r>
              <a:rPr lang="en-US" dirty="0" smtClean="0"/>
              <a:t>Gerry Sjerven, Dan Ross</a:t>
            </a:r>
            <a:endParaRPr lang="en-US" dirty="0"/>
          </a:p>
        </p:txBody>
      </p:sp>
      <p:sp>
        <p:nvSpPr>
          <p:cNvPr id="3" name="TextBox 2"/>
          <p:cNvSpPr txBox="1"/>
          <p:nvPr/>
        </p:nvSpPr>
        <p:spPr>
          <a:xfrm>
            <a:off x="1203157" y="3023937"/>
            <a:ext cx="3636445" cy="800219"/>
          </a:xfrm>
          <a:prstGeom prst="rect">
            <a:avLst/>
          </a:prstGeom>
          <a:noFill/>
        </p:spPr>
        <p:txBody>
          <a:bodyPr wrap="none" rtlCol="0">
            <a:spAutoFit/>
          </a:bodyPr>
          <a:lstStyle/>
          <a:p>
            <a:r>
              <a:rPr lang="en-US" b="1" dirty="0" smtClean="0"/>
              <a:t>3D Nation Study</a:t>
            </a:r>
          </a:p>
          <a:p>
            <a:pPr marL="285750" indent="-285750">
              <a:buFont typeface="Arial" panose="020B0604020202020204" pitchFamily="34" charset="0"/>
              <a:buChar char="•"/>
            </a:pPr>
            <a:r>
              <a:rPr lang="en-US" sz="1400" b="1" dirty="0" smtClean="0"/>
              <a:t>Questionnaire – 18 invited, 14 responded</a:t>
            </a:r>
          </a:p>
          <a:p>
            <a:pPr marL="285750" indent="-285750">
              <a:buFont typeface="Arial" panose="020B0604020202020204" pitchFamily="34" charset="0"/>
              <a:buChar char="•"/>
            </a:pPr>
            <a:r>
              <a:rPr lang="en-US" sz="1400" b="1" dirty="0" smtClean="0"/>
              <a:t>Next Steps</a:t>
            </a:r>
            <a:endParaRPr lang="en-US" sz="1400" b="1" dirty="0"/>
          </a:p>
        </p:txBody>
      </p:sp>
      <p:pic>
        <p:nvPicPr>
          <p:cNvPr id="4" name="Picture 3"/>
          <p:cNvPicPr>
            <a:picLocks noChangeAspect="1"/>
          </p:cNvPicPr>
          <p:nvPr/>
        </p:nvPicPr>
        <p:blipFill>
          <a:blip r:embed="rId3"/>
          <a:stretch>
            <a:fillRect/>
          </a:stretch>
        </p:blipFill>
        <p:spPr>
          <a:xfrm>
            <a:off x="1711392" y="3894004"/>
            <a:ext cx="3847329" cy="2648454"/>
          </a:xfrm>
          <a:prstGeom prst="rect">
            <a:avLst/>
          </a:prstGeom>
        </p:spPr>
      </p:pic>
    </p:spTree>
    <p:extLst>
      <p:ext uri="{BB962C8B-B14F-4D97-AF65-F5344CB8AC3E}">
        <p14:creationId xmlns:p14="http://schemas.microsoft.com/office/powerpoint/2010/main" val="2920398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10</a:t>
            </a:r>
            <a:endParaRPr lang="en-US" dirty="0"/>
          </a:p>
        </p:txBody>
      </p:sp>
      <p:sp>
        <p:nvSpPr>
          <p:cNvPr id="2" name="Text Placeholder 1"/>
          <p:cNvSpPr>
            <a:spLocks noGrp="1"/>
          </p:cNvSpPr>
          <p:nvPr>
            <p:ph idx="1"/>
          </p:nvPr>
        </p:nvSpPr>
        <p:spPr>
          <a:xfrm>
            <a:off x="1672390" y="1841667"/>
            <a:ext cx="7340600" cy="4351338"/>
          </a:xfrm>
        </p:spPr>
        <p:txBody>
          <a:bodyPr>
            <a:normAutofit/>
          </a:bodyPr>
          <a:lstStyle/>
          <a:p>
            <a:pPr marL="0" indent="0">
              <a:buNone/>
            </a:pPr>
            <a:r>
              <a:rPr lang="en-US" b="1" dirty="0" smtClean="0"/>
              <a:t>Update on NAIP and Landsat</a:t>
            </a:r>
            <a:endParaRPr lang="en-US" b="1" dirty="0"/>
          </a:p>
          <a:p>
            <a:pPr marL="0" indent="0">
              <a:buNone/>
            </a:pPr>
            <a:r>
              <a:rPr lang="en-US" dirty="0" smtClean="0"/>
              <a:t>Dan Ross</a:t>
            </a:r>
            <a:endParaRPr lang="en-US" dirty="0"/>
          </a:p>
        </p:txBody>
      </p:sp>
      <p:pic>
        <p:nvPicPr>
          <p:cNvPr id="3" name="Picture 2"/>
          <p:cNvPicPr>
            <a:picLocks noChangeAspect="1"/>
          </p:cNvPicPr>
          <p:nvPr/>
        </p:nvPicPr>
        <p:blipFill>
          <a:blip r:embed="rId3"/>
          <a:stretch>
            <a:fillRect/>
          </a:stretch>
        </p:blipFill>
        <p:spPr>
          <a:xfrm>
            <a:off x="7623832" y="1395663"/>
            <a:ext cx="4568168" cy="5462337"/>
          </a:xfrm>
          <a:prstGeom prst="rect">
            <a:avLst/>
          </a:prstGeom>
        </p:spPr>
      </p:pic>
    </p:spTree>
    <p:extLst>
      <p:ext uri="{BB962C8B-B14F-4D97-AF65-F5344CB8AC3E}">
        <p14:creationId xmlns:p14="http://schemas.microsoft.com/office/powerpoint/2010/main" val="3858065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11</a:t>
            </a:r>
            <a:endParaRPr lang="en-US" dirty="0"/>
          </a:p>
        </p:txBody>
      </p:sp>
      <p:sp>
        <p:nvSpPr>
          <p:cNvPr id="2" name="Text Placeholder 1"/>
          <p:cNvSpPr>
            <a:spLocks noGrp="1"/>
          </p:cNvSpPr>
          <p:nvPr>
            <p:ph idx="1"/>
          </p:nvPr>
        </p:nvSpPr>
        <p:spPr/>
        <p:txBody>
          <a:bodyPr>
            <a:normAutofit/>
          </a:bodyPr>
          <a:lstStyle/>
          <a:p>
            <a:pPr marL="0" indent="0">
              <a:buNone/>
            </a:pPr>
            <a:r>
              <a:rPr lang="en-US" b="1" dirty="0" smtClean="0"/>
              <a:t>Sector report:  National Guard GEOINT</a:t>
            </a:r>
            <a:endParaRPr lang="en-US" b="1" dirty="0"/>
          </a:p>
          <a:p>
            <a:pPr marL="0" indent="0">
              <a:buNone/>
            </a:pPr>
            <a:r>
              <a:rPr lang="en-US" dirty="0" smtClean="0"/>
              <a:t>David Bendickson</a:t>
            </a:r>
            <a:endParaRPr lang="en-US" dirty="0"/>
          </a:p>
        </p:txBody>
      </p:sp>
    </p:spTree>
    <p:extLst>
      <p:ext uri="{BB962C8B-B14F-4D97-AF65-F5344CB8AC3E}">
        <p14:creationId xmlns:p14="http://schemas.microsoft.com/office/powerpoint/2010/main" val="2248167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681292" y="936767"/>
            <a:ext cx="3510708" cy="5632311"/>
          </a:xfrm>
          <a:prstGeom prst="rect">
            <a:avLst/>
          </a:prstGeom>
          <a:solidFill>
            <a:srgbClr val="FFC000"/>
          </a:solidFill>
        </p:spPr>
        <p:txBody>
          <a:bodyPr wrap="square" rtlCol="0">
            <a:spAutoFit/>
          </a:bodyPr>
          <a:lstStyle/>
          <a:p>
            <a:r>
              <a:rPr lang="en-US" sz="1200" b="1" dirty="0" smtClean="0">
                <a:solidFill>
                  <a:prstClr val="black"/>
                </a:solidFill>
              </a:rPr>
              <a:t>What is a Division? </a:t>
            </a:r>
            <a:r>
              <a:rPr lang="en-US" sz="1200" dirty="0" smtClean="0">
                <a:solidFill>
                  <a:prstClr val="black"/>
                </a:solidFill>
              </a:rPr>
              <a:t>A large military formation consisting of 10,000-20,000 Soldiers. It is commanded by a Major General (Two star general) and historically was the default unit capable of combined arms operations. Since the War on Terror, when a division is deployed, they are a geographic command post. A Brigade Combat Team (commanded by a Colonel) is now responsible for combined arms operations. </a:t>
            </a:r>
          </a:p>
          <a:p>
            <a:endParaRPr lang="en-US" sz="1200" dirty="0">
              <a:solidFill>
                <a:prstClr val="black"/>
              </a:solidFill>
            </a:endParaRPr>
          </a:p>
          <a:p>
            <a:r>
              <a:rPr lang="en-US" sz="1200" dirty="0" smtClean="0">
                <a:solidFill>
                  <a:prstClr val="black"/>
                </a:solidFill>
              </a:rPr>
              <a:t>The entire 34</a:t>
            </a:r>
            <a:r>
              <a:rPr lang="en-US" sz="1200" baseline="30000" dirty="0" smtClean="0">
                <a:solidFill>
                  <a:prstClr val="black"/>
                </a:solidFill>
              </a:rPr>
              <a:t>th</a:t>
            </a:r>
            <a:r>
              <a:rPr lang="en-US" sz="1200" dirty="0" smtClean="0">
                <a:solidFill>
                  <a:prstClr val="black"/>
                </a:solidFill>
              </a:rPr>
              <a:t> Infantry Division has over 23,000 Citizen Soldiers in nine states. This is the headquarters element of the 34</a:t>
            </a:r>
            <a:r>
              <a:rPr lang="en-US" sz="1200" baseline="30000" dirty="0" smtClean="0">
                <a:solidFill>
                  <a:prstClr val="black"/>
                </a:solidFill>
              </a:rPr>
              <a:t>th</a:t>
            </a:r>
            <a:r>
              <a:rPr lang="en-US" sz="1200" dirty="0" smtClean="0">
                <a:solidFill>
                  <a:prstClr val="black"/>
                </a:solidFill>
              </a:rPr>
              <a:t> Infantry Division with several hundred Soldiers deploying. </a:t>
            </a:r>
          </a:p>
          <a:p>
            <a:endParaRPr lang="en-US" sz="1200" dirty="0">
              <a:solidFill>
                <a:prstClr val="black"/>
              </a:solidFill>
            </a:endParaRPr>
          </a:p>
          <a:p>
            <a:r>
              <a:rPr lang="en-US" sz="1200" dirty="0" smtClean="0">
                <a:solidFill>
                  <a:prstClr val="black"/>
                </a:solidFill>
              </a:rPr>
              <a:t>Deployment is in September and redeployment is July 2019</a:t>
            </a:r>
          </a:p>
          <a:p>
            <a:endParaRPr lang="en-US" sz="1200" dirty="0">
              <a:solidFill>
                <a:prstClr val="black"/>
              </a:solidFill>
            </a:endParaRPr>
          </a:p>
          <a:p>
            <a:r>
              <a:rPr lang="en-US" sz="1200" dirty="0" smtClean="0">
                <a:solidFill>
                  <a:prstClr val="black"/>
                </a:solidFill>
              </a:rPr>
              <a:t>The GEOINT section consists of both Imagery analysts and geospatial engineers. 21 Total people will be in the GEOINT section, deployed to 4 countries: Kuwait, Jordan, Saudi Arabia, and Bahrain. There will be a mix of Minnesota National Guard, Army Reserve, and National Guard soldiers from other states. The GEOINT section will synchronize GIS and Imagery Intelligence operations across CENTCOM and will support around 9,000 Soldiers. </a:t>
            </a:r>
          </a:p>
          <a:p>
            <a:endParaRPr lang="en-US" sz="1200" dirty="0">
              <a:solidFill>
                <a:prstClr val="black"/>
              </a:solidFill>
            </a:endParaRPr>
          </a:p>
          <a:p>
            <a:r>
              <a:rPr lang="en-US" sz="1200" dirty="0" smtClean="0">
                <a:solidFill>
                  <a:prstClr val="black"/>
                </a:solidFill>
              </a:rPr>
              <a:t>This is part of Operation Spartan Shield and they will conduct stability operations in CENTCOM. </a:t>
            </a:r>
            <a:endParaRPr lang="en-US" sz="1200" dirty="0">
              <a:solidFill>
                <a:prstClr val="black"/>
              </a:solidFill>
            </a:endParaRPr>
          </a:p>
        </p:txBody>
      </p:sp>
      <p:sp>
        <p:nvSpPr>
          <p:cNvPr id="10" name="Rounded Rectangle 9"/>
          <p:cNvSpPr/>
          <p:nvPr/>
        </p:nvSpPr>
        <p:spPr>
          <a:xfrm rot="-5400000">
            <a:off x="10107428" y="-1206750"/>
            <a:ext cx="658435" cy="35107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b="1" dirty="0" smtClean="0">
                <a:solidFill>
                  <a:srgbClr val="000000"/>
                </a:solidFill>
                <a:ea typeface="Calibri" panose="020F0502020204030204" pitchFamily="34" charset="0"/>
                <a:cs typeface="Times New Roman" panose="02020603050405020304" pitchFamily="18" charset="0"/>
              </a:rPr>
              <a:t>34</a:t>
            </a:r>
            <a:r>
              <a:rPr lang="en-US" sz="1600" b="1" baseline="30000" dirty="0" smtClean="0">
                <a:solidFill>
                  <a:srgbClr val="000000"/>
                </a:solidFill>
                <a:ea typeface="Calibri" panose="020F0502020204030204" pitchFamily="34" charset="0"/>
                <a:cs typeface="Times New Roman" panose="02020603050405020304" pitchFamily="18" charset="0"/>
              </a:rPr>
              <a:t>th</a:t>
            </a:r>
            <a:r>
              <a:rPr lang="en-US" sz="1600" b="1" dirty="0" smtClean="0">
                <a:solidFill>
                  <a:srgbClr val="000000"/>
                </a:solidFill>
                <a:ea typeface="Calibri" panose="020F0502020204030204" pitchFamily="34" charset="0"/>
                <a:cs typeface="Times New Roman" panose="02020603050405020304" pitchFamily="18" charset="0"/>
              </a:rPr>
              <a:t> Infantry Division Deployment to CENTCOM</a:t>
            </a:r>
            <a:endParaRPr lang="en-US" sz="1100" dirty="0">
              <a:solidFill>
                <a:prstClr val="white"/>
              </a:solidFill>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78224"/>
            <a:ext cx="2417196" cy="2779776"/>
          </a:xfrm>
          <a:prstGeom prst="rect">
            <a:avLst/>
          </a:prstGeom>
        </p:spPr>
      </p:pic>
    </p:spTree>
    <p:extLst>
      <p:ext uri="{BB962C8B-B14F-4D97-AF65-F5344CB8AC3E}">
        <p14:creationId xmlns:p14="http://schemas.microsoft.com/office/powerpoint/2010/main" val="360360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Welcome</a:t>
            </a:r>
          </a:p>
        </p:txBody>
      </p:sp>
      <p:sp>
        <p:nvSpPr>
          <p:cNvPr id="2" name="Text Placeholder 1"/>
          <p:cNvSpPr>
            <a:spLocks noGrp="1"/>
          </p:cNvSpPr>
          <p:nvPr>
            <p:ph idx="1"/>
          </p:nvPr>
        </p:nvSpPr>
        <p:spPr/>
        <p:txBody>
          <a:bodyPr>
            <a:normAutofit/>
          </a:bodyPr>
          <a:lstStyle/>
          <a:p>
            <a:r>
              <a:rPr lang="en-US" b="1" dirty="0"/>
              <a:t>Introductions</a:t>
            </a:r>
          </a:p>
          <a:p>
            <a:r>
              <a:rPr lang="en-US" b="1" dirty="0"/>
              <a:t>Approve agenda</a:t>
            </a:r>
          </a:p>
          <a:p>
            <a:r>
              <a:rPr lang="en-US" b="1" dirty="0"/>
              <a:t>Approve </a:t>
            </a:r>
            <a:r>
              <a:rPr lang="en-US" b="1" dirty="0" smtClean="0"/>
              <a:t>May minutes</a:t>
            </a:r>
            <a:endParaRPr lang="en-US" b="1" dirty="0"/>
          </a:p>
        </p:txBody>
      </p:sp>
    </p:spTree>
    <p:extLst>
      <p:ext uri="{BB962C8B-B14F-4D97-AF65-F5344CB8AC3E}">
        <p14:creationId xmlns:p14="http://schemas.microsoft.com/office/powerpoint/2010/main" val="883963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85850" y="1385888"/>
            <a:ext cx="9972675" cy="5286375"/>
          </a:xfrm>
          <a:prstGeom prst="rect">
            <a:avLst/>
          </a:prstGeom>
        </p:spPr>
      </p:pic>
      <p:sp>
        <p:nvSpPr>
          <p:cNvPr id="8" name="Rounded Rectangle 7"/>
          <p:cNvSpPr/>
          <p:nvPr/>
        </p:nvSpPr>
        <p:spPr>
          <a:xfrm rot="-5400000">
            <a:off x="5512751" y="-2246314"/>
            <a:ext cx="1166499" cy="6097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b="1" dirty="0" smtClean="0">
                <a:solidFill>
                  <a:srgbClr val="000000"/>
                </a:solidFill>
                <a:ea typeface="Calibri" panose="020F0502020204030204" pitchFamily="34" charset="0"/>
                <a:cs typeface="Times New Roman" panose="02020603050405020304" pitchFamily="18" charset="0"/>
              </a:rPr>
              <a:t>Geospatial Intelligence Imagery Analysts Functions</a:t>
            </a:r>
            <a:endParaRPr lang="en-US" sz="1100" dirty="0" smtClean="0">
              <a:solidFill>
                <a:prstClr val="white"/>
              </a:solidFill>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smtClean="0">
                <a:solidFill>
                  <a:srgbClr val="000000"/>
                </a:solidFill>
                <a:ea typeface="Calibri" panose="020F0502020204030204" pitchFamily="34" charset="0"/>
                <a:cs typeface="Times New Roman" panose="02020603050405020304" pitchFamily="18" charset="0"/>
              </a:rPr>
              <a:t>Overlapped With  </a:t>
            </a:r>
            <a:endParaRPr lang="en-US" sz="1100" dirty="0" smtClean="0">
              <a:solidFill>
                <a:prstClr val="white"/>
              </a:solidFill>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smtClean="0">
                <a:solidFill>
                  <a:srgbClr val="000000"/>
                </a:solidFill>
                <a:ea typeface="Calibri" panose="020F0502020204030204" pitchFamily="34" charset="0"/>
                <a:cs typeface="Times New Roman" panose="02020603050405020304" pitchFamily="18" charset="0"/>
              </a:rPr>
              <a:t>Geospatial Engineer Functions </a:t>
            </a:r>
            <a:endParaRPr lang="en-US" sz="1100" dirty="0">
              <a:solidFill>
                <a:prstClr val="white"/>
              </a:solidFill>
              <a:ea typeface="Calibri" panose="020F0502020204030204" pitchFamily="34" charset="0"/>
              <a:cs typeface="Times New Roman" panose="02020603050405020304" pitchFamily="18" charset="0"/>
            </a:endParaRPr>
          </a:p>
        </p:txBody>
      </p:sp>
      <p:sp>
        <p:nvSpPr>
          <p:cNvPr id="9" name="Rounded Rectangle 8"/>
          <p:cNvSpPr/>
          <p:nvPr/>
        </p:nvSpPr>
        <p:spPr>
          <a:xfrm>
            <a:off x="1085850" y="1385888"/>
            <a:ext cx="1785938" cy="8858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59729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AutoShape 3"/>
          <p:cNvSpPr>
            <a:spLocks noChangeArrowheads="1"/>
          </p:cNvSpPr>
          <p:nvPr/>
        </p:nvSpPr>
        <p:spPr bwMode="auto">
          <a:xfrm>
            <a:off x="31165" y="1966586"/>
            <a:ext cx="2461514" cy="4880732"/>
          </a:xfrm>
          <a:prstGeom prst="roundRect">
            <a:avLst>
              <a:gd name="adj" fmla="val 16667"/>
            </a:avLst>
          </a:prstGeom>
          <a:solidFill>
            <a:srgbClr val="188745"/>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b="1" u="sng" dirty="0" smtClean="0">
                <a:solidFill>
                  <a:srgbClr val="000000"/>
                </a:solidFill>
                <a:latin typeface="Franklin Gothic Book" panose="020B0503020102020204" pitchFamily="34" charset="0"/>
              </a:rPr>
              <a:t>2018 National Preparedness Month Weekly Themes: </a:t>
            </a:r>
          </a:p>
          <a:p>
            <a:pPr eaLnBrk="0" fontAlgn="base" hangingPunct="0">
              <a:spcBef>
                <a:spcPct val="0"/>
              </a:spcBef>
              <a:spcAft>
                <a:spcPct val="0"/>
              </a:spcAft>
            </a:pPr>
            <a:r>
              <a:rPr lang="en-US" altLang="en-US" dirty="0" smtClean="0">
                <a:solidFill>
                  <a:srgbClr val="000000"/>
                </a:solidFill>
                <a:latin typeface="Franklin Gothic Book" panose="020B0503020102020204" pitchFamily="34" charset="0"/>
              </a:rPr>
              <a:t>    </a:t>
            </a:r>
          </a:p>
          <a:p>
            <a:pPr eaLnBrk="0" fontAlgn="base" hangingPunct="0">
              <a:spcBef>
                <a:spcPct val="0"/>
              </a:spcBef>
              <a:spcAft>
                <a:spcPct val="0"/>
              </a:spcAft>
            </a:pPr>
            <a:r>
              <a:rPr lang="en-US" altLang="en-US" dirty="0" smtClean="0">
                <a:solidFill>
                  <a:srgbClr val="000000"/>
                </a:solidFill>
                <a:latin typeface="Franklin Gothic Book" panose="020B0503020102020204" pitchFamily="34" charset="0"/>
              </a:rPr>
              <a:t>Week 1: (Sept 1-8) Make and Practice Your Plan</a:t>
            </a:r>
          </a:p>
          <a:p>
            <a:pPr eaLnBrk="0" fontAlgn="base" hangingPunct="0">
              <a:spcBef>
                <a:spcPct val="0"/>
              </a:spcBef>
              <a:spcAft>
                <a:spcPct val="0"/>
              </a:spcAft>
            </a:pPr>
            <a:r>
              <a:rPr lang="en-US" altLang="en-US" dirty="0" smtClean="0">
                <a:solidFill>
                  <a:srgbClr val="000000"/>
                </a:solidFill>
                <a:latin typeface="Franklin Gothic Book" panose="020B0503020102020204" pitchFamily="34" charset="0"/>
              </a:rPr>
              <a:t>Week 2: (Sept 9-15) Learn Lifesaving Skills</a:t>
            </a:r>
          </a:p>
          <a:p>
            <a:pPr eaLnBrk="0" fontAlgn="base" hangingPunct="0">
              <a:spcBef>
                <a:spcPct val="0"/>
              </a:spcBef>
              <a:spcAft>
                <a:spcPct val="0"/>
              </a:spcAft>
            </a:pPr>
            <a:r>
              <a:rPr lang="en-US" altLang="en-US" dirty="0" smtClean="0">
                <a:solidFill>
                  <a:srgbClr val="000000"/>
                </a:solidFill>
                <a:latin typeface="Franklin Gothic Book" panose="020B0503020102020204" pitchFamily="34" charset="0"/>
              </a:rPr>
              <a:t>Week 3: (Sept 16-22) Check Your Insurance Coverage </a:t>
            </a:r>
          </a:p>
          <a:p>
            <a:pPr eaLnBrk="0" fontAlgn="base" hangingPunct="0">
              <a:spcBef>
                <a:spcPct val="0"/>
              </a:spcBef>
              <a:spcAft>
                <a:spcPct val="0"/>
              </a:spcAft>
            </a:pPr>
            <a:r>
              <a:rPr lang="en-US" altLang="en-US" dirty="0" smtClean="0">
                <a:solidFill>
                  <a:srgbClr val="000000"/>
                </a:solidFill>
                <a:latin typeface="Franklin Gothic Book" panose="020B0503020102020204" pitchFamily="34" charset="0"/>
              </a:rPr>
              <a:t>Week 4: (Sept 23-30) Save for an Emergency  </a:t>
            </a:r>
          </a:p>
          <a:p>
            <a:pPr eaLnBrk="0" fontAlgn="base" hangingPunct="0">
              <a:spcBef>
                <a:spcPct val="0"/>
              </a:spcBef>
              <a:spcAft>
                <a:spcPct val="0"/>
              </a:spcAft>
            </a:pPr>
            <a:r>
              <a:rPr lang="en-US" altLang="en-US" dirty="0" smtClean="0">
                <a:solidFill>
                  <a:srgbClr val="000000"/>
                </a:solidFill>
                <a:latin typeface="Franklin Gothic Book" panose="020B0503020102020204" pitchFamily="34" charset="0"/>
              </a:rPr>
              <a:t>September 15: Prepareathon</a:t>
            </a:r>
            <a:endParaRPr lang="en-US" altLang="en-US" dirty="0" smtClean="0">
              <a:solidFill>
                <a:prstClr val="black"/>
              </a:solidFill>
              <a:latin typeface="Arial" panose="020B0604020202020204" pitchFamily="34" charset="0"/>
            </a:endParaRPr>
          </a:p>
        </p:txBody>
      </p:sp>
      <p:sp>
        <p:nvSpPr>
          <p:cNvPr id="13" name="TextBox 12"/>
          <p:cNvSpPr txBox="1"/>
          <p:nvPr/>
        </p:nvSpPr>
        <p:spPr>
          <a:xfrm>
            <a:off x="9144953" y="99152"/>
            <a:ext cx="3047047" cy="6463308"/>
          </a:xfrm>
          <a:prstGeom prst="rect">
            <a:avLst/>
          </a:prstGeom>
          <a:solidFill>
            <a:srgbClr val="188745"/>
          </a:solidFill>
        </p:spPr>
        <p:txBody>
          <a:bodyPr wrap="square" rtlCol="0">
            <a:spAutoFit/>
          </a:bodyPr>
          <a:lstStyle/>
          <a:p>
            <a:r>
              <a:rPr lang="en-US" dirty="0" smtClean="0">
                <a:solidFill>
                  <a:prstClr val="black"/>
                </a:solidFill>
              </a:rPr>
              <a:t>2017 Disaster impacts </a:t>
            </a:r>
          </a:p>
          <a:p>
            <a:endParaRPr lang="en-US" dirty="0">
              <a:solidFill>
                <a:prstClr val="black"/>
              </a:solidFill>
            </a:endParaRPr>
          </a:p>
          <a:p>
            <a:r>
              <a:rPr lang="en-US" dirty="0" smtClean="0">
                <a:solidFill>
                  <a:prstClr val="black"/>
                </a:solidFill>
              </a:rPr>
              <a:t>Hurricanes and wildfires impacted 15% of the US population. </a:t>
            </a:r>
          </a:p>
          <a:p>
            <a:r>
              <a:rPr lang="en-US" dirty="0" smtClean="0">
                <a:solidFill>
                  <a:prstClr val="black"/>
                </a:solidFill>
              </a:rPr>
              <a:t>More disaster </a:t>
            </a:r>
            <a:r>
              <a:rPr lang="en-US" dirty="0">
                <a:solidFill>
                  <a:prstClr val="black"/>
                </a:solidFill>
              </a:rPr>
              <a:t>survivors </a:t>
            </a:r>
            <a:r>
              <a:rPr lang="en-US" dirty="0" smtClean="0">
                <a:solidFill>
                  <a:prstClr val="black"/>
                </a:solidFill>
              </a:rPr>
              <a:t>registered for </a:t>
            </a:r>
            <a:r>
              <a:rPr lang="en-US" dirty="0">
                <a:solidFill>
                  <a:prstClr val="black"/>
                </a:solidFill>
              </a:rPr>
              <a:t>assistance than the past ten years combined. </a:t>
            </a:r>
            <a:endParaRPr lang="en-US" dirty="0" smtClean="0">
              <a:solidFill>
                <a:prstClr val="black"/>
              </a:solidFill>
            </a:endParaRPr>
          </a:p>
          <a:p>
            <a:r>
              <a:rPr lang="en-US" dirty="0" smtClean="0">
                <a:solidFill>
                  <a:prstClr val="black"/>
                </a:solidFill>
              </a:rPr>
              <a:t>Minnesota Army and Air National Guard assets </a:t>
            </a:r>
            <a:r>
              <a:rPr lang="en-US" dirty="0">
                <a:solidFill>
                  <a:prstClr val="black"/>
                </a:solidFill>
              </a:rPr>
              <a:t>were deployed to Texas, Florida, Puerto Rico, and the US Virgin </a:t>
            </a:r>
            <a:r>
              <a:rPr lang="en-US" dirty="0" smtClean="0">
                <a:solidFill>
                  <a:prstClr val="black"/>
                </a:solidFill>
              </a:rPr>
              <a:t>Islands. </a:t>
            </a:r>
          </a:p>
          <a:p>
            <a:r>
              <a:rPr lang="en-US" dirty="0" smtClean="0">
                <a:solidFill>
                  <a:prstClr val="black"/>
                </a:solidFill>
              </a:rPr>
              <a:t>FEMA is substantially revising their evacuation/ shelter in place policies. FEMA will also work closer with State/Local</a:t>
            </a:r>
          </a:p>
          <a:p>
            <a:r>
              <a:rPr lang="en-US" dirty="0" smtClean="0">
                <a:solidFill>
                  <a:prstClr val="black"/>
                </a:solidFill>
              </a:rPr>
              <a:t>Tribal/Territorial (SLTT) Governments to be more prepared. FEMA is also taking efforts to reduce the complexity of assistance programs. </a:t>
            </a:r>
            <a:endParaRPr lang="en-US" dirty="0">
              <a:solidFill>
                <a:prstClr val="black"/>
              </a:solidFill>
            </a:endParaRPr>
          </a:p>
        </p:txBody>
      </p:sp>
    </p:spTree>
    <p:extLst>
      <p:ext uri="{BB962C8B-B14F-4D97-AF65-F5344CB8AC3E}">
        <p14:creationId xmlns:p14="http://schemas.microsoft.com/office/powerpoint/2010/main" val="379251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A_NDZ_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3391"/>
            <a:ext cx="1557338" cy="1968500"/>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458" y="826716"/>
            <a:ext cx="2346542" cy="17576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5458" y="2634461"/>
            <a:ext cx="2346542" cy="16214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3686" y="4268448"/>
            <a:ext cx="2338314" cy="1643835"/>
          </a:xfrm>
          <a:prstGeom prst="rect">
            <a:avLst/>
          </a:prstGeom>
        </p:spPr>
      </p:pic>
      <p:sp>
        <p:nvSpPr>
          <p:cNvPr id="8" name="TextBox 7"/>
          <p:cNvSpPr txBox="1"/>
          <p:nvPr/>
        </p:nvSpPr>
        <p:spPr>
          <a:xfrm>
            <a:off x="9845458" y="5900829"/>
            <a:ext cx="2346542" cy="923330"/>
          </a:xfrm>
          <a:prstGeom prst="rect">
            <a:avLst/>
          </a:prstGeom>
          <a:noFill/>
        </p:spPr>
        <p:txBody>
          <a:bodyPr wrap="square" rtlCol="0">
            <a:spAutoFit/>
          </a:bodyPr>
          <a:lstStyle/>
          <a:p>
            <a:pPr algn="ctr"/>
            <a:r>
              <a:rPr lang="en-US" b="1" dirty="0" smtClean="0">
                <a:solidFill>
                  <a:prstClr val="black"/>
                </a:solidFill>
              </a:rPr>
              <a:t>Scan Eagle</a:t>
            </a:r>
          </a:p>
          <a:p>
            <a:pPr algn="ctr"/>
            <a:r>
              <a:rPr lang="en-US" b="1" dirty="0" smtClean="0">
                <a:solidFill>
                  <a:prstClr val="black"/>
                </a:solidFill>
              </a:rPr>
              <a:t>Shadow</a:t>
            </a:r>
          </a:p>
          <a:p>
            <a:pPr algn="ctr"/>
            <a:r>
              <a:rPr lang="en-US" b="1" dirty="0" smtClean="0">
                <a:solidFill>
                  <a:prstClr val="black"/>
                </a:solidFill>
              </a:rPr>
              <a:t>Raven </a:t>
            </a:r>
            <a:endParaRPr lang="en-US" b="1" dirty="0">
              <a:solidFill>
                <a:prstClr val="black"/>
              </a:solidFill>
            </a:endParaRPr>
          </a:p>
        </p:txBody>
      </p:sp>
      <p:sp>
        <p:nvSpPr>
          <p:cNvPr id="9" name="TextBox 8"/>
          <p:cNvSpPr txBox="1"/>
          <p:nvPr/>
        </p:nvSpPr>
        <p:spPr>
          <a:xfrm>
            <a:off x="2141951" y="350729"/>
            <a:ext cx="7102257" cy="5078313"/>
          </a:xfrm>
          <a:prstGeom prst="rect">
            <a:avLst/>
          </a:prstGeom>
          <a:noFill/>
        </p:spPr>
        <p:txBody>
          <a:bodyPr wrap="square" rtlCol="0">
            <a:spAutoFit/>
          </a:bodyPr>
          <a:lstStyle/>
          <a:p>
            <a:r>
              <a:rPr lang="en-US" dirty="0" smtClean="0">
                <a:solidFill>
                  <a:prstClr val="black"/>
                </a:solidFill>
              </a:rPr>
              <a:t>Substantial Change to UAS (drone) policy regarding National Guard Support to Domestic Operations.</a:t>
            </a:r>
          </a:p>
          <a:p>
            <a:endParaRPr lang="en-US" dirty="0">
              <a:solidFill>
                <a:prstClr val="black"/>
              </a:solidFill>
            </a:endParaRPr>
          </a:p>
          <a:p>
            <a:endParaRPr lang="en-US" dirty="0" smtClean="0">
              <a:solidFill>
                <a:prstClr val="black"/>
              </a:solidFill>
            </a:endParaRPr>
          </a:p>
          <a:p>
            <a:r>
              <a:rPr lang="en-US" dirty="0" smtClean="0">
                <a:solidFill>
                  <a:prstClr val="black"/>
                </a:solidFill>
              </a:rPr>
              <a:t>Old Policy:</a:t>
            </a:r>
            <a:br>
              <a:rPr lang="en-US" dirty="0" smtClean="0">
                <a:solidFill>
                  <a:prstClr val="black"/>
                </a:solidFill>
              </a:rPr>
            </a:br>
            <a:r>
              <a:rPr lang="en-US" dirty="0" smtClean="0">
                <a:solidFill>
                  <a:prstClr val="black"/>
                </a:solidFill>
              </a:rPr>
              <a:t>It would require SECDEF (Secretary of Defense) approval for all UAV assets used in domestic operations.</a:t>
            </a:r>
          </a:p>
          <a:p>
            <a:endParaRPr lang="en-US" dirty="0">
              <a:solidFill>
                <a:prstClr val="black"/>
              </a:solidFill>
            </a:endParaRPr>
          </a:p>
          <a:p>
            <a:r>
              <a:rPr lang="en-US" dirty="0" smtClean="0">
                <a:solidFill>
                  <a:prstClr val="black"/>
                </a:solidFill>
              </a:rPr>
              <a:t>New Policy:</a:t>
            </a:r>
            <a:br>
              <a:rPr lang="en-US" dirty="0" smtClean="0">
                <a:solidFill>
                  <a:prstClr val="black"/>
                </a:solidFill>
              </a:rPr>
            </a:br>
            <a:r>
              <a:rPr lang="en-US" dirty="0" smtClean="0">
                <a:solidFill>
                  <a:prstClr val="black"/>
                </a:solidFill>
              </a:rPr>
              <a:t>Governors may authorize the use of UAS issued to the state if</a:t>
            </a:r>
          </a:p>
          <a:p>
            <a:pPr marL="342900" indent="-342900">
              <a:buFontTx/>
              <a:buAutoNum type="arabicParenR"/>
            </a:pPr>
            <a:r>
              <a:rPr lang="en-US" dirty="0" smtClean="0">
                <a:solidFill>
                  <a:prstClr val="black"/>
                </a:solidFill>
              </a:rPr>
              <a:t>The systems are not allocated for a DoD mission (scheduled to deploy)</a:t>
            </a:r>
          </a:p>
          <a:p>
            <a:pPr marL="342900" indent="-342900">
              <a:buFontTx/>
              <a:buAutoNum type="arabicParenR"/>
            </a:pPr>
            <a:r>
              <a:rPr lang="en-US" dirty="0" smtClean="0">
                <a:solidFill>
                  <a:prstClr val="black"/>
                </a:solidFill>
              </a:rPr>
              <a:t>Only authorized uses are Search and Rescue or Incident Awareness and Assessment </a:t>
            </a:r>
          </a:p>
          <a:p>
            <a:pPr marL="342900" indent="-342900">
              <a:buFontTx/>
              <a:buAutoNum type="arabicParenR"/>
            </a:pPr>
            <a:r>
              <a:rPr lang="en-US" dirty="0" smtClean="0">
                <a:solidFill>
                  <a:prstClr val="black"/>
                </a:solidFill>
              </a:rPr>
              <a:t>Sensors cannot target specific US Persons without consent (implied consent for SAR)</a:t>
            </a:r>
          </a:p>
          <a:p>
            <a:pPr marL="342900" indent="-342900">
              <a:buFontTx/>
              <a:buAutoNum type="arabicParenR"/>
            </a:pPr>
            <a:r>
              <a:rPr lang="en-US" dirty="0" smtClean="0">
                <a:solidFill>
                  <a:prstClr val="black"/>
                </a:solidFill>
              </a:rPr>
              <a:t>Use in accordance with FAA policies</a:t>
            </a:r>
          </a:p>
          <a:p>
            <a:pPr marL="342900" indent="-342900">
              <a:buFontTx/>
              <a:buAutoNum type="arabicParenR"/>
            </a:pPr>
            <a:r>
              <a:rPr lang="en-US" dirty="0" smtClean="0">
                <a:solidFill>
                  <a:prstClr val="black"/>
                </a:solidFill>
              </a:rPr>
              <a:t>Personnel serve in a State Active Duty Status</a:t>
            </a:r>
          </a:p>
          <a:p>
            <a:pPr marL="342900" indent="-342900">
              <a:buFontTx/>
              <a:buAutoNum type="arabicParenR"/>
            </a:pPr>
            <a:r>
              <a:rPr lang="en-US" dirty="0" smtClean="0">
                <a:solidFill>
                  <a:prstClr val="black"/>
                </a:solidFill>
              </a:rPr>
              <a:t>States inform National Guard Bureau within 24 hours of use. </a:t>
            </a:r>
            <a:endParaRPr lang="en-US" dirty="0">
              <a:solidFill>
                <a:prstClr val="black"/>
              </a:solidFill>
            </a:endParaRPr>
          </a:p>
        </p:txBody>
      </p:sp>
      <p:sp>
        <p:nvSpPr>
          <p:cNvPr id="10" name="TextBox 9"/>
          <p:cNvSpPr txBox="1"/>
          <p:nvPr/>
        </p:nvSpPr>
        <p:spPr>
          <a:xfrm>
            <a:off x="0" y="350729"/>
            <a:ext cx="1540701" cy="369332"/>
          </a:xfrm>
          <a:prstGeom prst="rect">
            <a:avLst/>
          </a:prstGeom>
          <a:noFill/>
        </p:spPr>
        <p:txBody>
          <a:bodyPr wrap="square" rtlCol="0">
            <a:spAutoFit/>
          </a:bodyPr>
          <a:lstStyle/>
          <a:p>
            <a:pPr algn="ctr"/>
            <a:r>
              <a:rPr lang="en-US" b="1" dirty="0" smtClean="0">
                <a:solidFill>
                  <a:prstClr val="black"/>
                </a:solidFill>
              </a:rPr>
              <a:t>Old</a:t>
            </a:r>
            <a:r>
              <a:rPr lang="en-US" dirty="0" smtClean="0">
                <a:solidFill>
                  <a:prstClr val="black"/>
                </a:solidFill>
              </a:rPr>
              <a:t> </a:t>
            </a:r>
            <a:r>
              <a:rPr lang="en-US" b="1" dirty="0" smtClean="0">
                <a:solidFill>
                  <a:prstClr val="black"/>
                </a:solidFill>
              </a:rPr>
              <a:t>Policy</a:t>
            </a:r>
            <a:endParaRPr lang="en-US" b="1" dirty="0">
              <a:solidFill>
                <a:prstClr val="black"/>
              </a:solidFill>
            </a:endParaRPr>
          </a:p>
        </p:txBody>
      </p:sp>
      <p:sp>
        <p:nvSpPr>
          <p:cNvPr id="12" name="TextBox 11"/>
          <p:cNvSpPr txBox="1"/>
          <p:nvPr/>
        </p:nvSpPr>
        <p:spPr>
          <a:xfrm>
            <a:off x="9853686" y="465551"/>
            <a:ext cx="2338314" cy="369332"/>
          </a:xfrm>
          <a:prstGeom prst="rect">
            <a:avLst/>
          </a:prstGeom>
          <a:noFill/>
        </p:spPr>
        <p:txBody>
          <a:bodyPr wrap="square" rtlCol="0">
            <a:spAutoFit/>
          </a:bodyPr>
          <a:lstStyle/>
          <a:p>
            <a:pPr algn="ctr"/>
            <a:r>
              <a:rPr lang="en-US" b="1" dirty="0" smtClean="0">
                <a:solidFill>
                  <a:prstClr val="black"/>
                </a:solidFill>
              </a:rPr>
              <a:t>New Policy</a:t>
            </a:r>
            <a:endParaRPr lang="en-US" b="1" dirty="0">
              <a:solidFill>
                <a:prstClr val="black"/>
              </a:solidFill>
            </a:endParaRPr>
          </a:p>
        </p:txBody>
      </p:sp>
    </p:spTree>
    <p:extLst>
      <p:ext uri="{BB962C8B-B14F-4D97-AF65-F5344CB8AC3E}">
        <p14:creationId xmlns:p14="http://schemas.microsoft.com/office/powerpoint/2010/main" val="877351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11</a:t>
            </a:r>
            <a:endParaRPr lang="en-US" dirty="0"/>
          </a:p>
        </p:txBody>
      </p:sp>
      <p:sp>
        <p:nvSpPr>
          <p:cNvPr id="2" name="Text Placeholder 1"/>
          <p:cNvSpPr>
            <a:spLocks noGrp="1"/>
          </p:cNvSpPr>
          <p:nvPr>
            <p:ph idx="1"/>
          </p:nvPr>
        </p:nvSpPr>
        <p:spPr/>
        <p:txBody>
          <a:bodyPr>
            <a:normAutofit/>
          </a:bodyPr>
          <a:lstStyle/>
          <a:p>
            <a:pPr marL="0" indent="0">
              <a:buNone/>
            </a:pPr>
            <a:r>
              <a:rPr lang="en-US" b="1" dirty="0"/>
              <a:t>Sector </a:t>
            </a:r>
            <a:r>
              <a:rPr lang="en-US" b="1" dirty="0" smtClean="0"/>
              <a:t>report:  Surveying</a:t>
            </a:r>
          </a:p>
          <a:p>
            <a:pPr marL="0" indent="0">
              <a:buNone/>
            </a:pPr>
            <a:r>
              <a:rPr lang="en-US" dirty="0" smtClean="0"/>
              <a:t>Chris Mavis</a:t>
            </a:r>
          </a:p>
        </p:txBody>
      </p:sp>
    </p:spTree>
    <p:extLst>
      <p:ext uri="{BB962C8B-B14F-4D97-AF65-F5344CB8AC3E}">
        <p14:creationId xmlns:p14="http://schemas.microsoft.com/office/powerpoint/2010/main" val="662941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24408"/>
            <a:ext cx="10515600" cy="914400"/>
          </a:xfrm>
        </p:spPr>
        <p:txBody>
          <a:bodyPr>
            <a:normAutofit/>
          </a:bodyPr>
          <a:lstStyle/>
          <a:p>
            <a:r>
              <a:rPr lang="en-US" dirty="0" smtClean="0"/>
              <a:t>Surveying</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892745760"/>
              </p:ext>
            </p:extLst>
          </p:nvPr>
        </p:nvGraphicFramePr>
        <p:xfrm>
          <a:off x="1567567" y="1"/>
          <a:ext cx="5298724" cy="6857999"/>
        </p:xfrm>
        <a:graphic>
          <a:graphicData uri="http://schemas.openxmlformats.org/presentationml/2006/ole">
            <mc:AlternateContent xmlns:mc="http://schemas.openxmlformats.org/markup-compatibility/2006">
              <mc:Choice xmlns:v="urn:schemas-microsoft-com:vml" Requires="v">
                <p:oleObj spid="_x0000_s1035" name="Acrobat Document" r:id="rId3" imgW="5829261" imgH="7543646" progId="Acrobat.Document.DC">
                  <p:embed/>
                </p:oleObj>
              </mc:Choice>
              <mc:Fallback>
                <p:oleObj name="Acrobat Document" r:id="rId3" imgW="5829261" imgH="7543646" progId="Acrobat.Document.DC">
                  <p:embed/>
                  <p:pic>
                    <p:nvPicPr>
                      <p:cNvPr id="0" name=""/>
                      <p:cNvPicPr/>
                      <p:nvPr/>
                    </p:nvPicPr>
                    <p:blipFill>
                      <a:blip r:embed="rId4"/>
                      <a:stretch>
                        <a:fillRect/>
                      </a:stretch>
                    </p:blipFill>
                    <p:spPr>
                      <a:xfrm>
                        <a:off x="1567567" y="1"/>
                        <a:ext cx="5298724" cy="6857999"/>
                      </a:xfrm>
                      <a:prstGeom prst="rect">
                        <a:avLst/>
                      </a:prstGeom>
                    </p:spPr>
                  </p:pic>
                </p:oleObj>
              </mc:Fallback>
            </mc:AlternateContent>
          </a:graphicData>
        </a:graphic>
      </p:graphicFrame>
      <p:sp>
        <p:nvSpPr>
          <p:cNvPr id="3" name="TextBox 2"/>
          <p:cNvSpPr txBox="1"/>
          <p:nvPr/>
        </p:nvSpPr>
        <p:spPr>
          <a:xfrm>
            <a:off x="7389845" y="2313992"/>
            <a:ext cx="3794757" cy="646331"/>
          </a:xfrm>
          <a:prstGeom prst="rect">
            <a:avLst/>
          </a:prstGeom>
          <a:noFill/>
        </p:spPr>
        <p:txBody>
          <a:bodyPr wrap="none" rtlCol="0">
            <a:spAutoFit/>
          </a:bodyPr>
          <a:lstStyle/>
          <a:p>
            <a:r>
              <a:rPr lang="en-US" dirty="0">
                <a:hlinkClick r:id="rId5"/>
              </a:rPr>
              <a:t>https://</a:t>
            </a:r>
            <a:r>
              <a:rPr lang="en-US" dirty="0" smtClean="0">
                <a:hlinkClick r:id="rId5"/>
              </a:rPr>
              <a:t>www.mngislis.org/</a:t>
            </a:r>
            <a:br>
              <a:rPr lang="en-US" dirty="0" smtClean="0">
                <a:hlinkClick r:id="rId5"/>
              </a:rPr>
            </a:br>
            <a:r>
              <a:rPr lang="en-US" dirty="0" smtClean="0">
                <a:hlinkClick r:id="rId5"/>
              </a:rPr>
              <a:t>events/</a:t>
            </a:r>
            <a:r>
              <a:rPr lang="en-US" dirty="0" err="1" smtClean="0">
                <a:hlinkClick r:id="rId5"/>
              </a:rPr>
              <a:t>EventDetails.aspx?id</a:t>
            </a:r>
            <a:r>
              <a:rPr lang="en-US" dirty="0" smtClean="0">
                <a:hlinkClick r:id="rId5"/>
              </a:rPr>
              <a:t>=1134114</a:t>
            </a:r>
            <a:r>
              <a:rPr lang="en-US" dirty="0" smtClean="0"/>
              <a:t> </a:t>
            </a:r>
            <a:endParaRPr lang="en-US" dirty="0"/>
          </a:p>
        </p:txBody>
      </p:sp>
    </p:spTree>
    <p:extLst>
      <p:ext uri="{BB962C8B-B14F-4D97-AF65-F5344CB8AC3E}">
        <p14:creationId xmlns:p14="http://schemas.microsoft.com/office/powerpoint/2010/main" val="2679863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Virtual Sandbox</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455" y="53392"/>
            <a:ext cx="5103457" cy="6804608"/>
          </a:xfrm>
          <a:prstGeom prst="rect">
            <a:avLst/>
          </a:prstGeom>
        </p:spPr>
      </p:pic>
      <p:sp>
        <p:nvSpPr>
          <p:cNvPr id="7" name="TextBox 6"/>
          <p:cNvSpPr txBox="1"/>
          <p:nvPr/>
        </p:nvSpPr>
        <p:spPr>
          <a:xfrm>
            <a:off x="6563697" y="2680413"/>
            <a:ext cx="4918847" cy="369332"/>
          </a:xfrm>
          <a:prstGeom prst="rect">
            <a:avLst/>
          </a:prstGeom>
          <a:noFill/>
        </p:spPr>
        <p:txBody>
          <a:bodyPr wrap="none" rtlCol="0">
            <a:spAutoFit/>
          </a:bodyPr>
          <a:lstStyle/>
          <a:p>
            <a:r>
              <a:rPr lang="en-US" dirty="0">
                <a:hlinkClick r:id="rId3"/>
              </a:rPr>
              <a:t>https://</a:t>
            </a:r>
            <a:r>
              <a:rPr lang="en-US" dirty="0" smtClean="0">
                <a:hlinkClick r:id="rId3"/>
              </a:rPr>
              <a:t>www.youtube.com/watch?v=j9JXtTj0mzE</a:t>
            </a:r>
            <a:r>
              <a:rPr lang="en-US" dirty="0" smtClean="0"/>
              <a:t> </a:t>
            </a:r>
            <a:endParaRPr lang="en-US" dirty="0"/>
          </a:p>
        </p:txBody>
      </p:sp>
    </p:spTree>
    <p:extLst>
      <p:ext uri="{BB962C8B-B14F-4D97-AF65-F5344CB8AC3E}">
        <p14:creationId xmlns:p14="http://schemas.microsoft.com/office/powerpoint/2010/main" val="4095786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12</a:t>
            </a:r>
            <a:endParaRPr lang="en-US" dirty="0"/>
          </a:p>
        </p:txBody>
      </p:sp>
      <p:sp>
        <p:nvSpPr>
          <p:cNvPr id="2" name="Text Placeholder 1"/>
          <p:cNvSpPr>
            <a:spLocks noGrp="1"/>
          </p:cNvSpPr>
          <p:nvPr>
            <p:ph idx="1"/>
          </p:nvPr>
        </p:nvSpPr>
        <p:spPr/>
        <p:txBody>
          <a:bodyPr>
            <a:normAutofit/>
          </a:bodyPr>
          <a:lstStyle/>
          <a:p>
            <a:pPr marL="0" indent="0">
              <a:buNone/>
            </a:pPr>
            <a:r>
              <a:rPr lang="en-US" b="1" dirty="0" smtClean="0"/>
              <a:t>Removing priority #9 from MN GAC priorities list</a:t>
            </a:r>
            <a:endParaRPr lang="en-US" b="1" dirty="0"/>
          </a:p>
          <a:p>
            <a:pPr marL="0" indent="0">
              <a:buNone/>
            </a:pPr>
            <a:r>
              <a:rPr lang="en-US" dirty="0" smtClean="0"/>
              <a:t>Mike Dolbow</a:t>
            </a:r>
            <a:endParaRPr lang="en-US" dirty="0"/>
          </a:p>
        </p:txBody>
      </p:sp>
    </p:spTree>
    <p:extLst>
      <p:ext uri="{BB962C8B-B14F-4D97-AF65-F5344CB8AC3E}">
        <p14:creationId xmlns:p14="http://schemas.microsoft.com/office/powerpoint/2010/main" val="3904000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13</a:t>
            </a:r>
            <a:endParaRPr lang="en-US" dirty="0"/>
          </a:p>
        </p:txBody>
      </p:sp>
      <p:sp>
        <p:nvSpPr>
          <p:cNvPr id="2" name="Text Placeholder 1"/>
          <p:cNvSpPr>
            <a:spLocks noGrp="1"/>
          </p:cNvSpPr>
          <p:nvPr>
            <p:ph idx="1"/>
          </p:nvPr>
        </p:nvSpPr>
        <p:spPr/>
        <p:txBody>
          <a:bodyPr>
            <a:normAutofit/>
          </a:bodyPr>
          <a:lstStyle/>
          <a:p>
            <a:pPr marL="0" indent="0">
              <a:buNone/>
            </a:pPr>
            <a:r>
              <a:rPr lang="en-US" b="1" dirty="0" smtClean="0"/>
              <a:t>Updates on MN GAC priority projects and initiatives</a:t>
            </a:r>
            <a:endParaRPr lang="en-US" b="1" dirty="0"/>
          </a:p>
          <a:p>
            <a:pPr marL="0" indent="0">
              <a:buNone/>
            </a:pPr>
            <a:r>
              <a:rPr lang="en-US" dirty="0" smtClean="0"/>
              <a:t>Mark Kotz</a:t>
            </a:r>
            <a:endParaRPr lang="en-US" dirty="0"/>
          </a:p>
        </p:txBody>
      </p:sp>
    </p:spTree>
    <p:extLst>
      <p:ext uri="{BB962C8B-B14F-4D97-AF65-F5344CB8AC3E}">
        <p14:creationId xmlns:p14="http://schemas.microsoft.com/office/powerpoint/2010/main" val="94614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Item </a:t>
            </a:r>
            <a:r>
              <a:rPr lang="en-US" dirty="0" smtClean="0"/>
              <a:t>13</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07213436"/>
              </p:ext>
            </p:extLst>
          </p:nvPr>
        </p:nvGraphicFramePr>
        <p:xfrm>
          <a:off x="736431" y="1411487"/>
          <a:ext cx="10609593" cy="5353211"/>
        </p:xfrm>
        <a:graphic>
          <a:graphicData uri="http://schemas.openxmlformats.org/drawingml/2006/table">
            <a:tbl>
              <a:tblPr>
                <a:tableStyleId>{5C22544A-7EE6-4342-B048-85BDC9FD1C3A}</a:tableStyleId>
              </a:tblPr>
              <a:tblGrid>
                <a:gridCol w="848338">
                  <a:extLst>
                    <a:ext uri="{9D8B030D-6E8A-4147-A177-3AD203B41FA5}">
                      <a16:colId xmlns:a16="http://schemas.microsoft.com/office/drawing/2014/main" xmlns="" val="1837296339"/>
                    </a:ext>
                  </a:extLst>
                </a:gridCol>
                <a:gridCol w="4603868">
                  <a:extLst>
                    <a:ext uri="{9D8B030D-6E8A-4147-A177-3AD203B41FA5}">
                      <a16:colId xmlns:a16="http://schemas.microsoft.com/office/drawing/2014/main" xmlns="" val="1836324951"/>
                    </a:ext>
                  </a:extLst>
                </a:gridCol>
                <a:gridCol w="1340923">
                  <a:extLst>
                    <a:ext uri="{9D8B030D-6E8A-4147-A177-3AD203B41FA5}">
                      <a16:colId xmlns:a16="http://schemas.microsoft.com/office/drawing/2014/main" xmlns="" val="2608705875"/>
                    </a:ext>
                  </a:extLst>
                </a:gridCol>
                <a:gridCol w="2398211">
                  <a:extLst>
                    <a:ext uri="{9D8B030D-6E8A-4147-A177-3AD203B41FA5}">
                      <a16:colId xmlns:a16="http://schemas.microsoft.com/office/drawing/2014/main" xmlns="" val="887950405"/>
                    </a:ext>
                  </a:extLst>
                </a:gridCol>
                <a:gridCol w="1418253">
                  <a:extLst>
                    <a:ext uri="{9D8B030D-6E8A-4147-A177-3AD203B41FA5}">
                      <a16:colId xmlns:a16="http://schemas.microsoft.com/office/drawing/2014/main" xmlns="" val="3554509381"/>
                    </a:ext>
                  </a:extLst>
                </a:gridCol>
              </a:tblGrid>
              <a:tr h="707440">
                <a:tc>
                  <a:txBody>
                    <a:bodyPr/>
                    <a:lstStyle/>
                    <a:p>
                      <a:pPr algn="ctr" fontAlgn="b"/>
                      <a:r>
                        <a:rPr lang="en-US" sz="2000" b="1" u="none" strike="noStrike" dirty="0">
                          <a:effectLst/>
                        </a:rPr>
                        <a:t>GAC Rank</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b="1" u="none" strike="noStrike" dirty="0">
                          <a:effectLst/>
                        </a:rPr>
                        <a:t>Project or Initiative Description</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b="1" u="none" strike="noStrike" dirty="0">
                          <a:effectLst/>
                        </a:rPr>
                        <a:t>Status</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b="1" u="none" strike="noStrike" dirty="0">
                          <a:effectLst/>
                        </a:rPr>
                        <a:t>Project Owner</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b="1" u="none" strike="noStrike" dirty="0">
                          <a:effectLst/>
                        </a:rPr>
                        <a:t>Champion</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xmlns="" val="1933252473"/>
                  </a:ext>
                </a:extLst>
              </a:tr>
              <a:tr h="357367">
                <a:tc>
                  <a:txBody>
                    <a:bodyPr/>
                    <a:lstStyle/>
                    <a:p>
                      <a:pPr algn="ctr" fontAlgn="b"/>
                      <a:r>
                        <a:rPr lang="en-US" sz="2000" u="none" strike="noStrike">
                          <a:effectLst/>
                        </a:rPr>
                        <a:t>1</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All Data Free and Open</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Len Kne</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xmlns="" val="2652842675"/>
                  </a:ext>
                </a:extLst>
              </a:tr>
              <a:tr h="357367">
                <a:tc>
                  <a:txBody>
                    <a:bodyPr/>
                    <a:lstStyle/>
                    <a:p>
                      <a:pPr algn="ctr" fontAlgn="b"/>
                      <a:r>
                        <a:rPr lang="en-US" sz="2000" u="none" strike="noStrike">
                          <a:effectLst/>
                        </a:rPr>
                        <a:t>2</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Image Service - Sustain</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a:effectLst/>
                        </a:rPr>
                        <a:t>Active</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Mike Dolbow</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xmlns="" val="2973844051"/>
                  </a:ext>
                </a:extLst>
              </a:tr>
              <a:tr h="357367">
                <a:tc>
                  <a:txBody>
                    <a:bodyPr/>
                    <a:lstStyle/>
                    <a:p>
                      <a:pPr algn="ctr" fontAlgn="b"/>
                      <a:r>
                        <a:rPr lang="en-US" sz="2000" u="none" strike="noStrike">
                          <a:effectLst/>
                        </a:rPr>
                        <a:t>3</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Address Points Data</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dirty="0" smtClean="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xmlns="" val="3267190993"/>
                  </a:ext>
                </a:extLst>
              </a:tr>
              <a:tr h="357367">
                <a:tc>
                  <a:txBody>
                    <a:bodyPr/>
                    <a:lstStyle/>
                    <a:p>
                      <a:pPr algn="ctr" fontAlgn="b"/>
                      <a:r>
                        <a:rPr lang="en-US" sz="2000" u="none" strike="noStrike">
                          <a:effectLst/>
                        </a:rPr>
                        <a:t>4</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Road </a:t>
                      </a:r>
                      <a:r>
                        <a:rPr lang="en-US" sz="2000" u="none" strike="noStrike" dirty="0" smtClean="0">
                          <a:effectLst/>
                        </a:rPr>
                        <a:t>Centerline Data</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xmlns="" val="637472554"/>
                  </a:ext>
                </a:extLst>
              </a:tr>
              <a:tr h="357367">
                <a:tc>
                  <a:txBody>
                    <a:bodyPr/>
                    <a:lstStyle/>
                    <a:p>
                      <a:pPr algn="ctr" fontAlgn="b"/>
                      <a:r>
                        <a:rPr lang="en-US" sz="2000" u="none" strike="noStrike">
                          <a:effectLst/>
                        </a:rPr>
                        <a:t>5</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Image Service Enhancements</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Mike Dolbow</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xmlns="" val="3238369850"/>
                  </a:ext>
                </a:extLst>
              </a:tr>
              <a:tr h="357367">
                <a:tc>
                  <a:txBody>
                    <a:bodyPr/>
                    <a:lstStyle/>
                    <a:p>
                      <a:pPr algn="ctr" fontAlgn="b"/>
                      <a:r>
                        <a:rPr lang="en-US" sz="2000" u="none" strike="noStrike">
                          <a:effectLst/>
                        </a:rPr>
                        <a:t>6</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Archiving</a:t>
                      </a:r>
                      <a:r>
                        <a:rPr lang="en-US" sz="2000" u="none" strike="noStrike" baseline="0" dirty="0" smtClean="0">
                          <a:effectLst/>
                        </a:rPr>
                        <a:t> Policy/Procedure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dirty="0" smtClean="0">
                          <a:effectLst/>
                        </a:rPr>
                        <a:t>Proposed</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Ryan Mattke</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many</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xmlns="" val="1288398579"/>
                  </a:ext>
                </a:extLst>
              </a:tr>
              <a:tr h="357367">
                <a:tc>
                  <a:txBody>
                    <a:bodyPr/>
                    <a:lstStyle/>
                    <a:p>
                      <a:pPr algn="ctr" fontAlgn="b"/>
                      <a:r>
                        <a:rPr lang="en-US" sz="2000" u="none" strike="noStrike">
                          <a:effectLst/>
                        </a:rPr>
                        <a:t>7</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Parcel Data</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a:effectLst/>
                        </a:rPr>
                        <a:t>Active</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b="0" i="0" u="none" strike="noStrike" dirty="0" smtClean="0">
                          <a:solidFill>
                            <a:schemeClr val="dk1"/>
                          </a:solidFill>
                          <a:effectLst/>
                          <a:latin typeface="+mn-lt"/>
                        </a:rPr>
                        <a:t>George</a:t>
                      </a:r>
                      <a:r>
                        <a:rPr lang="en-US" sz="2000" b="0" i="0" u="none" strike="noStrike" baseline="0" dirty="0" smtClean="0">
                          <a:solidFill>
                            <a:schemeClr val="dk1"/>
                          </a:solidFill>
                          <a:effectLst/>
                          <a:latin typeface="+mn-lt"/>
                        </a:rPr>
                        <a:t> Meyer</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xmlns="" val="974934633"/>
                  </a:ext>
                </a:extLst>
              </a:tr>
              <a:tr h="357367">
                <a:tc>
                  <a:txBody>
                    <a:bodyPr/>
                    <a:lstStyle/>
                    <a:p>
                      <a:pPr algn="ctr" fontAlgn="b"/>
                      <a:r>
                        <a:rPr lang="en-US" sz="2000" u="none" strike="noStrike">
                          <a:effectLst/>
                        </a:rPr>
                        <a:t>8</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pt-BR" sz="2000" b="0" i="0" u="none" strike="noStrike" dirty="0" smtClean="0">
                          <a:solidFill>
                            <a:srgbClr val="003865"/>
                          </a:solidFill>
                          <a:effectLst/>
                          <a:latin typeface="Calibri" panose="020F0502020204030204" pitchFamily="34" charset="0"/>
                        </a:rPr>
                        <a:t>Updated &amp; Aligned Boundary Data</a:t>
                      </a:r>
                      <a:endParaRPr lang="pt-BR" sz="2000" b="0" i="0" u="none" strike="noStrike" dirty="0">
                        <a:solidFill>
                          <a:srgbClr val="003865"/>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b="0" i="0" u="none" strike="noStrike" dirty="0" smtClean="0">
                          <a:solidFill>
                            <a:schemeClr val="dk1"/>
                          </a:solidFill>
                          <a:effectLst/>
                          <a:latin typeface="+mn-lt"/>
                        </a:rPr>
                        <a:t>Proposed</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Preston Dowell</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xmlns="" val="3265454513"/>
                  </a:ext>
                </a:extLst>
              </a:tr>
              <a:tr h="357367">
                <a:tc>
                  <a:txBody>
                    <a:bodyPr/>
                    <a:lstStyle/>
                    <a:p>
                      <a:pPr algn="ctr" fontAlgn="b"/>
                      <a:r>
                        <a:rPr lang="en-US" sz="2000" u="none" strike="noStrike">
                          <a:effectLst/>
                        </a:rPr>
                        <a:t>9</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Image Service</a:t>
                      </a:r>
                      <a:r>
                        <a:rPr lang="en-US" sz="2000" u="none" strike="noStrike" baseline="0" dirty="0" smtClean="0">
                          <a:effectLst/>
                        </a:rPr>
                        <a:t> – Dozens of Years</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a:effectLst/>
                        </a:rPr>
                        <a:t>Active</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Mike Dolbow</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xmlns="" val="3869586922"/>
                  </a:ext>
                </a:extLst>
              </a:tr>
              <a:tr h="357367">
                <a:tc>
                  <a:txBody>
                    <a:bodyPr/>
                    <a:lstStyle/>
                    <a:p>
                      <a:pPr algn="ctr" fontAlgn="b"/>
                      <a:r>
                        <a:rPr lang="en-US" sz="2000" u="none" strike="noStrike">
                          <a:effectLst/>
                        </a:rPr>
                        <a:t>10</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smtClean="0">
                          <a:ln>
                            <a:noFill/>
                          </a:ln>
                          <a:solidFill>
                            <a:srgbClr val="003865"/>
                          </a:solidFill>
                          <a:effectLst/>
                          <a:uLnTx/>
                          <a:uFillTx/>
                          <a:latin typeface="+mn-lt"/>
                          <a:ea typeface="+mn-ea"/>
                          <a:cs typeface="+mn-cs"/>
                        </a:rPr>
                        <a:t>EM Damage Assess Data Standard</a:t>
                      </a:r>
                      <a:endParaRPr kumimoji="0" lang="pt-BR"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1600" u="none" strike="noStrike" dirty="0" smtClean="0">
                          <a:effectLst/>
                        </a:rPr>
                        <a:t>Brad Anderson, Cory Richter</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xmlns="" val="301172505"/>
                  </a:ext>
                </a:extLst>
              </a:tr>
              <a:tr h="35736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3865"/>
                          </a:solidFill>
                          <a:effectLst/>
                          <a:uLnTx/>
                          <a:uFillTx/>
                          <a:latin typeface="+mn-lt"/>
                          <a:ea typeface="+mn-ea"/>
                          <a:cs typeface="+mn-cs"/>
                        </a:rPr>
                        <a:t>11</a:t>
                      </a:r>
                      <a:endPar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3865"/>
                          </a:solidFill>
                          <a:effectLst/>
                          <a:uLnTx/>
                          <a:uFillTx/>
                          <a:latin typeface="+mn-lt"/>
                          <a:ea typeface="+mn-ea"/>
                          <a:cs typeface="+mn-cs"/>
                        </a:rPr>
                        <a:t>LiDAR data and related standards</a:t>
                      </a:r>
                      <a:endPar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algn="ctr" fontAlgn="b"/>
                      <a:r>
                        <a:rPr kumimoji="0" lang="en-US" sz="2000" b="0" i="0" u="none" strike="noStrike" kern="1200" cap="none" spc="0" normalizeH="0" baseline="0" noProof="0" dirty="0" smtClean="0">
                          <a:ln>
                            <a:noFill/>
                          </a:ln>
                          <a:solidFill>
                            <a:srgbClr val="003865"/>
                          </a:solidFill>
                          <a:effectLst/>
                          <a:uLnTx/>
                          <a:uFillTx/>
                          <a:latin typeface="+mn-lt"/>
                          <a:ea typeface="+mn-ea"/>
                          <a:cs typeface="+mn-cs"/>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b="0" i="0" u="none" strike="noStrike" dirty="0" smtClean="0">
                          <a:solidFill>
                            <a:srgbClr val="003865"/>
                          </a:solidFill>
                          <a:effectLst/>
                          <a:latin typeface="Calibri" panose="020F0502020204030204" pitchFamily="34" charset="0"/>
                        </a:rPr>
                        <a:t>Gerry Sjerven</a:t>
                      </a:r>
                      <a:endParaRPr lang="en-US" sz="2000" b="0" i="0" u="none" strike="noStrike" dirty="0">
                        <a:solidFill>
                          <a:srgbClr val="003865"/>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r>
              <a:tr h="35736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3865"/>
                          </a:solidFill>
                          <a:effectLst/>
                          <a:uLnTx/>
                          <a:uFillTx/>
                          <a:latin typeface="+mn-lt"/>
                          <a:ea typeface="+mn-ea"/>
                          <a:cs typeface="+mn-cs"/>
                        </a:rPr>
                        <a:t>12</a:t>
                      </a:r>
                      <a:endPar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algn="l" fontAlgn="b"/>
                      <a:r>
                        <a:rPr lang="en-US" sz="2000" b="0" i="0" u="none" strike="noStrike" dirty="0" err="1" smtClean="0">
                          <a:solidFill>
                            <a:srgbClr val="003865"/>
                          </a:solidFill>
                          <a:effectLst/>
                          <a:latin typeface="Calibri" panose="020F0502020204030204" pitchFamily="34" charset="0"/>
                        </a:rPr>
                        <a:t>Basemap</a:t>
                      </a:r>
                      <a:r>
                        <a:rPr lang="en-US" sz="2000" b="0" i="0" u="none" strike="noStrike" dirty="0" smtClean="0">
                          <a:solidFill>
                            <a:srgbClr val="003865"/>
                          </a:solidFill>
                          <a:effectLst/>
                          <a:latin typeface="Calibri" panose="020F0502020204030204" pitchFamily="34" charset="0"/>
                        </a:rPr>
                        <a:t> Services</a:t>
                      </a:r>
                      <a:endParaRPr lang="en-US" sz="2000" b="0" i="0" u="none" strike="noStrike" dirty="0">
                        <a:solidFill>
                          <a:srgbClr val="003865"/>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kumimoji="0" lang="en-US" sz="2000" b="0" i="0" u="none" strike="noStrike" kern="1200" cap="none" spc="0" normalizeH="0" baseline="0" noProof="0" dirty="0" smtClean="0">
                          <a:ln>
                            <a:noFill/>
                          </a:ln>
                          <a:solidFill>
                            <a:srgbClr val="003865"/>
                          </a:solidFill>
                          <a:effectLst/>
                          <a:uLnTx/>
                          <a:uFillTx/>
                          <a:latin typeface="+mn-lt"/>
                          <a:ea typeface="+mn-ea"/>
                          <a:cs typeface="+mn-cs"/>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b="0" i="0" u="none" strike="noStrike" dirty="0" smtClean="0">
                          <a:solidFill>
                            <a:srgbClr val="003865"/>
                          </a:solidFill>
                          <a:effectLst/>
                          <a:latin typeface="Calibri" panose="020F0502020204030204" pitchFamily="34" charset="0"/>
                        </a:rPr>
                        <a:t>Sonia Dickerson</a:t>
                      </a:r>
                      <a:endParaRPr lang="en-US" sz="2000" b="0" i="0" u="none" strike="noStrike" dirty="0">
                        <a:solidFill>
                          <a:srgbClr val="003865"/>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Dan </a:t>
                      </a:r>
                      <a:r>
                        <a:rPr kumimoji="0" lang="en-US" sz="2000" b="0" i="0" u="none" strike="noStrike" kern="1200" cap="none" spc="0" normalizeH="0" baseline="0" noProof="0" dirty="0" smtClean="0">
                          <a:ln>
                            <a:noFill/>
                          </a:ln>
                          <a:solidFill>
                            <a:srgbClr val="003865"/>
                          </a:solidFill>
                          <a:effectLst/>
                          <a:uLnTx/>
                          <a:uFillTx/>
                          <a:latin typeface="+mn-lt"/>
                          <a:ea typeface="+mn-ea"/>
                          <a:cs typeface="+mn-cs"/>
                        </a:rPr>
                        <a:t>Ross</a:t>
                      </a:r>
                      <a:endPar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r>
              <a:tr h="357367">
                <a:tc>
                  <a:txBody>
                    <a:bodyPr/>
                    <a:lstStyle/>
                    <a:p>
                      <a:pPr algn="ctr" fontAlgn="b"/>
                      <a:r>
                        <a:rPr lang="en-US" sz="2000" u="none" strike="noStrike" dirty="0" smtClean="0">
                          <a:effectLst/>
                        </a:rPr>
                        <a:t>13</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a:effectLst/>
                        </a:rPr>
                        <a:t>Parks and Trails Data Standard</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a:effectLst/>
                        </a:rPr>
                        <a:t>Active</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a:effectLst/>
                        </a:rPr>
                        <a:t>Jim Bunning</a:t>
                      </a:r>
                      <a:endParaRPr lang="en-US" sz="2000" b="0"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smtClean="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xmlns="" val="1111674270"/>
                  </a:ext>
                </a:extLst>
              </a:tr>
            </a:tbl>
          </a:graphicData>
        </a:graphic>
      </p:graphicFrame>
    </p:spTree>
    <p:extLst>
      <p:ext uri="{BB962C8B-B14F-4D97-AF65-F5344CB8AC3E}">
        <p14:creationId xmlns:p14="http://schemas.microsoft.com/office/powerpoint/2010/main" val="1863195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14</a:t>
            </a:r>
            <a:endParaRPr lang="en-US" dirty="0"/>
          </a:p>
        </p:txBody>
      </p:sp>
      <p:sp>
        <p:nvSpPr>
          <p:cNvPr id="2" name="Text Placeholder 1"/>
          <p:cNvSpPr>
            <a:spLocks noGrp="1"/>
          </p:cNvSpPr>
          <p:nvPr>
            <p:ph idx="1"/>
          </p:nvPr>
        </p:nvSpPr>
        <p:spPr/>
        <p:txBody>
          <a:bodyPr>
            <a:normAutofit/>
          </a:bodyPr>
          <a:lstStyle/>
          <a:p>
            <a:pPr marL="0" indent="0">
              <a:buNone/>
            </a:pPr>
            <a:r>
              <a:rPr lang="en-US" b="1" dirty="0" smtClean="0"/>
              <a:t>Legislative updates</a:t>
            </a:r>
            <a:endParaRPr lang="en-US" b="1" dirty="0"/>
          </a:p>
          <a:p>
            <a:pPr marL="0" indent="0">
              <a:buNone/>
            </a:pPr>
            <a:r>
              <a:rPr lang="en-US" dirty="0" smtClean="0"/>
              <a:t>Dan Ross</a:t>
            </a:r>
            <a:endParaRPr lang="en-US" dirty="0"/>
          </a:p>
        </p:txBody>
      </p:sp>
    </p:spTree>
    <p:extLst>
      <p:ext uri="{BB962C8B-B14F-4D97-AF65-F5344CB8AC3E}">
        <p14:creationId xmlns:p14="http://schemas.microsoft.com/office/powerpoint/2010/main" val="1452133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7" name="Content Placeholder 6" descr="Agenda"/>
          <p:cNvGraphicFramePr>
            <a:graphicFrameLocks noGrp="1"/>
          </p:cNvGraphicFramePr>
          <p:nvPr>
            <p:ph type="tbl" sz="quarter" idx="13"/>
            <p:extLst>
              <p:ext uri="{D42A27DB-BD31-4B8C-83A1-F6EECF244321}">
                <p14:modId xmlns:p14="http://schemas.microsoft.com/office/powerpoint/2010/main" val="1118438029"/>
              </p:ext>
            </p:extLst>
          </p:nvPr>
        </p:nvGraphicFramePr>
        <p:xfrm>
          <a:off x="1342437" y="911894"/>
          <a:ext cx="8949229" cy="5852160"/>
        </p:xfrm>
        <a:graphic>
          <a:graphicData uri="http://schemas.openxmlformats.org/drawingml/2006/table">
            <a:tbl>
              <a:tblPr firstRow="1" bandRow="1">
                <a:tableStyleId>{C083E6E3-FA7D-4D7B-A595-EF9225AFEA82}</a:tableStyleId>
              </a:tblPr>
              <a:tblGrid>
                <a:gridCol w="1455872">
                  <a:extLst>
                    <a:ext uri="{9D8B030D-6E8A-4147-A177-3AD203B41FA5}">
                      <a16:colId xmlns:a16="http://schemas.microsoft.com/office/drawing/2014/main" xmlns="" val="20000"/>
                    </a:ext>
                  </a:extLst>
                </a:gridCol>
                <a:gridCol w="7493357">
                  <a:extLst>
                    <a:ext uri="{9D8B030D-6E8A-4147-A177-3AD203B41FA5}">
                      <a16:colId xmlns:a16="http://schemas.microsoft.com/office/drawing/2014/main" xmlns="" val="20001"/>
                    </a:ext>
                  </a:extLst>
                </a:gridCol>
              </a:tblGrid>
              <a:tr h="0">
                <a:tc>
                  <a:txBody>
                    <a:bodyPr/>
                    <a:lstStyle/>
                    <a:p>
                      <a:pPr algn="ctr"/>
                      <a:r>
                        <a:rPr lang="en-US" sz="1400" dirty="0"/>
                        <a:t>Time</a:t>
                      </a:r>
                    </a:p>
                  </a:txBody>
                  <a:tcPr marL="91439"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400" dirty="0"/>
                        <a:t>Topic</a:t>
                      </a:r>
                    </a:p>
                  </a:txBody>
                  <a:tcPr marL="182880"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0"/>
                  </a:ext>
                </a:extLst>
              </a:tr>
              <a:tr h="328863">
                <a:tc>
                  <a:txBody>
                    <a:bodyPr/>
                    <a:lstStyle/>
                    <a:p>
                      <a:pPr algn="ctr"/>
                      <a:r>
                        <a:rPr lang="en-US" sz="1400" dirty="0"/>
                        <a:t>11:15</a:t>
                      </a:r>
                    </a:p>
                  </a:txBody>
                  <a:tcPr marL="91439"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Review and</a:t>
                      </a:r>
                      <a:r>
                        <a:rPr lang="en-US" sz="1400" baseline="0" dirty="0" smtClean="0"/>
                        <a:t> accept committee summaries</a:t>
                      </a:r>
                      <a:endParaRPr lang="en-US" sz="1400" dirty="0"/>
                    </a:p>
                  </a:txBody>
                  <a:tcPr marL="182880"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0">
                <a:tc>
                  <a:txBody>
                    <a:bodyPr/>
                    <a:lstStyle/>
                    <a:p>
                      <a:pPr algn="ctr"/>
                      <a:r>
                        <a:rPr lang="en-US" sz="1400" dirty="0"/>
                        <a:t>11:20</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Approve updated charter for Parcels and Land Records Committee</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0">
                <a:tc>
                  <a:txBody>
                    <a:bodyPr/>
                    <a:lstStyle/>
                    <a:p>
                      <a:pPr algn="ctr"/>
                      <a:r>
                        <a:rPr lang="en-US" sz="1400" dirty="0" smtClean="0"/>
                        <a:t>11:25</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Approve new Archiving Workgroup</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0">
                <a:tc>
                  <a:txBody>
                    <a:bodyPr/>
                    <a:lstStyle/>
                    <a:p>
                      <a:pPr algn="ctr"/>
                      <a:r>
                        <a:rPr lang="en-US" sz="1400" dirty="0" smtClean="0"/>
                        <a:t>11:35</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Road Centerline Data Standard</a:t>
                      </a:r>
                      <a:r>
                        <a:rPr lang="en-US" sz="1400" baseline="0" dirty="0" smtClean="0"/>
                        <a:t> update</a:t>
                      </a:r>
                      <a:endParaRPr lang="en-US" sz="1400" dirty="0" smtClean="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0">
                <a:tc>
                  <a:txBody>
                    <a:bodyPr/>
                    <a:lstStyle/>
                    <a:p>
                      <a:pPr algn="ctr"/>
                      <a:r>
                        <a:rPr lang="en-US" sz="1400" dirty="0" smtClean="0"/>
                        <a:t>11:40</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Adopting previously approved GCGI standards and standardizing</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r>
              <a:tr h="0">
                <a:tc>
                  <a:txBody>
                    <a:bodyPr/>
                    <a:lstStyle/>
                    <a:p>
                      <a:pPr algn="ctr"/>
                      <a:r>
                        <a:rPr lang="en-US" sz="1400" dirty="0" smtClean="0"/>
                        <a:t>11:55</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Update on GIS/LIS and NSGIC conferences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r>
              <a:tr h="0">
                <a:tc>
                  <a:txBody>
                    <a:bodyPr/>
                    <a:lstStyle/>
                    <a:p>
                      <a:pPr algn="ctr"/>
                      <a:r>
                        <a:rPr lang="en-US" sz="1400" dirty="0" smtClean="0"/>
                        <a:t>12:00</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Break,</a:t>
                      </a:r>
                      <a:r>
                        <a:rPr lang="en-US" sz="1400" baseline="0" dirty="0" smtClean="0"/>
                        <a:t> networking</a:t>
                      </a:r>
                      <a:endParaRPr lang="en-US" sz="1400" dirty="0" smtClean="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0">
                <a:tc>
                  <a:txBody>
                    <a:bodyPr/>
                    <a:lstStyle/>
                    <a:p>
                      <a:pPr algn="ctr"/>
                      <a:r>
                        <a:rPr lang="en-US" sz="1400" dirty="0" smtClean="0"/>
                        <a:t>12:30</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3D Geomatics Committee update and 3D Nation</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r>
              <a:tr h="0">
                <a:tc>
                  <a:txBody>
                    <a:bodyPr/>
                    <a:lstStyle/>
                    <a:p>
                      <a:pPr algn="ctr"/>
                      <a:r>
                        <a:rPr lang="en-US" sz="1400" dirty="0" smtClean="0"/>
                        <a:t>12:45</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Update on NAIP and Landsat</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12:50</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Sector reports:  Bendickson (National Guard </a:t>
                      </a:r>
                      <a:r>
                        <a:rPr lang="en-US" sz="1400" baseline="0" dirty="0" smtClean="0"/>
                        <a:t>GEOINT)</a:t>
                      </a:r>
                      <a:r>
                        <a:rPr lang="en-US" sz="1400" dirty="0" smtClean="0"/>
                        <a:t>, Mavis</a:t>
                      </a:r>
                      <a:r>
                        <a:rPr lang="en-US" sz="1400" baseline="0" dirty="0" smtClean="0"/>
                        <a:t> (Surveying)</a:t>
                      </a:r>
                      <a:endParaRPr lang="en-US" sz="1400" dirty="0" smtClean="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0"/>
                  </a:ext>
                </a:extLst>
              </a:tr>
              <a:tr h="0">
                <a:tc>
                  <a:txBody>
                    <a:bodyPr/>
                    <a:lstStyle/>
                    <a:p>
                      <a:pPr algn="ctr"/>
                      <a:r>
                        <a:rPr lang="en-US" sz="1400" dirty="0" smtClean="0"/>
                        <a:t>1:10</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Removing priority #9 from priorities list</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0">
                <a:tc>
                  <a:txBody>
                    <a:bodyPr/>
                    <a:lstStyle/>
                    <a:p>
                      <a:pPr algn="ctr"/>
                      <a:r>
                        <a:rPr lang="en-US" sz="1400" dirty="0" smtClean="0"/>
                        <a:t>1:20</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Updates on MN GAC priority projects and initiatives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r>
              <a:tr h="0">
                <a:tc>
                  <a:txBody>
                    <a:bodyPr/>
                    <a:lstStyle/>
                    <a:p>
                      <a:pPr algn="ctr"/>
                      <a:r>
                        <a:rPr lang="en-US" sz="1400" dirty="0" smtClean="0"/>
                        <a:t>1:40</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Legislative</a:t>
                      </a:r>
                      <a:r>
                        <a:rPr lang="en-US" sz="1400" baseline="0" dirty="0" smtClean="0"/>
                        <a:t> updates</a:t>
                      </a:r>
                      <a:endParaRPr lang="en-US" sz="1400" dirty="0" smtClean="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0">
                <a:tc>
                  <a:txBody>
                    <a:bodyPr/>
                    <a:lstStyle/>
                    <a:p>
                      <a:pPr algn="ctr"/>
                      <a:r>
                        <a:rPr lang="en-US" sz="1400" smtClean="0"/>
                        <a:t>1:45</a:t>
                      </a:r>
                      <a:endParaRPr lang="en-US" sz="1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Announcements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4026730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r>
              <a:rPr lang="en-US" sz="4267" b="1" dirty="0">
                <a:solidFill>
                  <a:srgbClr val="FFFFFF"/>
                </a:solidFill>
              </a:rPr>
              <a:t>Geospatial Data </a:t>
            </a:r>
            <a:r>
              <a:rPr lang="en-US" sz="4267" b="1" dirty="0" smtClean="0">
                <a:solidFill>
                  <a:srgbClr val="FFFFFF"/>
                </a:solidFill>
              </a:rPr>
              <a:t>Act (H.R.4395, S.2128 )</a:t>
            </a:r>
            <a:endParaRPr sz="4267" b="1" dirty="0">
              <a:solidFill>
                <a:srgbClr val="FFFFFF"/>
              </a:solidFill>
            </a:endParaRPr>
          </a:p>
        </p:txBody>
      </p:sp>
      <p:sp>
        <p:nvSpPr>
          <p:cNvPr id="74" name="Shape 74"/>
          <p:cNvSpPr txBox="1">
            <a:spLocks noGrp="1"/>
          </p:cNvSpPr>
          <p:nvPr>
            <p:ph type="body" idx="4294967295"/>
          </p:nvPr>
        </p:nvSpPr>
        <p:spPr>
          <a:xfrm>
            <a:off x="574675" y="1374411"/>
            <a:ext cx="11617325" cy="5287645"/>
          </a:xfrm>
          <a:prstGeom prst="rect">
            <a:avLst/>
          </a:prstGeom>
        </p:spPr>
        <p:txBody>
          <a:bodyPr spcFirstLastPara="1" vert="horz" wrap="square" lIns="121900" tIns="121900" rIns="121900" bIns="121900" rtlCol="0" anchor="t" anchorCtr="0">
            <a:noAutofit/>
          </a:bodyPr>
          <a:lstStyle/>
          <a:p>
            <a:pPr>
              <a:buClr>
                <a:srgbClr val="002060"/>
              </a:buClr>
            </a:pPr>
            <a:r>
              <a:rPr lang="en-US" sz="2800" dirty="0" smtClean="0"/>
              <a:t>Continuing to gain sponsors (Senate - 14, House – 4)</a:t>
            </a:r>
          </a:p>
          <a:p>
            <a:pPr>
              <a:buClr>
                <a:srgbClr val="002060"/>
              </a:buClr>
            </a:pPr>
            <a:r>
              <a:rPr lang="en-US" sz="2800" dirty="0" smtClean="0"/>
              <a:t>The </a:t>
            </a:r>
            <a:r>
              <a:rPr lang="en-US" sz="2800" dirty="0"/>
              <a:t>GDA has almost cleared objections raised by the Energy &amp; Natural Resources Committee (with the exception of a minor technical change raised by the </a:t>
            </a:r>
            <a:r>
              <a:rPr lang="en-US" sz="2800" dirty="0" smtClean="0"/>
              <a:t>minority</a:t>
            </a:r>
            <a:r>
              <a:rPr lang="en-US" sz="2800" dirty="0"/>
              <a:t>, which shouldn't be a problem</a:t>
            </a:r>
            <a:r>
              <a:rPr lang="en-US" sz="2800" dirty="0" smtClean="0"/>
              <a:t>)</a:t>
            </a:r>
          </a:p>
          <a:p>
            <a:pPr>
              <a:buClr>
                <a:srgbClr val="002060"/>
              </a:buClr>
            </a:pPr>
            <a:r>
              <a:rPr lang="en-US" sz="2800" dirty="0"/>
              <a:t>Interesting new twist: There is the potential to join the GDA with the Digital Coast Act. There would be a "firewall" between the two, which would allow for the Brooks Act/surveying language to remain in the DCA, while it would be clear that it would only apply to the DCA. This would represent a compromise to (potentially) make it a win for all the players.</a:t>
            </a:r>
          </a:p>
          <a:p>
            <a:pPr>
              <a:buClr>
                <a:srgbClr val="002060"/>
              </a:buClr>
            </a:pPr>
            <a:endParaRPr sz="2667" dirty="0">
              <a:solidFill>
                <a:srgbClr val="FFFFFF"/>
              </a:solidFill>
            </a:endParaRPr>
          </a:p>
        </p:txBody>
      </p:sp>
      <p:pic>
        <p:nvPicPr>
          <p:cNvPr id="4" name="Shape 105"/>
          <p:cNvPicPr preferRelativeResize="0"/>
          <p:nvPr/>
        </p:nvPicPr>
        <p:blipFill>
          <a:blip r:embed="rId3">
            <a:alphaModFix/>
          </a:blip>
          <a:stretch>
            <a:fillRect/>
          </a:stretch>
        </p:blipFill>
        <p:spPr>
          <a:xfrm>
            <a:off x="10499557" y="5602032"/>
            <a:ext cx="1279633" cy="1060024"/>
          </a:xfrm>
          <a:prstGeom prst="rect">
            <a:avLst/>
          </a:prstGeom>
          <a:noFill/>
          <a:ln>
            <a:noFill/>
          </a:ln>
        </p:spPr>
      </p:pic>
    </p:spTree>
    <p:extLst>
      <p:ext uri="{BB962C8B-B14F-4D97-AF65-F5344CB8AC3E}">
        <p14:creationId xmlns:p14="http://schemas.microsoft.com/office/powerpoint/2010/main" val="1037981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r>
              <a:rPr lang="en-US" sz="4267" b="1" dirty="0">
                <a:solidFill>
                  <a:srgbClr val="FFFFFF"/>
                </a:solidFill>
              </a:rPr>
              <a:t>Other Legislative Priorities</a:t>
            </a:r>
            <a:endParaRPr sz="4267" b="1" dirty="0">
              <a:solidFill>
                <a:srgbClr val="FFFFFF"/>
              </a:solidFill>
            </a:endParaRPr>
          </a:p>
        </p:txBody>
      </p:sp>
      <p:sp>
        <p:nvSpPr>
          <p:cNvPr id="74" name="Shape 74"/>
          <p:cNvSpPr txBox="1">
            <a:spLocks noGrp="1"/>
          </p:cNvSpPr>
          <p:nvPr>
            <p:ph idx="4294967295"/>
          </p:nvPr>
        </p:nvSpPr>
        <p:spPr>
          <a:xfrm>
            <a:off x="638018" y="1256817"/>
            <a:ext cx="10515600" cy="4940935"/>
          </a:xfrm>
          <a:prstGeom prst="rect">
            <a:avLst/>
          </a:prstGeom>
        </p:spPr>
        <p:txBody>
          <a:bodyPr spcFirstLastPara="1" vert="horz" wrap="square" lIns="121900" tIns="121900" rIns="121900" bIns="121900" rtlCol="0" anchor="t" anchorCtr="0">
            <a:noAutofit/>
          </a:bodyPr>
          <a:lstStyle/>
          <a:p>
            <a:pPr marL="186262" indent="0">
              <a:lnSpc>
                <a:spcPct val="150000"/>
              </a:lnSpc>
              <a:spcBef>
                <a:spcPts val="0"/>
              </a:spcBef>
              <a:spcAft>
                <a:spcPts val="0"/>
              </a:spcAft>
              <a:buClrTx/>
              <a:buSzPts val="1400"/>
              <a:buNone/>
            </a:pPr>
            <a:r>
              <a:rPr lang="en-US" sz="3200" b="1" dirty="0">
                <a:solidFill>
                  <a:schemeClr val="tx1">
                    <a:lumMod val="90000"/>
                    <a:lumOff val="10000"/>
                  </a:schemeClr>
                </a:solidFill>
              </a:rPr>
              <a:t>Digital Coast Act</a:t>
            </a:r>
          </a:p>
          <a:p>
            <a:pPr lvl="1">
              <a:spcBef>
                <a:spcPts val="0"/>
              </a:spcBef>
              <a:buClrTx/>
            </a:pPr>
            <a:r>
              <a:rPr lang="en-US" sz="2800" dirty="0">
                <a:solidFill>
                  <a:schemeClr val="tx1">
                    <a:lumMod val="90000"/>
                    <a:lumOff val="10000"/>
                  </a:schemeClr>
                </a:solidFill>
              </a:rPr>
              <a:t>Funds NOAA’s Digital Coast </a:t>
            </a:r>
            <a:endParaRPr lang="en-US" sz="2800" dirty="0" smtClean="0">
              <a:solidFill>
                <a:schemeClr val="tx1">
                  <a:lumMod val="90000"/>
                  <a:lumOff val="10000"/>
                </a:schemeClr>
              </a:solidFill>
            </a:endParaRPr>
          </a:p>
          <a:p>
            <a:pPr lvl="1">
              <a:spcBef>
                <a:spcPts val="0"/>
              </a:spcBef>
              <a:buClrTx/>
            </a:pPr>
            <a:r>
              <a:rPr lang="en-US" sz="2800" dirty="0">
                <a:solidFill>
                  <a:schemeClr val="tx1">
                    <a:lumMod val="90000"/>
                    <a:lumOff val="10000"/>
                  </a:schemeClr>
                </a:solidFill>
              </a:rPr>
              <a:t>DCA </a:t>
            </a:r>
            <a:r>
              <a:rPr lang="en-US" sz="2800" dirty="0" smtClean="0">
                <a:solidFill>
                  <a:schemeClr val="tx1">
                    <a:lumMod val="90000"/>
                    <a:lumOff val="10000"/>
                  </a:schemeClr>
                </a:solidFill>
              </a:rPr>
              <a:t>has </a:t>
            </a:r>
            <a:r>
              <a:rPr lang="en-US" sz="2800" dirty="0">
                <a:solidFill>
                  <a:schemeClr val="tx1">
                    <a:lumMod val="90000"/>
                    <a:lumOff val="10000"/>
                  </a:schemeClr>
                </a:solidFill>
              </a:rPr>
              <a:t>passed the </a:t>
            </a:r>
            <a:r>
              <a:rPr lang="en-US" sz="2800" dirty="0" smtClean="0">
                <a:solidFill>
                  <a:schemeClr val="tx1">
                    <a:lumMod val="90000"/>
                    <a:lumOff val="10000"/>
                  </a:schemeClr>
                </a:solidFill>
              </a:rPr>
              <a:t>Senate. Senator Baldwin's </a:t>
            </a:r>
            <a:r>
              <a:rPr lang="en-US" sz="2800" dirty="0">
                <a:solidFill>
                  <a:schemeClr val="tx1">
                    <a:lumMod val="90000"/>
                    <a:lumOff val="10000"/>
                  </a:schemeClr>
                </a:solidFill>
              </a:rPr>
              <a:t>office has indicated they are willing to push for a </a:t>
            </a:r>
            <a:r>
              <a:rPr lang="en-US" sz="2800" dirty="0" smtClean="0">
                <a:solidFill>
                  <a:schemeClr val="tx1">
                    <a:lumMod val="90000"/>
                    <a:lumOff val="10000"/>
                  </a:schemeClr>
                </a:solidFill>
              </a:rPr>
              <a:t>joining with GDA. Currently not moving in the House.</a:t>
            </a:r>
            <a:endParaRPr lang="en-US" sz="2800" dirty="0">
              <a:solidFill>
                <a:schemeClr val="tx1">
                  <a:lumMod val="90000"/>
                  <a:lumOff val="10000"/>
                </a:schemeClr>
              </a:solidFill>
            </a:endParaRPr>
          </a:p>
          <a:p>
            <a:pPr marL="0" indent="0">
              <a:lnSpc>
                <a:spcPct val="150000"/>
              </a:lnSpc>
              <a:spcBef>
                <a:spcPts val="0"/>
              </a:spcBef>
              <a:buClrTx/>
              <a:buNone/>
            </a:pPr>
            <a:r>
              <a:rPr lang="en-US" sz="3600" b="1" dirty="0" smtClean="0">
                <a:solidFill>
                  <a:schemeClr val="tx1">
                    <a:lumMod val="90000"/>
                    <a:lumOff val="10000"/>
                  </a:schemeClr>
                </a:solidFill>
              </a:rPr>
              <a:t>NG911 Act</a:t>
            </a:r>
          </a:p>
          <a:p>
            <a:pPr lvl="1">
              <a:spcBef>
                <a:spcPts val="0"/>
              </a:spcBef>
              <a:buClrTx/>
            </a:pPr>
            <a:r>
              <a:rPr lang="en-US" sz="2800" dirty="0">
                <a:solidFill>
                  <a:schemeClr val="tx1">
                    <a:lumMod val="90000"/>
                    <a:lumOff val="10000"/>
                  </a:schemeClr>
                </a:solidFill>
              </a:rPr>
              <a:t>Program (ROI of 250%)</a:t>
            </a:r>
          </a:p>
          <a:p>
            <a:pPr lvl="1">
              <a:spcBef>
                <a:spcPts val="0"/>
              </a:spcBef>
              <a:buClrTx/>
            </a:pPr>
            <a:r>
              <a:rPr lang="en-US" sz="2800" dirty="0">
                <a:solidFill>
                  <a:schemeClr val="tx1">
                    <a:lumMod val="90000"/>
                    <a:lumOff val="10000"/>
                  </a:schemeClr>
                </a:solidFill>
              </a:rPr>
              <a:t>Endorse nationwide deployment of NG911 over 10 years</a:t>
            </a:r>
          </a:p>
          <a:p>
            <a:pPr lvl="1">
              <a:spcBef>
                <a:spcPts val="0"/>
              </a:spcBef>
              <a:buClrTx/>
            </a:pPr>
            <a:r>
              <a:rPr lang="en-US" sz="2800" dirty="0">
                <a:solidFill>
                  <a:schemeClr val="tx1">
                    <a:lumMod val="90000"/>
                    <a:lumOff val="10000"/>
                  </a:schemeClr>
                </a:solidFill>
              </a:rPr>
              <a:t>Provisions related to federal funding (but no specific amounts)</a:t>
            </a:r>
          </a:p>
          <a:p>
            <a:pPr>
              <a:lnSpc>
                <a:spcPct val="150000"/>
              </a:lnSpc>
              <a:buClrTx/>
            </a:pPr>
            <a:endParaRPr sz="2667" dirty="0">
              <a:solidFill>
                <a:srgbClr val="FFFFFF"/>
              </a:solidFill>
            </a:endParaRPr>
          </a:p>
        </p:txBody>
      </p:sp>
    </p:spTree>
    <p:extLst>
      <p:ext uri="{BB962C8B-B14F-4D97-AF65-F5344CB8AC3E}">
        <p14:creationId xmlns:p14="http://schemas.microsoft.com/office/powerpoint/2010/main" val="3940375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Shape 11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r>
              <a:rPr lang="en" b="1">
                <a:solidFill>
                  <a:srgbClr val="FFFFFF"/>
                </a:solidFill>
              </a:rPr>
              <a:t>Next Generation 9-1-1 Act </a:t>
            </a:r>
            <a:endParaRPr b="1">
              <a:solidFill>
                <a:srgbClr val="FFFFFF"/>
              </a:solidFill>
            </a:endParaRPr>
          </a:p>
        </p:txBody>
      </p:sp>
      <p:sp>
        <p:nvSpPr>
          <p:cNvPr id="112" name="Shape 112"/>
          <p:cNvSpPr txBox="1">
            <a:spLocks noGrp="1"/>
          </p:cNvSpPr>
          <p:nvPr>
            <p:ph idx="1"/>
          </p:nvPr>
        </p:nvSpPr>
        <p:spPr>
          <a:xfrm>
            <a:off x="549900" y="1154260"/>
            <a:ext cx="10515600" cy="4378636"/>
          </a:xfrm>
          <a:prstGeom prst="rect">
            <a:avLst/>
          </a:prstGeom>
        </p:spPr>
        <p:txBody>
          <a:bodyPr spcFirstLastPara="1" vert="horz" wrap="square" lIns="121900" tIns="121900" rIns="121900" bIns="121900" rtlCol="0" anchor="t" anchorCtr="0">
            <a:noAutofit/>
          </a:bodyPr>
          <a:lstStyle/>
          <a:p>
            <a:pPr marL="609585" indent="-457189">
              <a:lnSpc>
                <a:spcPct val="150000"/>
              </a:lnSpc>
              <a:spcBef>
                <a:spcPts val="0"/>
              </a:spcBef>
              <a:spcAft>
                <a:spcPts val="0"/>
              </a:spcAft>
              <a:buClrTx/>
              <a:buSzPts val="1800"/>
              <a:buChar char="●"/>
            </a:pPr>
            <a:r>
              <a:rPr lang="en" b="1" dirty="0" smtClean="0">
                <a:solidFill>
                  <a:schemeClr val="tx1">
                    <a:lumMod val="90000"/>
                    <a:lumOff val="10000"/>
                  </a:schemeClr>
                </a:solidFill>
              </a:rPr>
              <a:t>Furthers the deployment </a:t>
            </a:r>
            <a:r>
              <a:rPr lang="en" b="1" dirty="0">
                <a:solidFill>
                  <a:schemeClr val="tx1">
                    <a:lumMod val="90000"/>
                    <a:lumOff val="10000"/>
                  </a:schemeClr>
                </a:solidFill>
              </a:rPr>
              <a:t>of NG9-1-1 services to enhance and upgrade nation’s 9-1-1 systems</a:t>
            </a:r>
            <a:endParaRPr b="1" dirty="0">
              <a:solidFill>
                <a:schemeClr val="tx1">
                  <a:lumMod val="90000"/>
                  <a:lumOff val="10000"/>
                </a:schemeClr>
              </a:solidFill>
            </a:endParaRPr>
          </a:p>
          <a:p>
            <a:pPr marL="609585" indent="-457189">
              <a:lnSpc>
                <a:spcPct val="150000"/>
              </a:lnSpc>
              <a:spcBef>
                <a:spcPts val="0"/>
              </a:spcBef>
              <a:spcAft>
                <a:spcPts val="0"/>
              </a:spcAft>
              <a:buClrTx/>
              <a:buSzPts val="1800"/>
              <a:buChar char="●"/>
            </a:pPr>
            <a:r>
              <a:rPr lang="en" b="1" dirty="0">
                <a:solidFill>
                  <a:schemeClr val="tx1">
                    <a:lumMod val="90000"/>
                    <a:lumOff val="10000"/>
                  </a:schemeClr>
                </a:solidFill>
              </a:rPr>
              <a:t>Identical bills introduced in Nov. 2017</a:t>
            </a:r>
            <a:endParaRPr b="1" dirty="0">
              <a:solidFill>
                <a:schemeClr val="tx1">
                  <a:lumMod val="90000"/>
                  <a:lumOff val="10000"/>
                </a:schemeClr>
              </a:solidFill>
            </a:endParaRPr>
          </a:p>
          <a:p>
            <a:pPr marL="609585" indent="-457189">
              <a:lnSpc>
                <a:spcPct val="150000"/>
              </a:lnSpc>
              <a:spcBef>
                <a:spcPts val="0"/>
              </a:spcBef>
              <a:spcAft>
                <a:spcPts val="0"/>
              </a:spcAft>
              <a:buClrTx/>
              <a:buSzPts val="1800"/>
              <a:buChar char="●"/>
            </a:pPr>
            <a:r>
              <a:rPr lang="en" b="1" dirty="0">
                <a:solidFill>
                  <a:schemeClr val="tx1">
                    <a:lumMod val="90000"/>
                    <a:lumOff val="10000"/>
                  </a:schemeClr>
                </a:solidFill>
              </a:rPr>
              <a:t>Hold-ups</a:t>
            </a:r>
            <a:endParaRPr b="1" dirty="0">
              <a:solidFill>
                <a:schemeClr val="tx1">
                  <a:lumMod val="90000"/>
                  <a:lumOff val="10000"/>
                </a:schemeClr>
              </a:solidFill>
            </a:endParaRPr>
          </a:p>
          <a:p>
            <a:pPr marL="1219170" lvl="1" indent="-423323">
              <a:spcBef>
                <a:spcPts val="0"/>
              </a:spcBef>
              <a:spcAft>
                <a:spcPts val="0"/>
              </a:spcAft>
              <a:buClrTx/>
              <a:buSzPts val="1400"/>
              <a:buChar char="○"/>
            </a:pPr>
            <a:r>
              <a:rPr lang="en" b="1" dirty="0">
                <a:solidFill>
                  <a:schemeClr val="tx1">
                    <a:lumMod val="90000"/>
                    <a:lumOff val="10000"/>
                  </a:schemeClr>
                </a:solidFill>
              </a:rPr>
              <a:t>Not bipartisan (need Republicans to sign on)</a:t>
            </a:r>
            <a:endParaRPr b="1" dirty="0">
              <a:solidFill>
                <a:schemeClr val="tx1">
                  <a:lumMod val="90000"/>
                  <a:lumOff val="10000"/>
                </a:schemeClr>
              </a:solidFill>
            </a:endParaRPr>
          </a:p>
          <a:p>
            <a:pPr marL="1219170" lvl="1" indent="-423323">
              <a:spcBef>
                <a:spcPts val="0"/>
              </a:spcBef>
              <a:spcAft>
                <a:spcPts val="0"/>
              </a:spcAft>
              <a:buClrTx/>
              <a:buSzPts val="1400"/>
              <a:buChar char="○"/>
            </a:pPr>
            <a:r>
              <a:rPr lang="en" b="1" dirty="0">
                <a:solidFill>
                  <a:schemeClr val="tx1">
                    <a:lumMod val="90000"/>
                    <a:lumOff val="10000"/>
                  </a:schemeClr>
                </a:solidFill>
              </a:rPr>
              <a:t>Increases responsibility of National 911 Office, but no funding level included - not sure what it would cost and cost study held up in OMB</a:t>
            </a:r>
            <a:endParaRPr b="1" dirty="0">
              <a:solidFill>
                <a:schemeClr val="tx1">
                  <a:lumMod val="90000"/>
                  <a:lumOff val="10000"/>
                </a:schemeClr>
              </a:solidFill>
            </a:endParaRPr>
          </a:p>
          <a:p>
            <a:pPr marL="1219170" lvl="1" indent="-423323">
              <a:spcBef>
                <a:spcPts val="0"/>
              </a:spcBef>
              <a:spcAft>
                <a:spcPts val="0"/>
              </a:spcAft>
              <a:buClrTx/>
              <a:buSzPts val="1400"/>
              <a:buChar char="○"/>
            </a:pPr>
            <a:r>
              <a:rPr lang="en" b="1" dirty="0">
                <a:solidFill>
                  <a:schemeClr val="tx1">
                    <a:lumMod val="90000"/>
                    <a:lumOff val="10000"/>
                  </a:schemeClr>
                </a:solidFill>
              </a:rPr>
              <a:t>Concerns about states raiding 911 </a:t>
            </a:r>
            <a:r>
              <a:rPr lang="en" b="1" dirty="0" smtClean="0">
                <a:solidFill>
                  <a:schemeClr val="tx1">
                    <a:lumMod val="90000"/>
                    <a:lumOff val="10000"/>
                  </a:schemeClr>
                </a:solidFill>
              </a:rPr>
              <a:t>fund</a:t>
            </a:r>
          </a:p>
          <a:p>
            <a:pPr marL="338647" indent="0">
              <a:spcBef>
                <a:spcPts val="0"/>
              </a:spcBef>
              <a:spcAft>
                <a:spcPts val="0"/>
              </a:spcAft>
              <a:buClrTx/>
              <a:buSzPts val="1400"/>
              <a:buNone/>
            </a:pPr>
            <a:r>
              <a:rPr lang="en" dirty="0" smtClean="0">
                <a:solidFill>
                  <a:srgbClr val="FFFFFF"/>
                </a:solidFill>
              </a:rPr>
              <a:t>upl </a:t>
            </a:r>
            <a:r>
              <a:rPr lang="en" dirty="0">
                <a:solidFill>
                  <a:srgbClr val="FFFFFF"/>
                </a:solidFill>
              </a:rPr>
              <a:t>infrastructure</a:t>
            </a:r>
            <a:endParaRPr dirty="0">
              <a:solidFill>
                <a:srgbClr val="FFFFFF"/>
              </a:solidFill>
            </a:endParaRPr>
          </a:p>
        </p:txBody>
      </p:sp>
      <p:pic>
        <p:nvPicPr>
          <p:cNvPr id="113" name="Shape 113"/>
          <p:cNvPicPr preferRelativeResize="0"/>
          <p:nvPr/>
        </p:nvPicPr>
        <p:blipFill>
          <a:blip r:embed="rId3">
            <a:alphaModFix/>
          </a:blip>
          <a:stretch>
            <a:fillRect/>
          </a:stretch>
        </p:blipFill>
        <p:spPr>
          <a:xfrm>
            <a:off x="10635915" y="5719010"/>
            <a:ext cx="1226093" cy="981901"/>
          </a:xfrm>
          <a:prstGeom prst="rect">
            <a:avLst/>
          </a:prstGeom>
          <a:noFill/>
          <a:ln>
            <a:noFill/>
          </a:ln>
        </p:spPr>
      </p:pic>
      <p:sp>
        <p:nvSpPr>
          <p:cNvPr id="2" name="TextBox 1"/>
          <p:cNvSpPr txBox="1"/>
          <p:nvPr/>
        </p:nvSpPr>
        <p:spPr>
          <a:xfrm>
            <a:off x="838200" y="5563629"/>
            <a:ext cx="9561163" cy="646331"/>
          </a:xfrm>
          <a:prstGeom prst="rect">
            <a:avLst/>
          </a:prstGeom>
          <a:solidFill>
            <a:srgbClr val="92D050"/>
          </a:solidFill>
        </p:spPr>
        <p:txBody>
          <a:bodyPr wrap="square" rtlCol="0">
            <a:spAutoFit/>
          </a:bodyPr>
          <a:lstStyle/>
          <a:p>
            <a:r>
              <a:rPr lang="en" b="1" dirty="0">
                <a:solidFill>
                  <a:schemeClr val="tx1">
                    <a:lumMod val="90000"/>
                    <a:lumOff val="10000"/>
                  </a:schemeClr>
                </a:solidFill>
              </a:rPr>
              <a:t>Related – The National 9-1-1 Grant Program is currently open and accepting </a:t>
            </a:r>
            <a:r>
              <a:rPr lang="en" b="1" dirty="0" smtClean="0">
                <a:solidFill>
                  <a:schemeClr val="tx1">
                    <a:lumMod val="90000"/>
                    <a:lumOff val="10000"/>
                  </a:schemeClr>
                </a:solidFill>
              </a:rPr>
              <a:t>applications</a:t>
            </a:r>
            <a:r>
              <a:rPr lang="en" b="1" dirty="0">
                <a:solidFill>
                  <a:schemeClr val="tx1">
                    <a:lumMod val="90000"/>
                    <a:lumOff val="10000"/>
                  </a:schemeClr>
                </a:solidFill>
              </a:rPr>
              <a:t>.  Minnesota has applied with a focus on developing geospatial </a:t>
            </a:r>
            <a:r>
              <a:rPr lang="en" b="1" dirty="0" smtClean="0">
                <a:solidFill>
                  <a:schemeClr val="tx1">
                    <a:lumMod val="90000"/>
                    <a:lumOff val="10000"/>
                  </a:schemeClr>
                </a:solidFill>
              </a:rPr>
              <a:t>data.</a:t>
            </a:r>
            <a:endParaRPr lang="en-US" dirty="0"/>
          </a:p>
        </p:txBody>
      </p:sp>
    </p:spTree>
    <p:extLst>
      <p:ext uri="{BB962C8B-B14F-4D97-AF65-F5344CB8AC3E}">
        <p14:creationId xmlns:p14="http://schemas.microsoft.com/office/powerpoint/2010/main" val="1162146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15</a:t>
            </a:r>
            <a:endParaRPr lang="en-US" dirty="0"/>
          </a:p>
        </p:txBody>
      </p:sp>
      <p:sp>
        <p:nvSpPr>
          <p:cNvPr id="2" name="Text Placeholder 1"/>
          <p:cNvSpPr>
            <a:spLocks noGrp="1"/>
          </p:cNvSpPr>
          <p:nvPr>
            <p:ph idx="1"/>
          </p:nvPr>
        </p:nvSpPr>
        <p:spPr/>
        <p:txBody>
          <a:bodyPr>
            <a:normAutofit/>
          </a:bodyPr>
          <a:lstStyle/>
          <a:p>
            <a:pPr marL="0" indent="0">
              <a:buNone/>
            </a:pPr>
            <a:r>
              <a:rPr lang="en-US" b="1" dirty="0"/>
              <a:t>Announcements or other business</a:t>
            </a:r>
          </a:p>
        </p:txBody>
      </p:sp>
    </p:spTree>
    <p:extLst>
      <p:ext uri="{BB962C8B-B14F-4D97-AF65-F5344CB8AC3E}">
        <p14:creationId xmlns:p14="http://schemas.microsoft.com/office/powerpoint/2010/main" val="4007982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Adjourn</a:t>
            </a:r>
            <a:endParaRPr lang="en-US" dirty="0"/>
          </a:p>
        </p:txBody>
      </p:sp>
      <p:sp>
        <p:nvSpPr>
          <p:cNvPr id="9" name="Content Placeholder 8"/>
          <p:cNvSpPr>
            <a:spLocks noGrp="1"/>
          </p:cNvSpPr>
          <p:nvPr>
            <p:ph idx="1"/>
          </p:nvPr>
        </p:nvSpPr>
        <p:spPr/>
        <p:txBody>
          <a:bodyPr/>
          <a:lstStyle/>
          <a:p>
            <a:pPr marL="0" indent="0" algn="ctr">
              <a:buNone/>
            </a:pPr>
            <a:r>
              <a:rPr lang="en-US" sz="4000" b="1" dirty="0" smtClean="0"/>
              <a:t>Thank you!</a:t>
            </a:r>
          </a:p>
          <a:p>
            <a:pPr marL="0" indent="0">
              <a:buNone/>
            </a:pPr>
            <a:endParaRPr lang="en-US" sz="2400" b="1" dirty="0"/>
          </a:p>
          <a:p>
            <a:pPr marL="0" indent="0" algn="ctr">
              <a:buNone/>
            </a:pPr>
            <a:r>
              <a:rPr lang="en-US" sz="2400" b="1" dirty="0" smtClean="0"/>
              <a:t>Next </a:t>
            </a:r>
            <a:r>
              <a:rPr lang="en-US" sz="2400" b="1" dirty="0"/>
              <a:t>meeting </a:t>
            </a:r>
            <a:r>
              <a:rPr lang="en-US" sz="2400" b="1" dirty="0" smtClean="0"/>
              <a:t>is Wednesday, </a:t>
            </a:r>
            <a:r>
              <a:rPr lang="en-US" sz="2400" b="1" dirty="0"/>
              <a:t>D</a:t>
            </a:r>
            <a:r>
              <a:rPr lang="en-US" sz="2400" b="1" dirty="0" smtClean="0"/>
              <a:t>ecember 5, 2018</a:t>
            </a:r>
            <a:endParaRPr lang="en-US" sz="2400" b="1" dirty="0"/>
          </a:p>
        </p:txBody>
      </p:sp>
    </p:spTree>
    <p:extLst>
      <p:ext uri="{BB962C8B-B14F-4D97-AF65-F5344CB8AC3E}">
        <p14:creationId xmlns:p14="http://schemas.microsoft.com/office/powerpoint/2010/main" val="1657179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2</a:t>
            </a:r>
          </a:p>
        </p:txBody>
      </p:sp>
      <p:sp>
        <p:nvSpPr>
          <p:cNvPr id="2" name="Text Placeholder 1"/>
          <p:cNvSpPr>
            <a:spLocks noGrp="1"/>
          </p:cNvSpPr>
          <p:nvPr>
            <p:ph idx="1"/>
          </p:nvPr>
        </p:nvSpPr>
        <p:spPr/>
        <p:txBody>
          <a:bodyPr>
            <a:normAutofit/>
          </a:bodyPr>
          <a:lstStyle/>
          <a:p>
            <a:pPr marL="0" indent="0">
              <a:buNone/>
            </a:pPr>
            <a:r>
              <a:rPr lang="en-US" b="1" dirty="0" smtClean="0"/>
              <a:t>Review and accept committee summaries</a:t>
            </a:r>
            <a:endParaRPr lang="en-US" b="1" dirty="0"/>
          </a:p>
        </p:txBody>
      </p:sp>
    </p:spTree>
    <p:extLst>
      <p:ext uri="{BB962C8B-B14F-4D97-AF65-F5344CB8AC3E}">
        <p14:creationId xmlns:p14="http://schemas.microsoft.com/office/powerpoint/2010/main" val="2487256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3</a:t>
            </a:r>
          </a:p>
        </p:txBody>
      </p:sp>
      <p:sp>
        <p:nvSpPr>
          <p:cNvPr id="2" name="Text Placeholder 1"/>
          <p:cNvSpPr>
            <a:spLocks noGrp="1"/>
          </p:cNvSpPr>
          <p:nvPr>
            <p:ph idx="1"/>
          </p:nvPr>
        </p:nvSpPr>
        <p:spPr/>
        <p:txBody>
          <a:bodyPr>
            <a:normAutofit/>
          </a:bodyPr>
          <a:lstStyle/>
          <a:p>
            <a:pPr marL="0" indent="0">
              <a:buNone/>
            </a:pPr>
            <a:r>
              <a:rPr lang="en-US" b="1" dirty="0" smtClean="0"/>
              <a:t>Approve updated charter for Parcels and Land Records Committee</a:t>
            </a:r>
          </a:p>
          <a:p>
            <a:pPr marL="0" indent="0">
              <a:buNone/>
            </a:pPr>
            <a:r>
              <a:rPr lang="en-US" dirty="0"/>
              <a:t>Mark Kotz</a:t>
            </a:r>
          </a:p>
          <a:p>
            <a:pPr marL="0" indent="0">
              <a:buNone/>
            </a:pPr>
            <a:endParaRPr lang="en-US" b="1" dirty="0"/>
          </a:p>
        </p:txBody>
      </p:sp>
    </p:spTree>
    <p:extLst>
      <p:ext uri="{BB962C8B-B14F-4D97-AF65-F5344CB8AC3E}">
        <p14:creationId xmlns:p14="http://schemas.microsoft.com/office/powerpoint/2010/main" val="86285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4</a:t>
            </a:r>
          </a:p>
        </p:txBody>
      </p:sp>
      <p:sp>
        <p:nvSpPr>
          <p:cNvPr id="2" name="Text Placeholder 1"/>
          <p:cNvSpPr>
            <a:spLocks noGrp="1"/>
          </p:cNvSpPr>
          <p:nvPr>
            <p:ph idx="1"/>
          </p:nvPr>
        </p:nvSpPr>
        <p:spPr/>
        <p:txBody>
          <a:bodyPr>
            <a:normAutofit/>
          </a:bodyPr>
          <a:lstStyle/>
          <a:p>
            <a:pPr marL="0" indent="0">
              <a:buNone/>
            </a:pPr>
            <a:r>
              <a:rPr lang="en-US" b="1" dirty="0" smtClean="0"/>
              <a:t>Approve new Archiving Workgroup</a:t>
            </a:r>
            <a:endParaRPr lang="en-US" b="1" dirty="0"/>
          </a:p>
          <a:p>
            <a:pPr marL="0" indent="0">
              <a:buNone/>
            </a:pPr>
            <a:r>
              <a:rPr lang="en-US" dirty="0" smtClean="0"/>
              <a:t>Ryan Mattke</a:t>
            </a:r>
            <a:endParaRPr lang="en-US" dirty="0"/>
          </a:p>
        </p:txBody>
      </p:sp>
    </p:spTree>
    <p:extLst>
      <p:ext uri="{BB962C8B-B14F-4D97-AF65-F5344CB8AC3E}">
        <p14:creationId xmlns:p14="http://schemas.microsoft.com/office/powerpoint/2010/main" val="152717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a:t>
            </a:r>
            <a:r>
              <a:rPr lang="en-US" dirty="0" smtClean="0"/>
              <a:t>5</a:t>
            </a:r>
            <a:endParaRPr lang="en-US" dirty="0"/>
          </a:p>
        </p:txBody>
      </p:sp>
      <p:sp>
        <p:nvSpPr>
          <p:cNvPr id="2" name="Text Placeholder 1"/>
          <p:cNvSpPr>
            <a:spLocks noGrp="1"/>
          </p:cNvSpPr>
          <p:nvPr>
            <p:ph idx="1"/>
          </p:nvPr>
        </p:nvSpPr>
        <p:spPr/>
        <p:txBody>
          <a:bodyPr>
            <a:normAutofit/>
          </a:bodyPr>
          <a:lstStyle/>
          <a:p>
            <a:pPr marL="0" indent="0">
              <a:buNone/>
            </a:pPr>
            <a:r>
              <a:rPr lang="en-US" b="1" dirty="0" smtClean="0"/>
              <a:t>Road Centerline Data Standard update</a:t>
            </a:r>
            <a:endParaRPr lang="en-US" dirty="0" smtClean="0"/>
          </a:p>
          <a:p>
            <a:pPr marL="0" indent="0">
              <a:buNone/>
            </a:pPr>
            <a:r>
              <a:rPr lang="en-US" dirty="0" smtClean="0"/>
              <a:t>Geoff Maas</a:t>
            </a:r>
            <a:endParaRPr lang="en-US" dirty="0"/>
          </a:p>
        </p:txBody>
      </p:sp>
    </p:spTree>
    <p:extLst>
      <p:ext uri="{BB962C8B-B14F-4D97-AF65-F5344CB8AC3E}">
        <p14:creationId xmlns:p14="http://schemas.microsoft.com/office/powerpoint/2010/main" val="2362204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6</a:t>
            </a:r>
          </a:p>
        </p:txBody>
      </p:sp>
      <p:sp>
        <p:nvSpPr>
          <p:cNvPr id="2" name="Text Placeholder 1"/>
          <p:cNvSpPr>
            <a:spLocks noGrp="1"/>
          </p:cNvSpPr>
          <p:nvPr>
            <p:ph idx="1"/>
          </p:nvPr>
        </p:nvSpPr>
        <p:spPr/>
        <p:txBody>
          <a:bodyPr>
            <a:normAutofit/>
          </a:bodyPr>
          <a:lstStyle/>
          <a:p>
            <a:pPr marL="0" indent="0">
              <a:buNone/>
            </a:pPr>
            <a:r>
              <a:rPr lang="en-US" b="1" dirty="0"/>
              <a:t>Adopting previously approved Governor’s Council on Geographic Information standards and standardizing their formats</a:t>
            </a:r>
            <a:endParaRPr lang="en-US" dirty="0"/>
          </a:p>
          <a:p>
            <a:pPr marL="0" indent="0">
              <a:buNone/>
            </a:pPr>
            <a:r>
              <a:rPr lang="en-US" dirty="0"/>
              <a:t>Geoff Maas, Mark Kotz</a:t>
            </a:r>
          </a:p>
        </p:txBody>
      </p:sp>
    </p:spTree>
    <p:extLst>
      <p:ext uri="{BB962C8B-B14F-4D97-AF65-F5344CB8AC3E}">
        <p14:creationId xmlns:p14="http://schemas.microsoft.com/office/powerpoint/2010/main" val="201626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3B18BA3-0BE5-4687-895B-3714A770B171}"/>
              </a:ext>
            </a:extLst>
          </p:cNvPr>
          <p:cNvSpPr>
            <a:spLocks noGrp="1"/>
          </p:cNvSpPr>
          <p:nvPr>
            <p:ph type="title"/>
          </p:nvPr>
        </p:nvSpPr>
        <p:spPr/>
        <p:txBody>
          <a:bodyPr/>
          <a:lstStyle/>
          <a:p>
            <a:r>
              <a:rPr lang="en-US" dirty="0"/>
              <a:t>Standardizing Standards</a:t>
            </a:r>
          </a:p>
        </p:txBody>
      </p:sp>
      <p:sp>
        <p:nvSpPr>
          <p:cNvPr id="5" name="Content Placeholder 4">
            <a:extLst>
              <a:ext uri="{FF2B5EF4-FFF2-40B4-BE49-F238E27FC236}">
                <a16:creationId xmlns="" xmlns:a16="http://schemas.microsoft.com/office/drawing/2014/main" id="{929A3B87-A213-47E6-8153-FEDBC5076B61}"/>
              </a:ext>
            </a:extLst>
          </p:cNvPr>
          <p:cNvSpPr>
            <a:spLocks noGrp="1"/>
          </p:cNvSpPr>
          <p:nvPr>
            <p:ph idx="1"/>
          </p:nvPr>
        </p:nvSpPr>
        <p:spPr/>
        <p:txBody>
          <a:bodyPr/>
          <a:lstStyle/>
          <a:p>
            <a:r>
              <a:rPr lang="en-US" dirty="0"/>
              <a:t>10 standards approved by the Governor’s Council on Geographic Information</a:t>
            </a:r>
          </a:p>
          <a:p>
            <a:r>
              <a:rPr lang="en-US" dirty="0"/>
              <a:t>1994 to 2009</a:t>
            </a:r>
          </a:p>
          <a:p>
            <a:r>
              <a:rPr lang="en-US" dirty="0"/>
              <a:t>Also approved by state government </a:t>
            </a:r>
          </a:p>
          <a:p>
            <a:r>
              <a:rPr lang="en-US" dirty="0"/>
              <a:t>Some wording specific to state government sector</a:t>
            </a:r>
          </a:p>
          <a:p>
            <a:pPr marL="457200" lvl="1" indent="0">
              <a:spcAft>
                <a:spcPts val="0"/>
              </a:spcAft>
              <a:buNone/>
            </a:pPr>
            <a:r>
              <a:rPr lang="en-US" i="1" dirty="0"/>
              <a:t>Purpose of the Standard</a:t>
            </a:r>
          </a:p>
          <a:p>
            <a:pPr marL="457200" lvl="1" indent="0">
              <a:spcBef>
                <a:spcPts val="0"/>
              </a:spcBef>
              <a:buNone/>
            </a:pPr>
            <a:r>
              <a:rPr lang="en-US" i="1" dirty="0"/>
              <a:t>…It is intended to be used primarily when data </a:t>
            </a:r>
            <a:r>
              <a:rPr lang="en-US" i="1" dirty="0" smtClean="0"/>
              <a:t>are </a:t>
            </a:r>
            <a:r>
              <a:rPr lang="en-US" i="1" dirty="0"/>
              <a:t>being transferred between a state agency and external customers.</a:t>
            </a:r>
          </a:p>
          <a:p>
            <a:pPr>
              <a:spcBef>
                <a:spcPts val="0"/>
              </a:spcBef>
            </a:pPr>
            <a:r>
              <a:rPr lang="en-US" dirty="0"/>
              <a:t>Posted on </a:t>
            </a:r>
            <a:r>
              <a:rPr lang="en-US" dirty="0" smtClean="0"/>
              <a:t>MNIT </a:t>
            </a:r>
            <a:r>
              <a:rPr lang="en-US" dirty="0"/>
              <a:t>site </a:t>
            </a:r>
          </a:p>
          <a:p>
            <a:pPr marL="457200" lvl="1" indent="0">
              <a:spcBef>
                <a:spcPts val="0"/>
              </a:spcBef>
              <a:buNone/>
            </a:pPr>
            <a:endParaRPr lang="en-US" i="1" dirty="0"/>
          </a:p>
        </p:txBody>
      </p:sp>
    </p:spTree>
    <p:extLst>
      <p:ext uri="{BB962C8B-B14F-4D97-AF65-F5344CB8AC3E}">
        <p14:creationId xmlns:p14="http://schemas.microsoft.com/office/powerpoint/2010/main" val="3135745247"/>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B406818001124E931DB06F528AC53C" ma:contentTypeVersion="8" ma:contentTypeDescription="Create a new document." ma:contentTypeScope="" ma:versionID="892862b8ec303518c944787b2eadeae5">
  <xsd:schema xmlns:xsd="http://www.w3.org/2001/XMLSchema" xmlns:xs="http://www.w3.org/2001/XMLSchema" xmlns:p="http://schemas.microsoft.com/office/2006/metadata/properties" xmlns:ns2="59bdf81b-3292-4aa4-98cf-655ff1e94488" targetNamespace="http://schemas.microsoft.com/office/2006/metadata/properties" ma:root="true" ma:fieldsID="c3ce4fc1e88e3dfff1ce7623afcea5ae" ns2:_="">
    <xsd:import namespace="59bdf81b-3292-4aa4-98cf-655ff1e94488"/>
    <xsd:element name="properties">
      <xsd:complexType>
        <xsd:sequence>
          <xsd:element name="documentManagement">
            <xsd:complexType>
              <xsd:all>
                <xsd:element ref="ns2:DocumentType" minOccurs="0"/>
                <xsd:element ref="ns2:DocVer" minOccurs="0"/>
                <xsd:element ref="ns2:Project" minOccurs="0"/>
                <xsd:element ref="ns2:Meeting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df81b-3292-4aa4-98cf-655ff1e94488" elementFormDefault="qualified">
    <xsd:import namespace="http://schemas.microsoft.com/office/2006/documentManagement/types"/>
    <xsd:import namespace="http://schemas.microsoft.com/office/infopath/2007/PartnerControls"/>
    <xsd:element name="DocumentType" ma:index="8" nillable="true" ma:displayName="DocumentType" ma:description="What type of document is this?" ma:format="Dropdown" ma:internalName="DocumentType">
      <xsd:simpleType>
        <xsd:restriction base="dms:Choice">
          <xsd:enumeration value="Directions"/>
          <xsd:enumeration value="Logo"/>
          <xsd:enumeration value="Meeting Notes"/>
          <xsd:enumeration value="Org Chart"/>
          <xsd:enumeration value="Portfolio"/>
          <xsd:enumeration value="Presentation"/>
          <xsd:enumeration value="Project Codes"/>
          <xsd:enumeration value="Project Initiation Request"/>
          <xsd:enumeration value="Project Summary"/>
          <xsd:enumeration value="RACI Matrix"/>
          <xsd:enumeration value="Requirements Document"/>
          <xsd:enumeration value="Security Plan"/>
          <xsd:enumeration value="Template"/>
          <xsd:enumeration value="Other"/>
        </xsd:restriction>
      </xsd:simpleType>
    </xsd:element>
    <xsd:element name="DocVer" ma:index="9" nillable="true" ma:displayName="DocVer" ma:description="What version is this document" ma:format="Dropdown" ma:internalName="DocVer">
      <xsd:simpleType>
        <xsd:restriction base="dms:Choice">
          <xsd:enumeration value="Draft - Working Copy"/>
          <xsd:enumeration value="Final Proposed"/>
          <xsd:enumeration value="Final Approved"/>
          <xsd:enumeration value="Old Version"/>
          <xsd:enumeration value="Template"/>
          <xsd:enumeration value="Other"/>
        </xsd:restriction>
      </xsd:simpleType>
    </xsd:element>
    <xsd:element name="Project" ma:index="10" nillable="true" ma:displayName="Project" ma:format="Dropdown" ma:internalName="Project">
      <xsd:simpleType>
        <xsd:restriction base="dms:Choice">
          <xsd:enumeration value="MnGeo All Staff Meeting"/>
          <xsd:enumeration value="MnGeo Operations"/>
          <xsd:enumeration value="MnGeo Outreach"/>
          <xsd:enumeration value="ESRI License Manager"/>
          <xsd:enumeration value="Geocoder"/>
          <xsd:enumeration value="ISRM Standards"/>
          <xsd:enumeration value="Metadata"/>
          <xsd:enumeration value="OSA"/>
          <xsd:enumeration value="Other"/>
          <xsd:enumeration value="Website Migration"/>
        </xsd:restriction>
      </xsd:simpleType>
    </xsd:element>
    <xsd:element name="Meeting_x0020_Date" ma:index="11" nillable="true" ma:displayName="Meeting Date" ma:format="DateOnly" ma:internalName="Meeting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ject xmlns="59bdf81b-3292-4aa4-98cf-655ff1e94488">MnGeo Operations</Project>
    <Meeting_x0020_Date xmlns="59bdf81b-3292-4aa4-98cf-655ff1e94488" xsi:nil="true"/>
    <DocVer xmlns="59bdf81b-3292-4aa4-98cf-655ff1e94488" xsi:nil="true"/>
    <DocumentType xmlns="59bdf81b-3292-4aa4-98cf-655ff1e94488">Template</DocumentType>
  </documentManagement>
</p:properties>
</file>

<file path=customXml/itemProps1.xml><?xml version="1.0" encoding="utf-8"?>
<ds:datastoreItem xmlns:ds="http://schemas.openxmlformats.org/officeDocument/2006/customXml" ds:itemID="{C407B9D5-413F-4871-8550-75E2E4CC6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df81b-3292-4aa4-98cf-655ff1e944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9678B604-9059-4F1C-B8E2-C96A71A964D2}">
  <ds:schemaRefs>
    <ds:schemaRef ds:uri="http://schemas.openxmlformats.org/package/2006/metadata/core-properties"/>
    <ds:schemaRef ds:uri="http://schemas.microsoft.com/office/2006/documentManagement/types"/>
    <ds:schemaRef ds:uri="http://purl.org/dc/elements/1.1/"/>
    <ds:schemaRef ds:uri="http://purl.org/dc/terms/"/>
    <ds:schemaRef ds:uri="http://schemas.microsoft.com/office/2006/metadata/properties"/>
    <ds:schemaRef ds:uri="59bdf81b-3292-4aa4-98cf-655ff1e94488"/>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MN.IT</Template>
  <TotalTime>17806</TotalTime>
  <Words>1373</Words>
  <Application>Microsoft Office PowerPoint</Application>
  <PresentationFormat>Widescreen</PresentationFormat>
  <Paragraphs>277</Paragraphs>
  <Slides>34</Slides>
  <Notes>23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3" baseType="lpstr">
      <vt:lpstr>Arial</vt:lpstr>
      <vt:lpstr>Calibri</vt:lpstr>
      <vt:lpstr>Calibri Light</vt:lpstr>
      <vt:lpstr>Franklin Gothic Book</vt:lpstr>
      <vt:lpstr>NeueHaasGroteskText Std</vt:lpstr>
      <vt:lpstr>Times New Roman</vt:lpstr>
      <vt:lpstr>MN.IT</vt:lpstr>
      <vt:lpstr>Office Theme</vt:lpstr>
      <vt:lpstr>Acrobat Document</vt:lpstr>
      <vt:lpstr>Minnesota Geospatial Advisory Council</vt:lpstr>
      <vt:lpstr>Welcome</vt:lpstr>
      <vt:lpstr>Agenda</vt:lpstr>
      <vt:lpstr>Agenda Item 2</vt:lpstr>
      <vt:lpstr>Agenda Item 3</vt:lpstr>
      <vt:lpstr>Agenda Item 4</vt:lpstr>
      <vt:lpstr>Agenda Item 5</vt:lpstr>
      <vt:lpstr>Agenda Item 6</vt:lpstr>
      <vt:lpstr>Standardizing Standards</vt:lpstr>
      <vt:lpstr>Standardizing Standards</vt:lpstr>
      <vt:lpstr>Standardizing Standards</vt:lpstr>
      <vt:lpstr>Standardizing Standards</vt:lpstr>
      <vt:lpstr>Standardizing Standards</vt:lpstr>
      <vt:lpstr>Agenda Item 7</vt:lpstr>
      <vt:lpstr>Break - Networking</vt:lpstr>
      <vt:lpstr>Agenda Item 9</vt:lpstr>
      <vt:lpstr>Agenda Item 10</vt:lpstr>
      <vt:lpstr>Agenda Item 11</vt:lpstr>
      <vt:lpstr>PowerPoint Presentation</vt:lpstr>
      <vt:lpstr>PowerPoint Presentation</vt:lpstr>
      <vt:lpstr>PowerPoint Presentation</vt:lpstr>
      <vt:lpstr>PowerPoint Presentation</vt:lpstr>
      <vt:lpstr>Agenda Item 11</vt:lpstr>
      <vt:lpstr>Surveying</vt:lpstr>
      <vt:lpstr>Virtual Sandbox</vt:lpstr>
      <vt:lpstr>Agenda Item 12</vt:lpstr>
      <vt:lpstr>Agenda Item 13</vt:lpstr>
      <vt:lpstr>Agenda Item 13</vt:lpstr>
      <vt:lpstr>Agenda Item 14</vt:lpstr>
      <vt:lpstr>Geospatial Data Act (H.R.4395, S.2128 )</vt:lpstr>
      <vt:lpstr>Other Legislative Priorities</vt:lpstr>
      <vt:lpstr>Next Generation 9-1-1 Act </vt:lpstr>
      <vt:lpstr>Agenda Item 15</vt:lpstr>
      <vt:lpstr>Adjourn</vt:lpstr>
    </vt:vector>
  </TitlesOfParts>
  <Company>State of Minnesota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Nancy Rader</cp:lastModifiedBy>
  <cp:revision>886</cp:revision>
  <dcterms:created xsi:type="dcterms:W3CDTF">2016-01-06T16:54:03Z</dcterms:created>
  <dcterms:modified xsi:type="dcterms:W3CDTF">2018-09-05T21:29:12Z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0x010100F3B406818001124E931DB06F528AC53C</vt:lpwstr>
  </property>
</Properties>
</file>