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0" r:id="rId4"/>
    <p:sldMasterId id="2147483897" r:id="rId5"/>
  </p:sldMasterIdLst>
  <p:notesMasterIdLst>
    <p:notesMasterId r:id="rId49"/>
  </p:notesMasterIdLst>
  <p:handoutMasterIdLst>
    <p:handoutMasterId r:id="rId50"/>
  </p:handoutMasterIdLst>
  <p:sldIdLst>
    <p:sldId id="664" r:id="rId6"/>
    <p:sldId id="406" r:id="rId7"/>
    <p:sldId id="609" r:id="rId8"/>
    <p:sldId id="610" r:id="rId9"/>
    <p:sldId id="863" r:id="rId10"/>
    <p:sldId id="946" r:id="rId11"/>
    <p:sldId id="844" r:id="rId12"/>
    <p:sldId id="806" r:id="rId13"/>
    <p:sldId id="953" r:id="rId14"/>
    <p:sldId id="952" r:id="rId15"/>
    <p:sldId id="954" r:id="rId16"/>
    <p:sldId id="791" r:id="rId17"/>
    <p:sldId id="256" r:id="rId18"/>
    <p:sldId id="257" r:id="rId19"/>
    <p:sldId id="267" r:id="rId20"/>
    <p:sldId id="266" r:id="rId21"/>
    <p:sldId id="797" r:id="rId22"/>
    <p:sldId id="258" r:id="rId23"/>
    <p:sldId id="484" r:id="rId24"/>
    <p:sldId id="853" r:id="rId25"/>
    <p:sldId id="596" r:id="rId26"/>
    <p:sldId id="595" r:id="rId27"/>
    <p:sldId id="945" r:id="rId28"/>
    <p:sldId id="803" r:id="rId29"/>
    <p:sldId id="947" r:id="rId30"/>
    <p:sldId id="948" r:id="rId31"/>
    <p:sldId id="804" r:id="rId32"/>
    <p:sldId id="807" r:id="rId33"/>
    <p:sldId id="780" r:id="rId34"/>
    <p:sldId id="777" r:id="rId35"/>
    <p:sldId id="944" r:id="rId36"/>
    <p:sldId id="802" r:id="rId37"/>
    <p:sldId id="949" r:id="rId38"/>
    <p:sldId id="287" r:id="rId39"/>
    <p:sldId id="950" r:id="rId40"/>
    <p:sldId id="504" r:id="rId41"/>
    <p:sldId id="951" r:id="rId42"/>
    <p:sldId id="943" r:id="rId43"/>
    <p:sldId id="955" r:id="rId44"/>
    <p:sldId id="956" r:id="rId45"/>
    <p:sldId id="957" r:id="rId46"/>
    <p:sldId id="864" r:id="rId47"/>
    <p:sldId id="77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25" autoAdjust="0"/>
    <p:restoredTop sz="92216" autoAdjust="0"/>
  </p:normalViewPr>
  <p:slideViewPr>
    <p:cSldViewPr snapToGrid="0">
      <p:cViewPr varScale="1">
        <p:scale>
          <a:sx n="86" d="100"/>
          <a:sy n="86" d="100"/>
        </p:scale>
        <p:origin x="90" y="426"/>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dLbls>
          <c:dLblPos val="inEnd"/>
          <c:showLegendKey val="0"/>
          <c:showVal val="1"/>
          <c:showCatName val="0"/>
          <c:showSerName val="0"/>
          <c:showPercent val="0"/>
          <c:showBubbleSize val="0"/>
        </c:dLbls>
        <c:gapWidth val="100"/>
        <c:axId val="459761360"/>
        <c:axId val="459767264"/>
      </c:barChart>
      <c:catAx>
        <c:axId val="459761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59767264"/>
        <c:crosses val="autoZero"/>
        <c:auto val="1"/>
        <c:lblAlgn val="ctr"/>
        <c:lblOffset val="100"/>
        <c:noMultiLvlLbl val="0"/>
      </c:catAx>
      <c:valAx>
        <c:axId val="459767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459761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0" i="0" u="none" strike="noStrike" kern="1200" cap="none" spc="2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'Sector Count'!$B$1</c:f>
              <c:strCache>
                <c:ptCount val="1"/>
                <c:pt idx="0">
                  <c:v>Responses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'Sector Count'!$A$2:$A$16</c:f>
              <c:strCache>
                <c:ptCount val="15"/>
                <c:pt idx="0">
                  <c:v>Regional Govt - Greater MN</c:v>
                </c:pt>
                <c:pt idx="1">
                  <c:v>K-12 Education</c:v>
                </c:pt>
                <c:pt idx="2">
                  <c:v>Tribal Govt</c:v>
                </c:pt>
                <c:pt idx="3">
                  <c:v>Other</c:v>
                </c:pt>
                <c:pt idx="4">
                  <c:v>City Govt - Greater MN</c:v>
                </c:pt>
                <c:pt idx="5">
                  <c:v>Regional Govt - Metro Area</c:v>
                </c:pt>
                <c:pt idx="6">
                  <c:v>Nonprofit</c:v>
                </c:pt>
                <c:pt idx="7">
                  <c:v>Higher Education</c:v>
                </c:pt>
                <c:pt idx="8">
                  <c:v>Federal Govt</c:v>
                </c:pt>
                <c:pt idx="9">
                  <c:v>County Govt - Metro Area</c:v>
                </c:pt>
                <c:pt idx="10">
                  <c:v>Business</c:v>
                </c:pt>
                <c:pt idx="11">
                  <c:v>City Govt - Metro Area</c:v>
                </c:pt>
                <c:pt idx="12">
                  <c:v>County Govt - Greater MN</c:v>
                </c:pt>
                <c:pt idx="13">
                  <c:v>Surveyor</c:v>
                </c:pt>
                <c:pt idx="14">
                  <c:v>State Government</c:v>
                </c:pt>
              </c:strCache>
            </c:strRef>
          </c:cat>
          <c:val>
            <c:numRef>
              <c:f>'Sector Count'!$B$2:$B$16</c:f>
              <c:numCache>
                <c:formatCode>General</c:formatCode>
                <c:ptCount val="15"/>
                <c:pt idx="0">
                  <c:v>0</c:v>
                </c:pt>
                <c:pt idx="1">
                  <c:v>0</c:v>
                </c:pt>
                <c:pt idx="2">
                  <c:v>1</c:v>
                </c:pt>
                <c:pt idx="3">
                  <c:v>4</c:v>
                </c:pt>
                <c:pt idx="4">
                  <c:v>4</c:v>
                </c:pt>
                <c:pt idx="5">
                  <c:v>11</c:v>
                </c:pt>
                <c:pt idx="6">
                  <c:v>13</c:v>
                </c:pt>
                <c:pt idx="7">
                  <c:v>15</c:v>
                </c:pt>
                <c:pt idx="8">
                  <c:v>18</c:v>
                </c:pt>
                <c:pt idx="9">
                  <c:v>21</c:v>
                </c:pt>
                <c:pt idx="10">
                  <c:v>27</c:v>
                </c:pt>
                <c:pt idx="11">
                  <c:v>35</c:v>
                </c:pt>
                <c:pt idx="12">
                  <c:v>40</c:v>
                </c:pt>
                <c:pt idx="13">
                  <c:v>42</c:v>
                </c:pt>
                <c:pt idx="14">
                  <c:v>222</c:v>
                </c:pt>
              </c:numCache>
            </c:numRef>
          </c:val>
          <c:extLst>
            <c:ext xmlns:c16="http://schemas.microsoft.com/office/drawing/2014/chart" uri="{C3380CC4-5D6E-409C-BE32-E72D297353CC}">
              <c16:uniqueId val="{00000000-152B-43B4-BAFA-3D74EC03C9D2}"/>
            </c:ext>
          </c:extLst>
        </c:ser>
        <c:dLbls>
          <c:dLblPos val="inEnd"/>
          <c:showLegendKey val="0"/>
          <c:showVal val="1"/>
          <c:showCatName val="0"/>
          <c:showSerName val="0"/>
          <c:showPercent val="0"/>
          <c:showBubbleSize val="0"/>
        </c:dLbls>
        <c:gapWidth val="100"/>
        <c:axId val="459761360"/>
        <c:axId val="459767264"/>
      </c:barChart>
      <c:catAx>
        <c:axId val="459761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459767264"/>
        <c:crosses val="autoZero"/>
        <c:auto val="1"/>
        <c:lblAlgn val="ctr"/>
        <c:lblOffset val="100"/>
        <c:noMultiLvlLbl val="0"/>
      </c:catAx>
      <c:valAx>
        <c:axId val="459767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59761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12/12/2019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12/12/2019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41570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79656a54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579656a543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g579656a543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671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79656a543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579656a543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g579656a543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22884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5154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90413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0179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4228568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233871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49121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19531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070071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148650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cover:</a:t>
            </a:r>
          </a:p>
          <a:p>
            <a:pPr marL="228600" indent="-228600">
              <a:buAutoNum type="arabicPeriod"/>
            </a:pPr>
            <a:r>
              <a:rPr lang="en-US" dirty="0"/>
              <a:t>Update on the plan</a:t>
            </a:r>
          </a:p>
          <a:p>
            <a:pPr marL="228600" indent="-228600">
              <a:buAutoNum type="arabicPeriod"/>
            </a:pPr>
            <a:r>
              <a:rPr lang="en-US" dirty="0"/>
              <a:t>What is GAC role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48650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is collect</a:t>
            </a:r>
            <a:r>
              <a:rPr lang="en-US" b="1" dirty="0"/>
              <a:t> new and higher quality lidar </a:t>
            </a:r>
            <a:r>
              <a:rPr lang="en-US" dirty="0"/>
              <a:t>for the entire state of Minnesota by 2025. </a:t>
            </a:r>
          </a:p>
          <a:p>
            <a:r>
              <a:rPr lang="en-US" dirty="0"/>
              <a:t>There is a national effort by USGS to create a seamless elevation dataset nationwide. The Minnesota data we collected several yeas ago the quality level required for this effort (it was QL3 and USGS 3DEP requires QL2 or better)</a:t>
            </a:r>
          </a:p>
          <a:p>
            <a:endParaRPr lang="en-US" dirty="0"/>
          </a:p>
          <a:p>
            <a:r>
              <a:rPr lang="en-US" dirty="0"/>
              <a:t>Minnesota led by the GAC 3D Geo Committee has created a lidar plan for acquiring new lidar data. The plan has been written and is now going through an internal review. It will be published on the GAC 3D Geo website in the next couple of weeks</a:t>
            </a:r>
          </a:p>
          <a:p>
            <a:endParaRPr lang="en-US" dirty="0"/>
          </a:p>
          <a:p>
            <a:r>
              <a:rPr lang="en-US" dirty="0"/>
              <a:t>This initiative needs local partners to access funding available from USGS. </a:t>
            </a:r>
          </a:p>
          <a:p>
            <a:endParaRPr lang="en-US" dirty="0"/>
          </a:p>
          <a:p>
            <a:r>
              <a:rPr lang="en-US" dirty="0"/>
              <a:t>Please help us </a:t>
            </a:r>
          </a:p>
          <a:p>
            <a:pPr marL="171450" indent="-171450">
              <a:buFontTx/>
              <a:buChar char="-"/>
            </a:pPr>
            <a:r>
              <a:rPr lang="en-US" dirty="0"/>
              <a:t>by speaking with decision makers in your organization about lidar and potential funding</a:t>
            </a:r>
          </a:p>
          <a:p>
            <a:pPr marL="171450" indent="-171450">
              <a:buFontTx/>
              <a:buChar char="-"/>
            </a:pPr>
            <a:r>
              <a:rPr lang="en-US" dirty="0"/>
              <a:t>By letting us know about how you can partner – define needs, provide support through sharing your needs and/or funds. </a:t>
            </a:r>
          </a:p>
          <a:p>
            <a:endParaRPr lang="en-US" dirty="0"/>
          </a:p>
          <a:p>
            <a:r>
              <a:rPr lang="en-US" dirty="0"/>
              <a:t>A story map is available that you can share with decision makers. Next slides show part of the story map.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FA2CF5-EFC9-4E81-B685-FB357650B8EC}"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9401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is collect</a:t>
            </a:r>
            <a:r>
              <a:rPr lang="en-US" b="1" dirty="0"/>
              <a:t> new and higher quality lidar </a:t>
            </a:r>
            <a:r>
              <a:rPr lang="en-US" dirty="0"/>
              <a:t>for the entire state of Minnesota by 2025. </a:t>
            </a:r>
          </a:p>
          <a:p>
            <a:r>
              <a:rPr lang="en-US" dirty="0"/>
              <a:t>There is a national effort by USGS to create a seamless elevation dataset nationwide. The Minnesota data we collected several yeas ago the quality level required for this effort (it was QL3 and USGS 3DEP requires QL2 or better)</a:t>
            </a:r>
          </a:p>
          <a:p>
            <a:endParaRPr lang="en-US" dirty="0"/>
          </a:p>
          <a:p>
            <a:r>
              <a:rPr lang="en-US" dirty="0"/>
              <a:t>Minnesota led by the GAC 3D Geo Committee has created a lidar plan for acquiring new lidar data. The plan has been written and is now going through an internal review. It will be published on the GAC 3D Geo website in the next couple of weeks</a:t>
            </a:r>
          </a:p>
          <a:p>
            <a:endParaRPr lang="en-US" dirty="0"/>
          </a:p>
          <a:p>
            <a:r>
              <a:rPr lang="en-US" dirty="0"/>
              <a:t>This initiative needs local partners to access funding available from USGS. </a:t>
            </a:r>
          </a:p>
          <a:p>
            <a:endParaRPr lang="en-US" dirty="0"/>
          </a:p>
          <a:p>
            <a:r>
              <a:rPr lang="en-US" dirty="0"/>
              <a:t>Please help us </a:t>
            </a:r>
          </a:p>
          <a:p>
            <a:pPr marL="171450" indent="-171450">
              <a:buFontTx/>
              <a:buChar char="-"/>
            </a:pPr>
            <a:r>
              <a:rPr lang="en-US" dirty="0"/>
              <a:t>by speaking with decision makers in your organization about lidar and potential funding</a:t>
            </a:r>
          </a:p>
          <a:p>
            <a:pPr marL="171450" indent="-171450">
              <a:buFontTx/>
              <a:buChar char="-"/>
            </a:pPr>
            <a:r>
              <a:rPr lang="en-US" dirty="0"/>
              <a:t>By letting us know about how you can partner – define needs, provide support through sharing your needs and/or funds. </a:t>
            </a:r>
          </a:p>
          <a:p>
            <a:endParaRPr lang="en-US" dirty="0"/>
          </a:p>
          <a:p>
            <a:r>
              <a:rPr lang="en-US" dirty="0"/>
              <a:t>A story map is available that you can share with decision makers. Next slides show part of the story map.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FA2CF5-EFC9-4E81-B685-FB357650B8EC}"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169609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152835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42</a:t>
            </a:fld>
            <a:endParaRPr lang="en-US" dirty="0"/>
          </a:p>
        </p:txBody>
      </p:sp>
    </p:spTree>
    <p:extLst>
      <p:ext uri="{BB962C8B-B14F-4D97-AF65-F5344CB8AC3E}">
        <p14:creationId xmlns:p14="http://schemas.microsoft.com/office/powerpoint/2010/main" val="2963405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43</a:t>
            </a:fld>
            <a:endParaRPr lang="en-US" dirty="0"/>
          </a:p>
        </p:txBody>
      </p:sp>
    </p:spTree>
    <p:extLst>
      <p:ext uri="{BB962C8B-B14F-4D97-AF65-F5344CB8AC3E}">
        <p14:creationId xmlns:p14="http://schemas.microsoft.com/office/powerpoint/2010/main" val="1536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2534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4955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0900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5690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56294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362834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5FCFA44A-D627-46D4-991B-9510B5E5467A}" type="datetime1">
              <a:rPr lang="en-US" smtClean="0"/>
              <a:t>12/12/2019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5F2793E-E4BD-4E62-80CF-85729068BF19}" type="datetime1">
              <a:rPr lang="en-US" smtClean="0"/>
              <a:t>12/12/2019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ig Number - Red Background">
  <p:cSld name="Big Number -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98"/>
        <p:cNvGrpSpPr/>
        <p:nvPr/>
      </p:nvGrpSpPr>
      <p:grpSpPr>
        <a:xfrm>
          <a:off x="0" y="0"/>
          <a:ext cx="0" cy="0"/>
          <a:chOff x="0" y="0"/>
          <a:chExt cx="0" cy="0"/>
        </a:xfrm>
      </p:grpSpPr>
      <p:sp>
        <p:nvSpPr>
          <p:cNvPr id="399" name="Google Shape;399;p49"/>
          <p:cNvSpPr>
            <a:spLocks noGrp="1"/>
          </p:cNvSpPr>
          <p:nvPr>
            <p:ph type="title"/>
          </p:nvPr>
        </p:nvSpPr>
        <p:spPr>
          <a:xfrm>
            <a:off x="5424138" y="624469"/>
            <a:ext cx="5198328" cy="5072440"/>
          </a:xfrm>
          <a:prstGeom prst="ellipse">
            <a:avLst/>
          </a:prstGeom>
          <a:solidFill>
            <a:schemeClr val="lt1"/>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1"/>
              </a:buClr>
              <a:buSzPts val="6000"/>
              <a:buFont typeface="Calibri"/>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0" name="Google Shape;400;p49"/>
          <p:cNvSpPr txBox="1">
            <a:spLocks noGrp="1"/>
          </p:cNvSpPr>
          <p:nvPr>
            <p:ph type="body" idx="1"/>
          </p:nvPr>
        </p:nvSpPr>
        <p:spPr>
          <a:xfrm>
            <a:off x="1005465" y="0"/>
            <a:ext cx="3986213" cy="508635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40000"/>
              <a:buNone/>
              <a:defRPr sz="40000" i="0">
                <a:solidFill>
                  <a:schemeClr val="lt1"/>
                </a:solidFill>
              </a:defRPr>
            </a:lvl1pPr>
            <a:lvl2pPr marL="914400" lvl="1" indent="-228600" algn="l">
              <a:lnSpc>
                <a:spcPct val="100000"/>
              </a:lnSpc>
              <a:spcBef>
                <a:spcPts val="5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4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2" name="Google Shape;402;p4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3" name="Google Shape;403;p4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57355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04"/>
        <p:cNvGrpSpPr/>
        <p:nvPr/>
      </p:nvGrpSpPr>
      <p:grpSpPr>
        <a:xfrm>
          <a:off x="0" y="0"/>
          <a:ext cx="0" cy="0"/>
          <a:chOff x="0" y="0"/>
          <a:chExt cx="0" cy="0"/>
        </a:xfrm>
      </p:grpSpPr>
      <p:sp>
        <p:nvSpPr>
          <p:cNvPr id="405" name="Google Shape;405;p50"/>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50"/>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5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5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5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10" name="Google Shape;410;p50"/>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11" name="Google Shape;411;p50" descr="Minnesota IT Services Geospatial Information Office logo"/>
          <p:cNvPicPr preferRelativeResize="0"/>
          <p:nvPr/>
        </p:nvPicPr>
        <p:blipFill rotWithShape="1">
          <a:blip r:embed="rId2">
            <a:alphaModFix/>
          </a:blip>
          <a:srcRect/>
          <a:stretch/>
        </p:blipFill>
        <p:spPr>
          <a:xfrm>
            <a:off x="7169553" y="53188"/>
            <a:ext cx="4492035" cy="1621624"/>
          </a:xfrm>
          <a:prstGeom prst="rect">
            <a:avLst/>
          </a:prstGeom>
          <a:noFill/>
          <a:ln>
            <a:noFill/>
          </a:ln>
        </p:spPr>
      </p:pic>
    </p:spTree>
    <p:extLst>
      <p:ext uri="{BB962C8B-B14F-4D97-AF65-F5344CB8AC3E}">
        <p14:creationId xmlns:p14="http://schemas.microsoft.com/office/powerpoint/2010/main" val="389877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2_Quote Solid Light Background">
  <p:cSld name="2_Quote Solid Light Background">
    <p:bg>
      <p:bgPr>
        <a:solidFill>
          <a:srgbClr val="E8E8E8"/>
        </a:solidFill>
        <a:effectLst/>
      </p:bgPr>
    </p:bg>
    <p:spTree>
      <p:nvGrpSpPr>
        <p:cNvPr id="1" name="Shape 412"/>
        <p:cNvGrpSpPr/>
        <p:nvPr/>
      </p:nvGrpSpPr>
      <p:grpSpPr>
        <a:xfrm>
          <a:off x="0" y="0"/>
          <a:ext cx="0" cy="0"/>
          <a:chOff x="0" y="0"/>
          <a:chExt cx="0" cy="0"/>
        </a:xfrm>
      </p:grpSpPr>
      <p:sp>
        <p:nvSpPr>
          <p:cNvPr id="413" name="Google Shape;413;p51"/>
          <p:cNvSpPr txBox="1">
            <a:spLocks noGrp="1"/>
          </p:cNvSpPr>
          <p:nvPr>
            <p:ph type="title"/>
          </p:nvPr>
        </p:nvSpPr>
        <p:spPr>
          <a:xfrm>
            <a:off x="0" y="1651380"/>
            <a:ext cx="12192000" cy="1733266"/>
          </a:xfrm>
          <a:prstGeom prst="rect">
            <a:avLst/>
          </a:prstGeom>
          <a:solidFill>
            <a:schemeClr val="dk1"/>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51"/>
          <p:cNvSpPr txBox="1">
            <a:spLocks noGrp="1"/>
          </p:cNvSpPr>
          <p:nvPr>
            <p:ph type="body" idx="1"/>
          </p:nvPr>
        </p:nvSpPr>
        <p:spPr>
          <a:xfrm>
            <a:off x="838200" y="3521123"/>
            <a:ext cx="10515600" cy="2681374"/>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SzPts val="2500"/>
              <a:buNone/>
              <a:defRPr>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5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5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5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Calibri"/>
                <a:ea typeface="Calibri"/>
                <a:cs typeface="Calibri"/>
                <a:sym typeface="Calibri"/>
              </a:defRPr>
            </a:lvl1pPr>
            <a:lvl2pPr marL="0" lvl="1" indent="0" algn="r">
              <a:spcBef>
                <a:spcPts val="0"/>
              </a:spcBef>
              <a:buNone/>
              <a:defRPr sz="1200" b="0" i="0" u="none" strike="noStrike" cap="none">
                <a:solidFill>
                  <a:schemeClr val="dk1"/>
                </a:solidFill>
                <a:latin typeface="Calibri"/>
                <a:ea typeface="Calibri"/>
                <a:cs typeface="Calibri"/>
                <a:sym typeface="Calibri"/>
              </a:defRPr>
            </a:lvl2pPr>
            <a:lvl3pPr marL="0" lvl="2" indent="0" algn="r">
              <a:spcBef>
                <a:spcPts val="0"/>
              </a:spcBef>
              <a:buNone/>
              <a:defRPr sz="1200" b="0" i="0" u="none" strike="noStrike" cap="none">
                <a:solidFill>
                  <a:schemeClr val="dk1"/>
                </a:solidFill>
                <a:latin typeface="Calibri"/>
                <a:ea typeface="Calibri"/>
                <a:cs typeface="Calibri"/>
                <a:sym typeface="Calibri"/>
              </a:defRPr>
            </a:lvl3pPr>
            <a:lvl4pPr marL="0" lvl="3" indent="0" algn="r">
              <a:spcBef>
                <a:spcPts val="0"/>
              </a:spcBef>
              <a:buNone/>
              <a:defRPr sz="1200" b="0" i="0" u="none" strike="noStrike" cap="none">
                <a:solidFill>
                  <a:schemeClr val="dk1"/>
                </a:solidFill>
                <a:latin typeface="Calibri"/>
                <a:ea typeface="Calibri"/>
                <a:cs typeface="Calibri"/>
                <a:sym typeface="Calibri"/>
              </a:defRPr>
            </a:lvl4pPr>
            <a:lvl5pPr marL="0" lvl="4" indent="0" algn="r">
              <a:spcBef>
                <a:spcPts val="0"/>
              </a:spcBef>
              <a:buNone/>
              <a:defRPr sz="1200" b="0" i="0" u="none" strike="noStrike" cap="none">
                <a:solidFill>
                  <a:schemeClr val="dk1"/>
                </a:solidFill>
                <a:latin typeface="Calibri"/>
                <a:ea typeface="Calibri"/>
                <a:cs typeface="Calibri"/>
                <a:sym typeface="Calibri"/>
              </a:defRPr>
            </a:lvl5pPr>
            <a:lvl6pPr marL="0" lvl="5" indent="0" algn="r">
              <a:spcBef>
                <a:spcPts val="0"/>
              </a:spcBef>
              <a:buNone/>
              <a:defRPr sz="1200" b="0" i="0" u="none" strike="noStrike" cap="none">
                <a:solidFill>
                  <a:schemeClr val="dk1"/>
                </a:solidFill>
                <a:latin typeface="Calibri"/>
                <a:ea typeface="Calibri"/>
                <a:cs typeface="Calibri"/>
                <a:sym typeface="Calibri"/>
              </a:defRPr>
            </a:lvl6pPr>
            <a:lvl7pPr marL="0" lvl="6" indent="0" algn="r">
              <a:spcBef>
                <a:spcPts val="0"/>
              </a:spcBef>
              <a:buNone/>
              <a:defRPr sz="1200" b="0" i="0" u="none" strike="noStrike" cap="none">
                <a:solidFill>
                  <a:schemeClr val="dk1"/>
                </a:solidFill>
                <a:latin typeface="Calibri"/>
                <a:ea typeface="Calibri"/>
                <a:cs typeface="Calibri"/>
                <a:sym typeface="Calibri"/>
              </a:defRPr>
            </a:lvl7pPr>
            <a:lvl8pPr marL="0" lvl="7" indent="0" algn="r">
              <a:spcBef>
                <a:spcPts val="0"/>
              </a:spcBef>
              <a:buNone/>
              <a:defRPr sz="1200" b="0" i="0" u="none" strike="noStrike" cap="none">
                <a:solidFill>
                  <a:schemeClr val="dk1"/>
                </a:solidFill>
                <a:latin typeface="Calibri"/>
                <a:ea typeface="Calibri"/>
                <a:cs typeface="Calibri"/>
                <a:sym typeface="Calibri"/>
              </a:defRPr>
            </a:lvl8pPr>
            <a:lvl9pPr marL="0" lvl="8" indent="0" algn="r">
              <a:spcBef>
                <a:spcPts val="0"/>
              </a:spcBef>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18" name="Google Shape;418;p51"/>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19" name="Google Shape;419;p51" descr="Minnesota IT Services Geospatial Information Office logo"/>
          <p:cNvPicPr preferRelativeResize="0"/>
          <p:nvPr/>
        </p:nvPicPr>
        <p:blipFill rotWithShape="1">
          <a:blip r:embed="rId2">
            <a:alphaModFix/>
          </a:blip>
          <a:srcRect/>
          <a:stretch/>
        </p:blipFill>
        <p:spPr>
          <a:xfrm>
            <a:off x="7169553" y="53188"/>
            <a:ext cx="4492035" cy="1621624"/>
          </a:xfrm>
          <a:prstGeom prst="rect">
            <a:avLst/>
          </a:prstGeom>
          <a:noFill/>
          <a:ln>
            <a:noFill/>
          </a:ln>
        </p:spPr>
      </p:pic>
    </p:spTree>
    <p:extLst>
      <p:ext uri="{BB962C8B-B14F-4D97-AF65-F5344CB8AC3E}">
        <p14:creationId xmlns:p14="http://schemas.microsoft.com/office/powerpoint/2010/main" val="26499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A3C099-5EC2-43F6-A7D0-182790C2B3E6}" type="datetime1">
              <a:rPr lang="en-US" smtClean="0"/>
              <a:t>12/12/2019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9B8E2EA-4B89-4281-BBEF-7CD031D4ED69}" type="datetime1">
              <a:rPr lang="en-US" smtClean="0"/>
              <a:t>12/12/2019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fld id="{58590A64-B99D-4826-A0A2-1883B5FE8AB5}" type="datetime1">
              <a:rPr lang="en-US" smtClean="0"/>
              <a:t>12/12/2019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5808DC4-8CD0-49C4-99EC-0090EA36A8FE}" type="datetime1">
              <a:rPr lang="en-US" smtClean="0"/>
              <a:t>12/12/2019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BC6EC739-627D-4747-9F4D-A01AA6DA2848}" type="datetime1">
              <a:rPr lang="en-US" smtClean="0"/>
              <a:t>12/12/2019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2456FDE5-C81F-49DA-AC3B-1B06CFC9F11F}" type="datetime1">
              <a:rPr lang="en-US" smtClean="0"/>
              <a:t>12/12/2019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6DB5C8A-DC58-43D5-A615-B91809572D05}" type="datetime1">
              <a:rPr lang="en-US" smtClean="0"/>
              <a:t>12/12/2019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29E9444-0DBD-40D0-BF8B-2A4BC4BD514B}" type="datetime1">
              <a:rPr lang="en-US" smtClean="0"/>
              <a:t>12/12/2019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7A37237E-8265-4ECF-8166-2A7D326A9351}" type="datetime1">
              <a:rPr lang="en-US" smtClean="0"/>
              <a:t>12/12/2019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pic>
        <p:nvPicPr>
          <p:cNvPr id="11" name="Picture 10"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7667" y="939886"/>
            <a:ext cx="7557100" cy="2728112"/>
          </a:xfrm>
          <a:prstGeom prst="rect">
            <a:avLst/>
          </a:prstGeom>
        </p:spPr>
      </p:pic>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4D887E7C-A9F5-4E4A-96A4-14AB08F3E6E7}" type="datetime1">
              <a:rPr lang="en-US" smtClean="0"/>
              <a:t>12/12/2019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73A510E-C043-49E3-89B2-A73C98AD7E5E}" type="datetime1">
              <a:rPr lang="en-US" smtClean="0"/>
              <a:t>12/12/2019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0288E1EC-B45D-40E0-830C-1ED4D259CC24}" type="datetime1">
              <a:rPr lang="en-US" smtClean="0"/>
              <a:t>12/12/2019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97ACE57-0508-4646-8C2F-50157A155FB8}" type="datetime1">
              <a:rPr lang="en-US" smtClean="0"/>
              <a:t>12/12/2019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FEA02726-0B35-480F-93D8-7A49827EC818}" type="datetime1">
              <a:rPr lang="en-US" smtClean="0"/>
              <a:t>12/12/2019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6F1F1E0-319E-4785-8370-0D74CAB2E340}" type="datetime1">
              <a:rPr lang="en-US" smtClean="0"/>
              <a:t>12/12/2019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2CB7C80-0A1E-45A4-89BE-3A468D08E6E8}" type="datetime1">
              <a:rPr lang="en-US" smtClean="0"/>
              <a:t>12/12/2019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69FF93A2-39D9-4426-AB1C-AF8C41BA3F37}" type="datetime1">
              <a:rPr lang="en-US" smtClean="0"/>
              <a:t>12/12/2019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8E95CE56-05C9-4025-AC6B-6142D70E8839}" type="datetime1">
              <a:rPr lang="en-US" smtClean="0"/>
              <a:t>12/12/2019</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E691A6-7626-455C-A189-14B56DAC5A01}" type="datetime1">
              <a:rPr lang="en-US" smtClean="0"/>
              <a:t>12/12/2019</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FC6BD885-23BB-4683-A77C-2E67983619D5}" type="datetime1">
              <a:rPr lang="en-US" smtClean="0"/>
              <a:t>12/12/2019</a:t>
            </a:fld>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B3153AF-295A-4FB9-8528-58ED0850F22B}" type="datetime1">
              <a:rPr lang="en-US" smtClean="0"/>
              <a:t>12/12/2019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3B7C0DF-9E0A-412B-A0EA-1E2DFD91A686}" type="datetime1">
              <a:rPr lang="en-US" smtClean="0"/>
              <a:t>12/12/2019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B8AFACB-25FA-4B5B-9996-259BFDA569A9}" type="datetime1">
              <a:rPr lang="en-US" smtClean="0"/>
              <a:t>12/12/2019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13DD7CE2-7AD7-427C-A7F8-EEEFB558B12D}" type="datetime1">
              <a:rPr lang="en-US" smtClean="0"/>
              <a:t>12/12/2019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46828ED1-88F3-4280-A7D0-465ABE883FA5}" type="datetime1">
              <a:rPr lang="en-US" smtClean="0"/>
              <a:t>12/12/2019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FECCB6FE-00A5-4902-9E5D-0DA0EED2532C}" type="datetime1">
              <a:rPr lang="en-US" smtClean="0"/>
              <a:t>12/12/2019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E744416-D2DA-4AC5-BA60-2A1FDA5628F5}" type="datetime1">
              <a:rPr lang="en-US" smtClean="0"/>
              <a:t>12/12/2019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104247D4-1BBB-49E5-BE46-61BD52DE4378}" type="datetime1">
              <a:rPr lang="en-US" smtClean="0"/>
              <a:t>12/12/2019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AE1001DA-B129-4E6F-BB69-86685FF0E575}" type="datetime1">
              <a:rPr lang="en-US" smtClean="0"/>
              <a:t>12/12/2019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821775AA-3E62-4945-8A4A-31D2A0705AC5}" type="datetime1">
              <a:rPr lang="en-US" smtClean="0"/>
              <a:t>12/12/2019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F303117C-FA79-4EC7-898E-5A7B10A66A4B}" type="datetime1">
              <a:rPr lang="en-US" smtClean="0"/>
              <a:t>12/12/2019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A07B67BD-A18B-4856-B8CD-D60F039BF647}" type="datetime1">
              <a:rPr lang="en-US" smtClean="0"/>
              <a:t>12/12/2019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7A342E1D-C9B8-4345-8A74-997723AFD972}" type="datetime1">
              <a:rPr lang="en-US" smtClean="0"/>
              <a:t>12/12/2019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0DE321BF-8250-4629-BD29-13AFE6776ABD}" type="datetime1">
              <a:rPr lang="en-US" smtClean="0"/>
              <a:t>12/12/2019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5ACAFEA2-D33A-4BEB-A1D4-8A1590CBE1DE}" type="datetime1">
              <a:rPr lang="en-US" smtClean="0"/>
              <a:t>12/12/2019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3B785D7F-94EE-4139-9C63-A16F762E4CE0}" type="datetime1">
              <a:rPr lang="en-US" smtClean="0"/>
              <a:t>12/12/2019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703BFA1A-2823-494A-A930-2F783A269CF3}" type="datetime1">
              <a:rPr lang="en-US" smtClean="0"/>
              <a:t>12/12/2019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25C2B3B2-DBBB-43B3-AFB4-201A29176B41}" type="datetime1">
              <a:rPr lang="en-US" smtClean="0"/>
              <a:t>12/12/2019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752251A5-5EA6-4241-BDED-0A7B6E348337}" type="datetime1">
              <a:rPr lang="en-US" smtClean="0"/>
              <a:t>12/12/2019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BB880C99-09FB-4EE5-96F9-B1FBC48C16C7}" type="datetime1">
              <a:rPr lang="en-US" smtClean="0"/>
              <a:t>12/12/2019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26AB9F33-43AC-4945-8B44-879CE431C805}" type="datetime1">
              <a:rPr lang="en-US" smtClean="0"/>
              <a:t>12/12/2019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53188"/>
            <a:ext cx="4492035" cy="1621624"/>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pic>
        <p:nvPicPr>
          <p:cNvPr id="15" name="Picture 14"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103988"/>
            <a:ext cx="4492035" cy="1621624"/>
          </a:xfrm>
          <a:prstGeom prst="rect">
            <a:avLst/>
          </a:prstGeom>
        </p:spPr>
      </p:pic>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FC26F3AD-DFC5-491A-8781-317E0187EDE4}" type="datetime1">
              <a:rPr lang="en-US" smtClean="0"/>
              <a:t>12/12/2019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76EC1505-B7D9-42CF-AF7A-DE0BC516D7D9}" type="datetime1">
              <a:rPr lang="en-US" smtClean="0"/>
              <a:t>12/12/2019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Information Technology for Minnesota Government | mn.gov/mnit</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IT Services Geospatial Information Offic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53" y="53188"/>
            <a:ext cx="4492035" cy="162162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91800" y="339367"/>
            <a:ext cx="11360800" cy="7636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Shape 5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0913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B91AA0-3BA7-4036-A3DA-317C6C4FFA29}" type="datetime1">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12/12/2019</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Information Technology for Minnesota Government </a:t>
            </a:r>
            <a:r>
              <a:rPr kumimoji="0" lang="en-US" sz="1200" b="0" i="0" u="none" strike="noStrike" kern="1200" cap="none" spc="0" normalizeH="0" baseline="0" noProof="0" dirty="0">
                <a:ln>
                  <a:noFill/>
                </a:ln>
                <a:solidFill>
                  <a:srgbClr val="78BE21"/>
                </a:solidFill>
                <a:effectLst/>
                <a:uLnTx/>
                <a:uFillTx/>
                <a:latin typeface="Calibri"/>
                <a:ea typeface="+mn-ea"/>
                <a:cs typeface="+mn-cs"/>
              </a:rPr>
              <a:t>|</a:t>
            </a:r>
            <a:r>
              <a:rPr kumimoji="0" lang="en-US" sz="1200" b="0" i="0" u="none" strike="noStrike" kern="1200" cap="none" spc="0" normalizeH="0" baseline="0" noProof="0" dirty="0">
                <a:ln>
                  <a:noFill/>
                </a:ln>
                <a:solidFill>
                  <a:srgbClr val="FFFFFF"/>
                </a:solidFill>
                <a:effectLst/>
                <a:uLnTx/>
                <a:uFillTx/>
                <a:latin typeface="Calibri"/>
                <a:ea typeface="+mn-ea"/>
                <a:cs typeface="+mn-cs"/>
              </a:rPr>
              <a:t> mn.gov/</a:t>
            </a:r>
            <a:r>
              <a:rPr kumimoji="0" lang="en-US" sz="1200" b="0" i="0" u="none" strike="noStrike" kern="1200" cap="none" spc="0" normalizeH="0" baseline="0" noProof="0" dirty="0" err="1">
                <a:ln>
                  <a:noFill/>
                </a:ln>
                <a:solidFill>
                  <a:srgbClr val="FFFFFF"/>
                </a:solidFill>
                <a:effectLst/>
                <a:uLnTx/>
                <a:uFillTx/>
                <a:latin typeface="Calibri"/>
                <a:ea typeface="+mn-ea"/>
                <a:cs typeface="+mn-cs"/>
              </a:rPr>
              <a:t>mnit</a:t>
            </a: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960705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Split White BG)">
  <p:cSld name="Title and Content (Split White BG)">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1594624"/>
            <a:ext cx="5181600" cy="4582339"/>
          </a:xfrm>
          <a:prstGeom prst="rect">
            <a:avLst/>
          </a:prstGeom>
          <a:solidFill>
            <a:schemeClr val="lt1"/>
          </a:solid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body" idx="2"/>
          </p:nvPr>
        </p:nvSpPr>
        <p:spPr>
          <a:xfrm>
            <a:off x="6172200" y="1594624"/>
            <a:ext cx="5181600" cy="4582339"/>
          </a:xfrm>
          <a:prstGeom prst="rect">
            <a:avLst/>
          </a:prstGeom>
          <a:solidFill>
            <a:schemeClr val="lt1"/>
          </a:solid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2332836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Logo Only)">
  <p:cSld name="Title Slide (Logo Only)">
    <p:bg>
      <p:bgPr>
        <a:solidFill>
          <a:schemeClr val="dk1"/>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ctrTitle"/>
          </p:nvPr>
        </p:nvSpPr>
        <p:spPr>
          <a:xfrm>
            <a:off x="0" y="4188564"/>
            <a:ext cx="12192000" cy="1199223"/>
          </a:xfrm>
          <a:prstGeom prst="rect">
            <a:avLst/>
          </a:prstGeom>
          <a:solidFill>
            <a:schemeClr val="accent2"/>
          </a:solidFill>
          <a:ln>
            <a:noFill/>
          </a:ln>
        </p:spPr>
        <p:txBody>
          <a:bodyPr spcFirstLastPara="1" wrap="square" lIns="182875" tIns="91425" rIns="182875" bIns="91425" anchor="ctr" anchorCtr="0"/>
          <a:lstStyle>
            <a:lvl1pPr lvl="0" algn="ct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p:nvPr/>
        </p:nvSpPr>
        <p:spPr>
          <a:xfrm>
            <a:off x="0" y="5387786"/>
            <a:ext cx="12192000" cy="147021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txBox="1">
            <a:spLocks noGrp="1"/>
          </p:cNvSpPr>
          <p:nvPr>
            <p:ph type="body" idx="1"/>
          </p:nvPr>
        </p:nvSpPr>
        <p:spPr>
          <a:xfrm>
            <a:off x="2802467" y="5644884"/>
            <a:ext cx="6587067" cy="903062"/>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14830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ctrTitle"/>
          </p:nvPr>
        </p:nvSpPr>
        <p:spPr>
          <a:xfrm>
            <a:off x="0" y="4188564"/>
            <a:ext cx="12192000" cy="1199223"/>
          </a:xfrm>
          <a:prstGeom prst="rect">
            <a:avLst/>
          </a:prstGeom>
          <a:solidFill>
            <a:schemeClr val="accent1"/>
          </a:solidFill>
          <a:ln>
            <a:noFill/>
          </a:ln>
        </p:spPr>
        <p:txBody>
          <a:bodyPr spcFirstLastPara="1" wrap="square" lIns="182875" tIns="91425" rIns="182875" bIns="91425" anchor="ctr" anchorCtr="0"/>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4" descr="Minnesota IT Services Geospatial Information Office logo"/>
          <p:cNvPicPr preferRelativeResize="0"/>
          <p:nvPr/>
        </p:nvPicPr>
        <p:blipFill rotWithShape="1">
          <a:blip r:embed="rId2">
            <a:alphaModFix/>
          </a:blip>
          <a:srcRect/>
          <a:stretch/>
        </p:blipFill>
        <p:spPr>
          <a:xfrm>
            <a:off x="2497667" y="939886"/>
            <a:ext cx="7557100" cy="2728112"/>
          </a:xfrm>
          <a:prstGeom prst="rect">
            <a:avLst/>
          </a:prstGeom>
          <a:noFill/>
          <a:ln>
            <a:noFill/>
          </a:ln>
        </p:spPr>
      </p:pic>
      <p:sp>
        <p:nvSpPr>
          <p:cNvPr id="34" name="Google Shape;34;p4"/>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4"/>
          <p:cNvSpPr txBox="1">
            <a:spLocks noGrp="1"/>
          </p:cNvSpPr>
          <p:nvPr>
            <p:ph type="body" idx="1"/>
          </p:nvPr>
        </p:nvSpPr>
        <p:spPr>
          <a:xfrm>
            <a:off x="2802467" y="5644884"/>
            <a:ext cx="6587067" cy="903062"/>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1815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Photo)">
  <p:cSld name="Title Slide (Photo)">
    <p:bg>
      <p:bgPr>
        <a:solidFill>
          <a:schemeClr val="l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a:off x="0" y="3477837"/>
            <a:ext cx="12192000" cy="1295182"/>
          </a:xfrm>
          <a:prstGeom prst="rect">
            <a:avLst/>
          </a:prstGeom>
          <a:solidFill>
            <a:schemeClr val="accent1"/>
          </a:solidFill>
          <a:ln>
            <a:noFill/>
          </a:ln>
        </p:spPr>
        <p:txBody>
          <a:bodyPr spcFirstLastPara="1" wrap="square" lIns="182875" tIns="91425" rIns="182875" bIns="91425" anchor="ctr" anchorCtr="0"/>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p:nvPr/>
        </p:nvSpPr>
        <p:spPr>
          <a:xfrm>
            <a:off x="0" y="4773019"/>
            <a:ext cx="12192000" cy="2084981"/>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txBox="1">
            <a:spLocks noGrp="1"/>
          </p:cNvSpPr>
          <p:nvPr>
            <p:ph type="body" idx="1"/>
          </p:nvPr>
        </p:nvSpPr>
        <p:spPr>
          <a:xfrm>
            <a:off x="2802467" y="5041204"/>
            <a:ext cx="6587067" cy="1097128"/>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a:spLocks noGrp="1"/>
          </p:cNvSpPr>
          <p:nvPr>
            <p:ph type="pic" idx="2"/>
          </p:nvPr>
        </p:nvSpPr>
        <p:spPr>
          <a:xfrm>
            <a:off x="0" y="0"/>
            <a:ext cx="12192000" cy="3380732"/>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03064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E8E8E8"/>
        </a:solidFill>
        <a:effectLst/>
      </p:bgPr>
    </p:bg>
    <p:spTree>
      <p:nvGrpSpPr>
        <p:cNvPr id="1" name="Shape 44"/>
        <p:cNvGrpSpPr/>
        <p:nvPr/>
      </p:nvGrpSpPr>
      <p:grpSpPr>
        <a:xfrm>
          <a:off x="0" y="0"/>
          <a:ext cx="0" cy="0"/>
          <a:chOff x="0" y="0"/>
          <a:chExt cx="0" cy="0"/>
        </a:xfrm>
      </p:grpSpPr>
      <p:sp>
        <p:nvSpPr>
          <p:cNvPr id="45" name="Google Shape;45;p6"/>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 name="Google Shape;46;p6"/>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6"/>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10767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Slide">
  <p:cSld name="Section Slide">
    <p:bg>
      <p:bgPr>
        <a:solidFill>
          <a:schemeClr val="lt1"/>
        </a:solidFill>
        <a:effectLst/>
      </p:bgPr>
    </p:bg>
    <p:spTree>
      <p:nvGrpSpPr>
        <p:cNvPr id="1" name="Shape 51"/>
        <p:cNvGrpSpPr/>
        <p:nvPr/>
      </p:nvGrpSpPr>
      <p:grpSpPr>
        <a:xfrm>
          <a:off x="0" y="0"/>
          <a:ext cx="0" cy="0"/>
          <a:chOff x="0" y="0"/>
          <a:chExt cx="0" cy="0"/>
        </a:xfrm>
      </p:grpSpPr>
      <p:sp>
        <p:nvSpPr>
          <p:cNvPr id="52" name="Google Shape;52;p7"/>
          <p:cNvSpPr txBox="1">
            <a:spLocks noGrp="1"/>
          </p:cNvSpPr>
          <p:nvPr>
            <p:ph type="ctrTitle"/>
          </p:nvPr>
        </p:nvSpPr>
        <p:spPr>
          <a:xfrm>
            <a:off x="0" y="4188564"/>
            <a:ext cx="12192000" cy="1199223"/>
          </a:xfrm>
          <a:prstGeom prst="rect">
            <a:avLst/>
          </a:prstGeom>
          <a:solidFill>
            <a:schemeClr val="accent1"/>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7"/>
          <p:cNvSpPr txBox="1">
            <a:spLocks noGrp="1"/>
          </p:cNvSpPr>
          <p:nvPr>
            <p:ph type="body" idx="1"/>
          </p:nvPr>
        </p:nvSpPr>
        <p:spPr>
          <a:xfrm>
            <a:off x="2802467" y="5644884"/>
            <a:ext cx="6587067" cy="44097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100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7" descr="Minnesota IT Services Geospatial Information Office logo"/>
          <p:cNvPicPr preferRelativeResize="0"/>
          <p:nvPr/>
        </p:nvPicPr>
        <p:blipFill rotWithShape="1">
          <a:blip r:embed="rId2">
            <a:alphaModFix/>
          </a:blip>
          <a:srcRect/>
          <a:stretch/>
        </p:blipFill>
        <p:spPr>
          <a:xfrm>
            <a:off x="7169553" y="103988"/>
            <a:ext cx="4492035" cy="1621624"/>
          </a:xfrm>
          <a:prstGeom prst="rect">
            <a:avLst/>
          </a:prstGeom>
          <a:noFill/>
          <a:ln>
            <a:noFill/>
          </a:ln>
        </p:spPr>
      </p:pic>
      <p:sp>
        <p:nvSpPr>
          <p:cNvPr id="56" name="Google Shape;56;p7"/>
          <p:cNvSpPr>
            <a:spLocks noGrp="1"/>
          </p:cNvSpPr>
          <p:nvPr>
            <p:ph type="pic" idx="2"/>
          </p:nvPr>
        </p:nvSpPr>
        <p:spPr>
          <a:xfrm>
            <a:off x="0" y="1789113"/>
            <a:ext cx="12192000" cy="22987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87052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White)" type="obj">
  <p:cSld name="Title and Content (White)">
    <p:spTree>
      <p:nvGrpSpPr>
        <p:cNvPr id="1" name="Shape 60"/>
        <p:cNvGrpSpPr/>
        <p:nvPr/>
      </p:nvGrpSpPr>
      <p:grpSpPr>
        <a:xfrm>
          <a:off x="0" y="0"/>
          <a:ext cx="0" cy="0"/>
          <a:chOff x="0" y="0"/>
          <a:chExt cx="0" cy="0"/>
        </a:xfrm>
      </p:grpSpPr>
      <p:sp>
        <p:nvSpPr>
          <p:cNvPr id="61" name="Google Shape;61;p8"/>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8"/>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8"/>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319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B1A4575-DDB9-4094-929B-6674B660F02D}" type="datetime1">
              <a:rPr lang="en-US" smtClean="0"/>
              <a:t>12/12/2019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68"/>
        <p:cNvGrpSpPr/>
        <p:nvPr/>
      </p:nvGrpSpPr>
      <p:grpSpPr>
        <a:xfrm>
          <a:off x="0" y="0"/>
          <a:ext cx="0" cy="0"/>
          <a:chOff x="0" y="0"/>
          <a:chExt cx="0" cy="0"/>
        </a:xfrm>
      </p:grpSpPr>
      <p:sp>
        <p:nvSpPr>
          <p:cNvPr id="69" name="Google Shape;69;p9"/>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9"/>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
          <p:cNvSpPr txBox="1">
            <a:spLocks noGrp="1"/>
          </p:cNvSpPr>
          <p:nvPr>
            <p:ph type="body" idx="1"/>
          </p:nvPr>
        </p:nvSpPr>
        <p:spPr>
          <a:xfrm>
            <a:off x="838200" y="1825625"/>
            <a:ext cx="7340600" cy="4351338"/>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9"/>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6" name="Google Shape;76;p9" descr="Decorative image of map and compass. " title="Decorative image of map and compass. "/>
          <p:cNvPicPr preferRelativeResize="0"/>
          <p:nvPr/>
        </p:nvPicPr>
        <p:blipFill rotWithShape="1">
          <a:blip r:embed="rId2">
            <a:alphaModFix/>
          </a:blip>
          <a:srcRect/>
          <a:stretch/>
        </p:blipFill>
        <p:spPr>
          <a:xfrm>
            <a:off x="8353425" y="1329434"/>
            <a:ext cx="3838575" cy="4800600"/>
          </a:xfrm>
          <a:prstGeom prst="rect">
            <a:avLst/>
          </a:prstGeom>
          <a:noFill/>
          <a:ln>
            <a:noFill/>
          </a:ln>
        </p:spPr>
      </p:pic>
    </p:spTree>
    <p:extLst>
      <p:ext uri="{BB962C8B-B14F-4D97-AF65-F5344CB8AC3E}">
        <p14:creationId xmlns:p14="http://schemas.microsoft.com/office/powerpoint/2010/main" val="4273249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77"/>
        <p:cNvGrpSpPr/>
        <p:nvPr/>
      </p:nvGrpSpPr>
      <p:grpSpPr>
        <a:xfrm>
          <a:off x="0" y="0"/>
          <a:ext cx="0" cy="0"/>
          <a:chOff x="0" y="0"/>
          <a:chExt cx="0" cy="0"/>
        </a:xfrm>
      </p:grpSpPr>
      <p:sp>
        <p:nvSpPr>
          <p:cNvPr id="78" name="Google Shape;78;p10"/>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 name="Google Shape;79;p10"/>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txBox="1">
            <a:spLocks noGrp="1"/>
          </p:cNvSpPr>
          <p:nvPr>
            <p:ph type="body" idx="1"/>
          </p:nvPr>
        </p:nvSpPr>
        <p:spPr>
          <a:xfrm>
            <a:off x="838200" y="1335281"/>
            <a:ext cx="10515600" cy="4841682"/>
          </a:xfrm>
          <a:prstGeom prst="rect">
            <a:avLst/>
          </a:prstGeom>
          <a:solidFill>
            <a:schemeClr val="lt1"/>
          </a:solidFill>
          <a:ln>
            <a:noFill/>
          </a:ln>
        </p:spPr>
        <p:txBody>
          <a:bodyPr spcFirstLastPara="1" wrap="square" lIns="228600" tIns="548625" rIns="274300" bIns="45700" anchor="t" anchorCtr="0"/>
          <a:lstStyle>
            <a:lvl1pPr marL="457200" lvl="0" indent="-387350" algn="l">
              <a:lnSpc>
                <a:spcPct val="100000"/>
              </a:lnSpc>
              <a:spcBef>
                <a:spcPts val="1000"/>
              </a:spcBef>
              <a:spcAft>
                <a:spcPts val="0"/>
              </a:spcAft>
              <a:buClr>
                <a:schemeClr val="accent1"/>
              </a:buClr>
              <a:buSzPts val="2500"/>
              <a:buFont typeface="Arial"/>
              <a:buChar char="•"/>
              <a:defRPr sz="2500"/>
            </a:lvl1pPr>
            <a:lvl2pPr marL="914400" lvl="1" indent="-361950" algn="l">
              <a:lnSpc>
                <a:spcPct val="100000"/>
              </a:lnSpc>
              <a:spcBef>
                <a:spcPts val="1000"/>
              </a:spcBef>
              <a:spcAft>
                <a:spcPts val="0"/>
              </a:spcAft>
              <a:buClr>
                <a:schemeClr val="accent1"/>
              </a:buClr>
              <a:buSzPts val="2100"/>
              <a:buFont typeface="Arial"/>
              <a:buChar char="•"/>
              <a:defRPr sz="2100"/>
            </a:lvl2pPr>
            <a:lvl3pPr marL="1371600" lvl="2" indent="-336550" algn="l">
              <a:lnSpc>
                <a:spcPct val="100000"/>
              </a:lnSpc>
              <a:spcBef>
                <a:spcPts val="1000"/>
              </a:spcBef>
              <a:spcAft>
                <a:spcPts val="0"/>
              </a:spcAft>
              <a:buClr>
                <a:schemeClr val="accent1"/>
              </a:buClr>
              <a:buSzPts val="1700"/>
              <a:buFont typeface="Arial"/>
              <a:buChar char="•"/>
              <a:defRPr sz="1700"/>
            </a:lvl3pPr>
            <a:lvl4pPr marL="1828800" lvl="3" indent="-336550" algn="l">
              <a:lnSpc>
                <a:spcPct val="100000"/>
              </a:lnSpc>
              <a:spcBef>
                <a:spcPts val="1000"/>
              </a:spcBef>
              <a:spcAft>
                <a:spcPts val="0"/>
              </a:spcAft>
              <a:buClr>
                <a:schemeClr val="accent1"/>
              </a:buClr>
              <a:buSzPts val="1700"/>
              <a:buFont typeface="Arial"/>
              <a:buChar char="•"/>
              <a:defRPr sz="1700"/>
            </a:lvl4pPr>
            <a:lvl5pPr marL="2286000" lvl="4" indent="-336550" algn="l">
              <a:lnSpc>
                <a:spcPct val="100000"/>
              </a:lnSpc>
              <a:spcBef>
                <a:spcPts val="1000"/>
              </a:spcBef>
              <a:spcAft>
                <a:spcPts val="0"/>
              </a:spcAft>
              <a:buClr>
                <a:schemeClr val="accent1"/>
              </a:buClr>
              <a:buSzPts val="1700"/>
              <a:buFont typeface="Arial"/>
              <a:buChar char="•"/>
              <a:defRPr sz="17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0"/>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72419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Split Boxed)">
  <p:cSld name="Title and Content (Split Boxed)">
    <p:bg>
      <p:bgPr>
        <a:solidFill>
          <a:srgbClr val="E8E8E8"/>
        </a:solidFill>
        <a:effectLst/>
      </p:bgPr>
    </p:bg>
    <p:spTree>
      <p:nvGrpSpPr>
        <p:cNvPr id="1" name="Shape 85"/>
        <p:cNvGrpSpPr/>
        <p:nvPr/>
      </p:nvGrpSpPr>
      <p:grpSpPr>
        <a:xfrm>
          <a:off x="0" y="0"/>
          <a:ext cx="0" cy="0"/>
          <a:chOff x="0" y="0"/>
          <a:chExt cx="0" cy="0"/>
        </a:xfrm>
      </p:grpSpPr>
      <p:sp>
        <p:nvSpPr>
          <p:cNvPr id="86" name="Google Shape;86;p11"/>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1"/>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body" idx="1"/>
          </p:nvPr>
        </p:nvSpPr>
        <p:spPr>
          <a:xfrm>
            <a:off x="838200" y="1594624"/>
            <a:ext cx="5181600" cy="4582339"/>
          </a:xfrm>
          <a:prstGeom prst="rect">
            <a:avLst/>
          </a:prstGeom>
          <a:solidFill>
            <a:schemeClr val="lt1"/>
          </a:solid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6172200" y="1594624"/>
            <a:ext cx="5181600" cy="4582339"/>
          </a:xfrm>
          <a:prstGeom prst="rect">
            <a:avLst/>
          </a:prstGeom>
          <a:solidFill>
            <a:schemeClr val="lt1"/>
          </a:solid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2371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ck Overlay, Gray Title">
  <p:cSld name="Black Overlay, Gray Title">
    <p:spTree>
      <p:nvGrpSpPr>
        <p:cNvPr id="1" name="Shape 93"/>
        <p:cNvGrpSpPr/>
        <p:nvPr/>
      </p:nvGrpSpPr>
      <p:grpSpPr>
        <a:xfrm>
          <a:off x="0" y="0"/>
          <a:ext cx="0" cy="0"/>
          <a:chOff x="0" y="0"/>
          <a:chExt cx="0" cy="0"/>
        </a:xfrm>
      </p:grpSpPr>
      <p:sp>
        <p:nvSpPr>
          <p:cNvPr id="94" name="Google Shape;94;p12"/>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2"/>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2"/>
          <p:cNvSpPr>
            <a:spLocks noGrp="1"/>
          </p:cNvSpPr>
          <p:nvPr>
            <p:ph type="pic" idx="2"/>
          </p:nvPr>
        </p:nvSpPr>
        <p:spPr>
          <a:xfrm>
            <a:off x="0" y="1219198"/>
            <a:ext cx="12192000" cy="5638802"/>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2"/>
          <p:cNvSpPr txBox="1">
            <a:spLocks noGrp="1"/>
          </p:cNvSpPr>
          <p:nvPr>
            <p:ph type="body" idx="1"/>
          </p:nvPr>
        </p:nvSpPr>
        <p:spPr>
          <a:xfrm>
            <a:off x="0" y="2609242"/>
            <a:ext cx="5683624" cy="2858714"/>
          </a:xfrm>
          <a:prstGeom prst="rect">
            <a:avLst/>
          </a:prstGeom>
          <a:solidFill>
            <a:schemeClr val="dk1">
              <a:alpha val="87843"/>
            </a:schemeClr>
          </a:solidFill>
          <a:ln>
            <a:noFill/>
          </a:ln>
        </p:spPr>
        <p:txBody>
          <a:bodyPr spcFirstLastPara="1" wrap="square" lIns="91425" tIns="45700" rIns="274300" bIns="45700" anchor="ctr" anchorCtr="0"/>
          <a:lstStyle>
            <a:lvl1pPr marL="457200" lvl="0" indent="-387350" algn="l">
              <a:lnSpc>
                <a:spcPct val="100000"/>
              </a:lnSpc>
              <a:spcBef>
                <a:spcPts val="0"/>
              </a:spcBef>
              <a:spcAft>
                <a:spcPts val="0"/>
              </a:spcAft>
              <a:buClr>
                <a:schemeClr val="accent2"/>
              </a:buClr>
              <a:buSzPts val="2500"/>
              <a:buChar char="•"/>
              <a:defRPr sz="2500">
                <a:solidFill>
                  <a:schemeClr val="lt1"/>
                </a:solidFill>
              </a:defRPr>
            </a:lvl1pPr>
            <a:lvl2pPr marL="914400" lvl="1" indent="-361950" algn="l">
              <a:lnSpc>
                <a:spcPct val="100000"/>
              </a:lnSpc>
              <a:spcBef>
                <a:spcPts val="1000"/>
              </a:spcBef>
              <a:spcAft>
                <a:spcPts val="0"/>
              </a:spcAft>
              <a:buClr>
                <a:schemeClr val="accent2"/>
              </a:buClr>
              <a:buSzPts val="2100"/>
              <a:buChar char="•"/>
              <a:defRPr sz="2100">
                <a:solidFill>
                  <a:schemeClr val="lt1"/>
                </a:solidFill>
              </a:defRPr>
            </a:lvl2pPr>
            <a:lvl3pPr marL="1371600" lvl="2" indent="-336550" algn="l">
              <a:lnSpc>
                <a:spcPct val="100000"/>
              </a:lnSpc>
              <a:spcBef>
                <a:spcPts val="1000"/>
              </a:spcBef>
              <a:spcAft>
                <a:spcPts val="0"/>
              </a:spcAft>
              <a:buClr>
                <a:schemeClr val="accent2"/>
              </a:buClr>
              <a:buSzPts val="1700"/>
              <a:buChar char="•"/>
              <a:defRPr sz="1700">
                <a:solidFill>
                  <a:schemeClr val="lt1"/>
                </a:solidFill>
              </a:defRPr>
            </a:lvl3pPr>
            <a:lvl4pPr marL="1828800" lvl="3" indent="-336550" algn="l">
              <a:lnSpc>
                <a:spcPct val="100000"/>
              </a:lnSpc>
              <a:spcBef>
                <a:spcPts val="1000"/>
              </a:spcBef>
              <a:spcAft>
                <a:spcPts val="0"/>
              </a:spcAft>
              <a:buClr>
                <a:schemeClr val="accent2"/>
              </a:buClr>
              <a:buSzPts val="1700"/>
              <a:buChar char="•"/>
              <a:defRPr sz="1700">
                <a:solidFill>
                  <a:schemeClr val="lt1"/>
                </a:solidFill>
              </a:defRPr>
            </a:lvl4pPr>
            <a:lvl5pPr marL="2286000" lvl="4" indent="-336550" algn="l">
              <a:lnSpc>
                <a:spcPct val="100000"/>
              </a:lnSpc>
              <a:spcBef>
                <a:spcPts val="1000"/>
              </a:spcBef>
              <a:spcAft>
                <a:spcPts val="0"/>
              </a:spcAft>
              <a:buClr>
                <a:schemeClr val="accent2"/>
              </a:buClr>
              <a:buSzPts val="1700"/>
              <a:buChar char="•"/>
              <a:defRPr sz="1700">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834903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ck Overlay, White Title">
  <p:cSld name="Black Overlay, White Title">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3"/>
          <p:cNvSpPr>
            <a:spLocks noGrp="1"/>
          </p:cNvSpPr>
          <p:nvPr>
            <p:ph type="pic" idx="2"/>
          </p:nvPr>
        </p:nvSpPr>
        <p:spPr>
          <a:xfrm>
            <a:off x="0" y="1219198"/>
            <a:ext cx="12192000" cy="5638802"/>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3"/>
          <p:cNvSpPr txBox="1">
            <a:spLocks noGrp="1"/>
          </p:cNvSpPr>
          <p:nvPr>
            <p:ph type="body" idx="1"/>
          </p:nvPr>
        </p:nvSpPr>
        <p:spPr>
          <a:xfrm>
            <a:off x="0" y="2609242"/>
            <a:ext cx="5683624" cy="2858714"/>
          </a:xfrm>
          <a:prstGeom prst="rect">
            <a:avLst/>
          </a:prstGeom>
          <a:solidFill>
            <a:schemeClr val="dk1">
              <a:alpha val="87843"/>
            </a:schemeClr>
          </a:solidFill>
          <a:ln>
            <a:noFill/>
          </a:ln>
        </p:spPr>
        <p:txBody>
          <a:bodyPr spcFirstLastPara="1" wrap="square" lIns="91425" tIns="45700" rIns="274300" bIns="45700" anchor="ctr" anchorCtr="0"/>
          <a:lstStyle>
            <a:lvl1pPr marL="457200" lvl="0" indent="-387350" algn="l">
              <a:lnSpc>
                <a:spcPct val="100000"/>
              </a:lnSpc>
              <a:spcBef>
                <a:spcPts val="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7046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825433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Solid Dark)">
  <p:cSld name="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5"/>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66121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and Content (Solid Dark)">
  <p:cSld name="1_Title and Content (Solid Dark)">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6"/>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171365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Solid Lt Gray)">
  <p:cSld name="Title and Content (Solid L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7"/>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Calibri"/>
                <a:ea typeface="Calibri"/>
                <a:cs typeface="Calibri"/>
                <a:sym typeface="Calibri"/>
              </a:defRPr>
            </a:lvl1pPr>
            <a:lvl2pPr marL="0" lvl="1" indent="0" algn="r">
              <a:spcBef>
                <a:spcPts val="0"/>
              </a:spcBef>
              <a:buNone/>
              <a:defRPr sz="1200" b="0" i="0" u="none" strike="noStrike" cap="none">
                <a:solidFill>
                  <a:schemeClr val="dk2"/>
                </a:solidFill>
                <a:latin typeface="Calibri"/>
                <a:ea typeface="Calibri"/>
                <a:cs typeface="Calibri"/>
                <a:sym typeface="Calibri"/>
              </a:defRPr>
            </a:lvl2pPr>
            <a:lvl3pPr marL="0" lvl="2" indent="0" algn="r">
              <a:spcBef>
                <a:spcPts val="0"/>
              </a:spcBef>
              <a:buNone/>
              <a:defRPr sz="1200" b="0" i="0" u="none" strike="noStrike" cap="none">
                <a:solidFill>
                  <a:schemeClr val="dk2"/>
                </a:solidFill>
                <a:latin typeface="Calibri"/>
                <a:ea typeface="Calibri"/>
                <a:cs typeface="Calibri"/>
                <a:sym typeface="Calibri"/>
              </a:defRPr>
            </a:lvl3pPr>
            <a:lvl4pPr marL="0" lvl="3" indent="0" algn="r">
              <a:spcBef>
                <a:spcPts val="0"/>
              </a:spcBef>
              <a:buNone/>
              <a:defRPr sz="1200" b="0" i="0" u="none" strike="noStrike" cap="none">
                <a:solidFill>
                  <a:schemeClr val="dk2"/>
                </a:solidFill>
                <a:latin typeface="Calibri"/>
                <a:ea typeface="Calibri"/>
                <a:cs typeface="Calibri"/>
                <a:sym typeface="Calibri"/>
              </a:defRPr>
            </a:lvl4pPr>
            <a:lvl5pPr marL="0" lvl="4" indent="0" algn="r">
              <a:spcBef>
                <a:spcPts val="0"/>
              </a:spcBef>
              <a:buNone/>
              <a:defRPr sz="1200" b="0" i="0" u="none" strike="noStrike" cap="none">
                <a:solidFill>
                  <a:schemeClr val="dk2"/>
                </a:solidFill>
                <a:latin typeface="Calibri"/>
                <a:ea typeface="Calibri"/>
                <a:cs typeface="Calibri"/>
                <a:sym typeface="Calibri"/>
              </a:defRPr>
            </a:lvl5pPr>
            <a:lvl6pPr marL="0" lvl="5" indent="0" algn="r">
              <a:spcBef>
                <a:spcPts val="0"/>
              </a:spcBef>
              <a:buNone/>
              <a:defRPr sz="1200" b="0" i="0" u="none" strike="noStrike" cap="none">
                <a:solidFill>
                  <a:schemeClr val="dk2"/>
                </a:solidFill>
                <a:latin typeface="Calibri"/>
                <a:ea typeface="Calibri"/>
                <a:cs typeface="Calibri"/>
                <a:sym typeface="Calibri"/>
              </a:defRPr>
            </a:lvl6pPr>
            <a:lvl7pPr marL="0" lvl="6" indent="0" algn="r">
              <a:spcBef>
                <a:spcPts val="0"/>
              </a:spcBef>
              <a:buNone/>
              <a:defRPr sz="1200" b="0" i="0" u="none" strike="noStrike" cap="none">
                <a:solidFill>
                  <a:schemeClr val="dk2"/>
                </a:solidFill>
                <a:latin typeface="Calibri"/>
                <a:ea typeface="Calibri"/>
                <a:cs typeface="Calibri"/>
                <a:sym typeface="Calibri"/>
              </a:defRPr>
            </a:lvl7pPr>
            <a:lvl8pPr marL="0" lvl="7" indent="0" algn="r">
              <a:spcBef>
                <a:spcPts val="0"/>
              </a:spcBef>
              <a:buNone/>
              <a:defRPr sz="1200" b="0" i="0" u="none" strike="noStrike" cap="none">
                <a:solidFill>
                  <a:schemeClr val="dk2"/>
                </a:solidFill>
                <a:latin typeface="Calibri"/>
                <a:ea typeface="Calibri"/>
                <a:cs typeface="Calibri"/>
                <a:sym typeface="Calibri"/>
              </a:defRPr>
            </a:lvl8pPr>
            <a:lvl9pPr marL="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5034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_Title and Content (Solid Dark)">
  <p:cSld name="2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8"/>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8"/>
          <p:cNvSpPr>
            <a:spLocks noGrp="1"/>
          </p:cNvSpPr>
          <p:nvPr>
            <p:ph type="pic" idx="2"/>
          </p:nvPr>
        </p:nvSpPr>
        <p:spPr>
          <a:xfrm>
            <a:off x="7653566" y="1364826"/>
            <a:ext cx="4538434" cy="453843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2"/>
              </a:buClr>
              <a:buSzPts val="2500"/>
              <a:buFont typeface="Arial"/>
              <a:buChar char="•"/>
              <a:defRPr sz="2500" b="0" i="0" u="none" strike="noStrike" cap="none">
                <a:solidFill>
                  <a:schemeClr val="lt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1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5282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825625"/>
            <a:ext cx="7340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F98F37-6EA6-42C7-B49A-6A174BAA1F35}" type="datetime1">
              <a:rPr lang="en-US" smtClean="0"/>
              <a:t>12/12/2019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Decorative image of map and compass. " title="Decorative image of map and compass. "/>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3425" y="1329434"/>
            <a:ext cx="3838575" cy="4800600"/>
          </a:xfrm>
          <a:prstGeom prst="rect">
            <a:avLst/>
          </a:prstGeom>
        </p:spPr>
      </p:pic>
    </p:spTree>
    <p:extLst>
      <p:ext uri="{BB962C8B-B14F-4D97-AF65-F5344CB8AC3E}">
        <p14:creationId xmlns:p14="http://schemas.microsoft.com/office/powerpoint/2010/main" val="3898035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Title and Content (Solid Dark)">
  <p:cSld name="3_Title and Content (Solid Dark)">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19"/>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9"/>
          <p:cNvSpPr>
            <a:spLocks noGrp="1"/>
          </p:cNvSpPr>
          <p:nvPr>
            <p:ph type="pic" idx="2"/>
          </p:nvPr>
        </p:nvSpPr>
        <p:spPr>
          <a:xfrm>
            <a:off x="7653566" y="1364826"/>
            <a:ext cx="4538434" cy="453843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2"/>
              </a:buClr>
              <a:buSzPts val="2500"/>
              <a:buFont typeface="Arial"/>
              <a:buChar char="•"/>
              <a:defRPr sz="2500" b="0" i="0" u="none" strike="noStrike" cap="none">
                <a:solidFill>
                  <a:schemeClr val="lt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1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11901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and Content (Solid Lt Gray)">
  <p:cSld name="1_Title and Content (Solid L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0"/>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dk1"/>
              </a:buClr>
              <a:buSzPts val="2500"/>
              <a:buChar char="•"/>
              <a:defRPr>
                <a:solidFill>
                  <a:schemeClr val="dk1"/>
                </a:solidFill>
              </a:defRPr>
            </a:lvl1pPr>
            <a:lvl2pPr marL="914400" lvl="1" indent="-361950" algn="l">
              <a:lnSpc>
                <a:spcPct val="100000"/>
              </a:lnSpc>
              <a:spcBef>
                <a:spcPts val="1000"/>
              </a:spcBef>
              <a:spcAft>
                <a:spcPts val="0"/>
              </a:spcAft>
              <a:buClr>
                <a:schemeClr val="dk1"/>
              </a:buClr>
              <a:buSzPts val="2100"/>
              <a:buChar char="•"/>
              <a:defRPr>
                <a:solidFill>
                  <a:schemeClr val="dk1"/>
                </a:solidFill>
              </a:defRPr>
            </a:lvl2pPr>
            <a:lvl3pPr marL="1371600" lvl="2" indent="-336550" algn="l">
              <a:lnSpc>
                <a:spcPct val="100000"/>
              </a:lnSpc>
              <a:spcBef>
                <a:spcPts val="1000"/>
              </a:spcBef>
              <a:spcAft>
                <a:spcPts val="0"/>
              </a:spcAft>
              <a:buClr>
                <a:schemeClr val="dk1"/>
              </a:buClr>
              <a:buSzPts val="1700"/>
              <a:buChar char="•"/>
              <a:defRPr>
                <a:solidFill>
                  <a:schemeClr val="dk1"/>
                </a:solidFill>
              </a:defRPr>
            </a:lvl3pPr>
            <a:lvl4pPr marL="1828800" lvl="3" indent="-336550" algn="l">
              <a:lnSpc>
                <a:spcPct val="100000"/>
              </a:lnSpc>
              <a:spcBef>
                <a:spcPts val="1000"/>
              </a:spcBef>
              <a:spcAft>
                <a:spcPts val="0"/>
              </a:spcAft>
              <a:buClr>
                <a:schemeClr val="dk1"/>
              </a:buClr>
              <a:buSzPts val="1700"/>
              <a:buChar char="•"/>
              <a:defRPr>
                <a:solidFill>
                  <a:schemeClr val="dk1"/>
                </a:solidFill>
              </a:defRPr>
            </a:lvl4pPr>
            <a:lvl5pPr marL="2286000" lvl="4" indent="-336550" algn="l">
              <a:lnSpc>
                <a:spcPct val="100000"/>
              </a:lnSpc>
              <a:spcBef>
                <a:spcPts val="1000"/>
              </a:spcBef>
              <a:spcAft>
                <a:spcPts val="0"/>
              </a:spcAft>
              <a:buClr>
                <a:schemeClr val="dk1"/>
              </a:buClr>
              <a:buSzPts val="1700"/>
              <a:buChar char="•"/>
              <a:defRPr>
                <a:solidFill>
                  <a:schemeClr val="dk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0"/>
          <p:cNvSpPr>
            <a:spLocks noGrp="1"/>
          </p:cNvSpPr>
          <p:nvPr>
            <p:ph type="pic" idx="2"/>
          </p:nvPr>
        </p:nvSpPr>
        <p:spPr>
          <a:xfrm>
            <a:off x="7653566" y="1364826"/>
            <a:ext cx="4538434" cy="453843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2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Calibri"/>
                <a:ea typeface="Calibri"/>
                <a:cs typeface="Calibri"/>
                <a:sym typeface="Calibri"/>
              </a:defRPr>
            </a:lvl1pPr>
            <a:lvl2pPr marL="0" lvl="1" indent="0" algn="r">
              <a:spcBef>
                <a:spcPts val="0"/>
              </a:spcBef>
              <a:buNone/>
              <a:defRPr sz="1200" b="0" i="0" u="none" strike="noStrike" cap="none">
                <a:solidFill>
                  <a:schemeClr val="dk2"/>
                </a:solidFill>
                <a:latin typeface="Calibri"/>
                <a:ea typeface="Calibri"/>
                <a:cs typeface="Calibri"/>
                <a:sym typeface="Calibri"/>
              </a:defRPr>
            </a:lvl2pPr>
            <a:lvl3pPr marL="0" lvl="2" indent="0" algn="r">
              <a:spcBef>
                <a:spcPts val="0"/>
              </a:spcBef>
              <a:buNone/>
              <a:defRPr sz="1200" b="0" i="0" u="none" strike="noStrike" cap="none">
                <a:solidFill>
                  <a:schemeClr val="dk2"/>
                </a:solidFill>
                <a:latin typeface="Calibri"/>
                <a:ea typeface="Calibri"/>
                <a:cs typeface="Calibri"/>
                <a:sym typeface="Calibri"/>
              </a:defRPr>
            </a:lvl3pPr>
            <a:lvl4pPr marL="0" lvl="3" indent="0" algn="r">
              <a:spcBef>
                <a:spcPts val="0"/>
              </a:spcBef>
              <a:buNone/>
              <a:defRPr sz="1200" b="0" i="0" u="none" strike="noStrike" cap="none">
                <a:solidFill>
                  <a:schemeClr val="dk2"/>
                </a:solidFill>
                <a:latin typeface="Calibri"/>
                <a:ea typeface="Calibri"/>
                <a:cs typeface="Calibri"/>
                <a:sym typeface="Calibri"/>
              </a:defRPr>
            </a:lvl4pPr>
            <a:lvl5pPr marL="0" lvl="4" indent="0" algn="r">
              <a:spcBef>
                <a:spcPts val="0"/>
              </a:spcBef>
              <a:buNone/>
              <a:defRPr sz="1200" b="0" i="0" u="none" strike="noStrike" cap="none">
                <a:solidFill>
                  <a:schemeClr val="dk2"/>
                </a:solidFill>
                <a:latin typeface="Calibri"/>
                <a:ea typeface="Calibri"/>
                <a:cs typeface="Calibri"/>
                <a:sym typeface="Calibri"/>
              </a:defRPr>
            </a:lvl5pPr>
            <a:lvl6pPr marL="0" lvl="5" indent="0" algn="r">
              <a:spcBef>
                <a:spcPts val="0"/>
              </a:spcBef>
              <a:buNone/>
              <a:defRPr sz="1200" b="0" i="0" u="none" strike="noStrike" cap="none">
                <a:solidFill>
                  <a:schemeClr val="dk2"/>
                </a:solidFill>
                <a:latin typeface="Calibri"/>
                <a:ea typeface="Calibri"/>
                <a:cs typeface="Calibri"/>
                <a:sym typeface="Calibri"/>
              </a:defRPr>
            </a:lvl6pPr>
            <a:lvl7pPr marL="0" lvl="6" indent="0" algn="r">
              <a:spcBef>
                <a:spcPts val="0"/>
              </a:spcBef>
              <a:buNone/>
              <a:defRPr sz="1200" b="0" i="0" u="none" strike="noStrike" cap="none">
                <a:solidFill>
                  <a:schemeClr val="dk2"/>
                </a:solidFill>
                <a:latin typeface="Calibri"/>
                <a:ea typeface="Calibri"/>
                <a:cs typeface="Calibri"/>
                <a:sym typeface="Calibri"/>
              </a:defRPr>
            </a:lvl7pPr>
            <a:lvl8pPr marL="0" lvl="7" indent="0" algn="r">
              <a:spcBef>
                <a:spcPts val="0"/>
              </a:spcBef>
              <a:buNone/>
              <a:defRPr sz="1200" b="0" i="0" u="none" strike="noStrike" cap="none">
                <a:solidFill>
                  <a:schemeClr val="dk2"/>
                </a:solidFill>
                <a:latin typeface="Calibri"/>
                <a:ea typeface="Calibri"/>
                <a:cs typeface="Calibri"/>
                <a:sym typeface="Calibri"/>
              </a:defRPr>
            </a:lvl8pPr>
            <a:lvl9pPr marL="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13294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m Page (4 Up)">
  <p:cSld name="Team Page (4 Up)">
    <p:spTree>
      <p:nvGrpSpPr>
        <p:cNvPr id="1" name="Shape 153"/>
        <p:cNvGrpSpPr/>
        <p:nvPr/>
      </p:nvGrpSpPr>
      <p:grpSpPr>
        <a:xfrm>
          <a:off x="0" y="0"/>
          <a:ext cx="0" cy="0"/>
          <a:chOff x="0" y="0"/>
          <a:chExt cx="0" cy="0"/>
        </a:xfrm>
      </p:grpSpPr>
      <p:sp>
        <p:nvSpPr>
          <p:cNvPr id="154" name="Google Shape;154;p21"/>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21"/>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1"/>
          <p:cNvSpPr/>
          <p:nvPr/>
        </p:nvSpPr>
        <p:spPr>
          <a:xfrm>
            <a:off x="0" y="1216024"/>
            <a:ext cx="12192000" cy="4987926"/>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21"/>
          <p:cNvSpPr>
            <a:spLocks noGrp="1"/>
          </p:cNvSpPr>
          <p:nvPr>
            <p:ph type="pic" idx="2"/>
          </p:nvPr>
        </p:nvSpPr>
        <p:spPr>
          <a:xfrm>
            <a:off x="806332" y="1981899"/>
            <a:ext cx="2094842" cy="2094842"/>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21"/>
          <p:cNvSpPr txBox="1">
            <a:spLocks noGrp="1"/>
          </p:cNvSpPr>
          <p:nvPr>
            <p:ph type="body" idx="1"/>
          </p:nvPr>
        </p:nvSpPr>
        <p:spPr>
          <a:xfrm>
            <a:off x="581719" y="4345147"/>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1"/>
          <p:cNvSpPr>
            <a:spLocks noGrp="1"/>
          </p:cNvSpPr>
          <p:nvPr>
            <p:ph type="pic" idx="3"/>
          </p:nvPr>
        </p:nvSpPr>
        <p:spPr>
          <a:xfrm>
            <a:off x="3646176"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21"/>
          <p:cNvSpPr txBox="1">
            <a:spLocks noGrp="1"/>
          </p:cNvSpPr>
          <p:nvPr>
            <p:ph type="body" idx="4"/>
          </p:nvPr>
        </p:nvSpPr>
        <p:spPr>
          <a:xfrm>
            <a:off x="3421563" y="4345147"/>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1"/>
          <p:cNvSpPr>
            <a:spLocks noGrp="1"/>
          </p:cNvSpPr>
          <p:nvPr>
            <p:ph type="pic" idx="5"/>
          </p:nvPr>
        </p:nvSpPr>
        <p:spPr>
          <a:xfrm>
            <a:off x="6486020"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21"/>
          <p:cNvSpPr txBox="1">
            <a:spLocks noGrp="1"/>
          </p:cNvSpPr>
          <p:nvPr>
            <p:ph type="body" idx="6"/>
          </p:nvPr>
        </p:nvSpPr>
        <p:spPr>
          <a:xfrm>
            <a:off x="6261407" y="4345147"/>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1"/>
          <p:cNvSpPr>
            <a:spLocks noGrp="1"/>
          </p:cNvSpPr>
          <p:nvPr>
            <p:ph type="pic" idx="7"/>
          </p:nvPr>
        </p:nvSpPr>
        <p:spPr>
          <a:xfrm>
            <a:off x="9325864"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21"/>
          <p:cNvSpPr txBox="1">
            <a:spLocks noGrp="1"/>
          </p:cNvSpPr>
          <p:nvPr>
            <p:ph type="body" idx="8"/>
          </p:nvPr>
        </p:nvSpPr>
        <p:spPr>
          <a:xfrm>
            <a:off x="9101251" y="4341161"/>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1"/>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2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0723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m Page (3 Up)">
  <p:cSld name="Team Page (3 Up)">
    <p:spTree>
      <p:nvGrpSpPr>
        <p:cNvPr id="1" name="Shape 169"/>
        <p:cNvGrpSpPr/>
        <p:nvPr/>
      </p:nvGrpSpPr>
      <p:grpSpPr>
        <a:xfrm>
          <a:off x="0" y="0"/>
          <a:ext cx="0" cy="0"/>
          <a:chOff x="0" y="0"/>
          <a:chExt cx="0" cy="0"/>
        </a:xfrm>
      </p:grpSpPr>
      <p:sp>
        <p:nvSpPr>
          <p:cNvPr id="170" name="Google Shape;170;p22"/>
          <p:cNvSpPr/>
          <p:nvPr/>
        </p:nvSpPr>
        <p:spPr>
          <a:xfrm>
            <a:off x="0" y="0"/>
            <a:ext cx="12192000" cy="1219200"/>
          </a:xfrm>
          <a:prstGeom prst="rect">
            <a:avLst/>
          </a:prstGeom>
          <a:solidFill>
            <a:srgbClr val="0038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22"/>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2"/>
          <p:cNvSpPr/>
          <p:nvPr/>
        </p:nvSpPr>
        <p:spPr>
          <a:xfrm>
            <a:off x="0" y="1216024"/>
            <a:ext cx="12192000" cy="4987926"/>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22"/>
          <p:cNvSpPr>
            <a:spLocks noGrp="1"/>
          </p:cNvSpPr>
          <p:nvPr>
            <p:ph type="pic" idx="2"/>
          </p:nvPr>
        </p:nvSpPr>
        <p:spPr>
          <a:xfrm>
            <a:off x="1572814" y="1964392"/>
            <a:ext cx="2332190" cy="2332190"/>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22"/>
          <p:cNvSpPr txBox="1">
            <a:spLocks noGrp="1"/>
          </p:cNvSpPr>
          <p:nvPr>
            <p:ph type="body" idx="1"/>
          </p:nvPr>
        </p:nvSpPr>
        <p:spPr>
          <a:xfrm>
            <a:off x="1469225" y="4564988"/>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22"/>
          <p:cNvSpPr>
            <a:spLocks noGrp="1"/>
          </p:cNvSpPr>
          <p:nvPr>
            <p:ph type="pic" idx="3"/>
          </p:nvPr>
        </p:nvSpPr>
        <p:spPr>
          <a:xfrm>
            <a:off x="4824541" y="1964392"/>
            <a:ext cx="2317864" cy="2317864"/>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22"/>
          <p:cNvSpPr txBox="1">
            <a:spLocks noGrp="1"/>
          </p:cNvSpPr>
          <p:nvPr>
            <p:ph type="body" idx="4"/>
          </p:nvPr>
        </p:nvSpPr>
        <p:spPr>
          <a:xfrm>
            <a:off x="4712235" y="4564988"/>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2"/>
          <p:cNvSpPr>
            <a:spLocks noGrp="1"/>
          </p:cNvSpPr>
          <p:nvPr>
            <p:ph type="pic" idx="5"/>
          </p:nvPr>
        </p:nvSpPr>
        <p:spPr>
          <a:xfrm>
            <a:off x="8067551" y="1964392"/>
            <a:ext cx="2317864" cy="2317864"/>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22"/>
          <p:cNvSpPr txBox="1">
            <a:spLocks noGrp="1"/>
          </p:cNvSpPr>
          <p:nvPr>
            <p:ph type="body" idx="6"/>
          </p:nvPr>
        </p:nvSpPr>
        <p:spPr>
          <a:xfrm>
            <a:off x="7955245" y="4564988"/>
            <a:ext cx="2542477" cy="72390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22"/>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2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2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67498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eam Page 4-Up White Vertical">
  <p:cSld name="Team Page 4-Up White Vertical">
    <p:spTree>
      <p:nvGrpSpPr>
        <p:cNvPr id="1" name="Shape 183"/>
        <p:cNvGrpSpPr/>
        <p:nvPr/>
      </p:nvGrpSpPr>
      <p:grpSpPr>
        <a:xfrm>
          <a:off x="0" y="0"/>
          <a:ext cx="0" cy="0"/>
          <a:chOff x="0" y="0"/>
          <a:chExt cx="0" cy="0"/>
        </a:xfrm>
      </p:grpSpPr>
      <p:sp>
        <p:nvSpPr>
          <p:cNvPr id="184" name="Google Shape;184;p23"/>
          <p:cNvSpPr/>
          <p:nvPr/>
        </p:nvSpPr>
        <p:spPr>
          <a:xfrm>
            <a:off x="0" y="0"/>
            <a:ext cx="12192000" cy="1219200"/>
          </a:xfrm>
          <a:prstGeom prst="rect">
            <a:avLst/>
          </a:prstGeom>
          <a:solidFill>
            <a:srgbClr val="0038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23"/>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23"/>
          <p:cNvSpPr>
            <a:spLocks noGrp="1"/>
          </p:cNvSpPr>
          <p:nvPr>
            <p:ph type="pic" idx="2"/>
          </p:nvPr>
        </p:nvSpPr>
        <p:spPr>
          <a:xfrm>
            <a:off x="806332" y="1981899"/>
            <a:ext cx="2094842" cy="2094842"/>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23"/>
          <p:cNvSpPr txBox="1">
            <a:spLocks noGrp="1"/>
          </p:cNvSpPr>
          <p:nvPr>
            <p:ph type="body" idx="1"/>
          </p:nvPr>
        </p:nvSpPr>
        <p:spPr>
          <a:xfrm>
            <a:off x="581719" y="4345146"/>
            <a:ext cx="2542477" cy="1623853"/>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23"/>
          <p:cNvSpPr>
            <a:spLocks noGrp="1"/>
          </p:cNvSpPr>
          <p:nvPr>
            <p:ph type="pic" idx="3"/>
          </p:nvPr>
        </p:nvSpPr>
        <p:spPr>
          <a:xfrm>
            <a:off x="3646176" y="1967573"/>
            <a:ext cx="2094842" cy="2094842"/>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23"/>
          <p:cNvSpPr txBox="1">
            <a:spLocks noGrp="1"/>
          </p:cNvSpPr>
          <p:nvPr>
            <p:ph type="body" idx="4"/>
          </p:nvPr>
        </p:nvSpPr>
        <p:spPr>
          <a:xfrm>
            <a:off x="3421563" y="4345147"/>
            <a:ext cx="2542477" cy="1623852"/>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23"/>
          <p:cNvSpPr>
            <a:spLocks noGrp="1"/>
          </p:cNvSpPr>
          <p:nvPr>
            <p:ph type="pic" idx="5"/>
          </p:nvPr>
        </p:nvSpPr>
        <p:spPr>
          <a:xfrm>
            <a:off x="6486020" y="1967573"/>
            <a:ext cx="2094842" cy="2094842"/>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23"/>
          <p:cNvSpPr txBox="1">
            <a:spLocks noGrp="1"/>
          </p:cNvSpPr>
          <p:nvPr>
            <p:ph type="body" idx="6"/>
          </p:nvPr>
        </p:nvSpPr>
        <p:spPr>
          <a:xfrm>
            <a:off x="6261407" y="4345147"/>
            <a:ext cx="2542477" cy="1623852"/>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23"/>
          <p:cNvSpPr>
            <a:spLocks noGrp="1"/>
          </p:cNvSpPr>
          <p:nvPr>
            <p:ph type="pic" idx="7"/>
          </p:nvPr>
        </p:nvSpPr>
        <p:spPr>
          <a:xfrm>
            <a:off x="9325864" y="1967573"/>
            <a:ext cx="2094842" cy="2094842"/>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 name="Google Shape;193;p23"/>
          <p:cNvSpPr txBox="1">
            <a:spLocks noGrp="1"/>
          </p:cNvSpPr>
          <p:nvPr>
            <p:ph type="body" idx="8"/>
          </p:nvPr>
        </p:nvSpPr>
        <p:spPr>
          <a:xfrm>
            <a:off x="9101251" y="4341161"/>
            <a:ext cx="2542477" cy="1627838"/>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3"/>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2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9021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eam Page 4-Up Gray BG Horizontal">
  <p:cSld name="Team Page 4-Up Gray BG Horizontal">
    <p:spTree>
      <p:nvGrpSpPr>
        <p:cNvPr id="1" name="Shape 198"/>
        <p:cNvGrpSpPr/>
        <p:nvPr/>
      </p:nvGrpSpPr>
      <p:grpSpPr>
        <a:xfrm>
          <a:off x="0" y="0"/>
          <a:ext cx="0" cy="0"/>
          <a:chOff x="0" y="0"/>
          <a:chExt cx="0" cy="0"/>
        </a:xfrm>
      </p:grpSpPr>
      <p:sp>
        <p:nvSpPr>
          <p:cNvPr id="199" name="Google Shape;199;p24"/>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24"/>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24"/>
          <p:cNvSpPr/>
          <p:nvPr/>
        </p:nvSpPr>
        <p:spPr>
          <a:xfrm>
            <a:off x="0" y="1216024"/>
            <a:ext cx="12192000" cy="4987926"/>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24"/>
          <p:cNvSpPr>
            <a:spLocks noGrp="1"/>
          </p:cNvSpPr>
          <p:nvPr>
            <p:ph type="pic" idx="2"/>
          </p:nvPr>
        </p:nvSpPr>
        <p:spPr>
          <a:xfrm>
            <a:off x="806332" y="1674771"/>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24"/>
          <p:cNvSpPr txBox="1">
            <a:spLocks noGrp="1"/>
          </p:cNvSpPr>
          <p:nvPr>
            <p:ph type="body" idx="1"/>
          </p:nvPr>
        </p:nvSpPr>
        <p:spPr>
          <a:xfrm>
            <a:off x="2876550" y="1674772"/>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24"/>
          <p:cNvSpPr>
            <a:spLocks noGrp="1"/>
          </p:cNvSpPr>
          <p:nvPr>
            <p:ph type="pic" idx="3"/>
          </p:nvPr>
        </p:nvSpPr>
        <p:spPr>
          <a:xfrm>
            <a:off x="806331" y="3939361"/>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24"/>
          <p:cNvSpPr txBox="1">
            <a:spLocks noGrp="1"/>
          </p:cNvSpPr>
          <p:nvPr>
            <p:ph type="body" idx="4"/>
          </p:nvPr>
        </p:nvSpPr>
        <p:spPr>
          <a:xfrm>
            <a:off x="2876550" y="3939361"/>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24"/>
          <p:cNvSpPr>
            <a:spLocks noGrp="1"/>
          </p:cNvSpPr>
          <p:nvPr>
            <p:ph type="pic" idx="5"/>
          </p:nvPr>
        </p:nvSpPr>
        <p:spPr>
          <a:xfrm>
            <a:off x="6199805" y="1674771"/>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24"/>
          <p:cNvSpPr txBox="1">
            <a:spLocks noGrp="1"/>
          </p:cNvSpPr>
          <p:nvPr>
            <p:ph type="body" idx="6"/>
          </p:nvPr>
        </p:nvSpPr>
        <p:spPr>
          <a:xfrm>
            <a:off x="8270023" y="1674772"/>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24"/>
          <p:cNvSpPr>
            <a:spLocks noGrp="1"/>
          </p:cNvSpPr>
          <p:nvPr>
            <p:ph type="pic" idx="7"/>
          </p:nvPr>
        </p:nvSpPr>
        <p:spPr>
          <a:xfrm>
            <a:off x="6199805" y="3939361"/>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24"/>
          <p:cNvSpPr txBox="1">
            <a:spLocks noGrp="1"/>
          </p:cNvSpPr>
          <p:nvPr>
            <p:ph type="body" idx="8"/>
          </p:nvPr>
        </p:nvSpPr>
        <p:spPr>
          <a:xfrm>
            <a:off x="8270023" y="3939360"/>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24"/>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2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2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92420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am Page 4 Up White BG Horizontal">
  <p:cSld name="Team Page 4 Up White BG Horizontal">
    <p:spTree>
      <p:nvGrpSpPr>
        <p:cNvPr id="1" name="Shape 214"/>
        <p:cNvGrpSpPr/>
        <p:nvPr/>
      </p:nvGrpSpPr>
      <p:grpSpPr>
        <a:xfrm>
          <a:off x="0" y="0"/>
          <a:ext cx="0" cy="0"/>
          <a:chOff x="0" y="0"/>
          <a:chExt cx="0" cy="0"/>
        </a:xfrm>
      </p:grpSpPr>
      <p:sp>
        <p:nvSpPr>
          <p:cNvPr id="215" name="Google Shape;215;p25"/>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25"/>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5"/>
          <p:cNvSpPr>
            <a:spLocks noGrp="1"/>
          </p:cNvSpPr>
          <p:nvPr>
            <p:ph type="pic" idx="2"/>
          </p:nvPr>
        </p:nvSpPr>
        <p:spPr>
          <a:xfrm>
            <a:off x="806332" y="1674771"/>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8" name="Google Shape;218;p25"/>
          <p:cNvSpPr txBox="1">
            <a:spLocks noGrp="1"/>
          </p:cNvSpPr>
          <p:nvPr>
            <p:ph type="body" idx="1"/>
          </p:nvPr>
        </p:nvSpPr>
        <p:spPr>
          <a:xfrm>
            <a:off x="2876550" y="1674772"/>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25"/>
          <p:cNvSpPr>
            <a:spLocks noGrp="1"/>
          </p:cNvSpPr>
          <p:nvPr>
            <p:ph type="pic" idx="3"/>
          </p:nvPr>
        </p:nvSpPr>
        <p:spPr>
          <a:xfrm>
            <a:off x="806331" y="3939361"/>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25"/>
          <p:cNvSpPr txBox="1">
            <a:spLocks noGrp="1"/>
          </p:cNvSpPr>
          <p:nvPr>
            <p:ph type="body" idx="4"/>
          </p:nvPr>
        </p:nvSpPr>
        <p:spPr>
          <a:xfrm>
            <a:off x="2876550" y="3939361"/>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25"/>
          <p:cNvSpPr>
            <a:spLocks noGrp="1"/>
          </p:cNvSpPr>
          <p:nvPr>
            <p:ph type="pic" idx="5"/>
          </p:nvPr>
        </p:nvSpPr>
        <p:spPr>
          <a:xfrm>
            <a:off x="6199805" y="1674771"/>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 name="Google Shape;222;p25"/>
          <p:cNvSpPr txBox="1">
            <a:spLocks noGrp="1"/>
          </p:cNvSpPr>
          <p:nvPr>
            <p:ph type="body" idx="6"/>
          </p:nvPr>
        </p:nvSpPr>
        <p:spPr>
          <a:xfrm>
            <a:off x="8270023" y="1674772"/>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25"/>
          <p:cNvSpPr>
            <a:spLocks noGrp="1"/>
          </p:cNvSpPr>
          <p:nvPr>
            <p:ph type="pic" idx="7"/>
          </p:nvPr>
        </p:nvSpPr>
        <p:spPr>
          <a:xfrm>
            <a:off x="6199805" y="3939361"/>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25"/>
          <p:cNvSpPr txBox="1">
            <a:spLocks noGrp="1"/>
          </p:cNvSpPr>
          <p:nvPr>
            <p:ph type="body" idx="8"/>
          </p:nvPr>
        </p:nvSpPr>
        <p:spPr>
          <a:xfrm>
            <a:off x="8270023" y="3939360"/>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25"/>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2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2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2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92187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eam Page Duo Gray Horizontal">
  <p:cSld name="Team Page Duo Gray Horizontal">
    <p:spTree>
      <p:nvGrpSpPr>
        <p:cNvPr id="1" name="Shape 229"/>
        <p:cNvGrpSpPr/>
        <p:nvPr/>
      </p:nvGrpSpPr>
      <p:grpSpPr>
        <a:xfrm>
          <a:off x="0" y="0"/>
          <a:ext cx="0" cy="0"/>
          <a:chOff x="0" y="0"/>
          <a:chExt cx="0" cy="0"/>
        </a:xfrm>
      </p:grpSpPr>
      <p:sp>
        <p:nvSpPr>
          <p:cNvPr id="230" name="Google Shape;230;p26"/>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26"/>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26"/>
          <p:cNvSpPr/>
          <p:nvPr/>
        </p:nvSpPr>
        <p:spPr>
          <a:xfrm>
            <a:off x="0" y="1216024"/>
            <a:ext cx="12192000" cy="4987926"/>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p26"/>
          <p:cNvSpPr>
            <a:spLocks noGrp="1"/>
          </p:cNvSpPr>
          <p:nvPr>
            <p:ph type="pic" idx="2"/>
          </p:nvPr>
        </p:nvSpPr>
        <p:spPr>
          <a:xfrm>
            <a:off x="806332" y="2571729"/>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4" name="Google Shape;234;p26"/>
          <p:cNvSpPr txBox="1">
            <a:spLocks noGrp="1"/>
          </p:cNvSpPr>
          <p:nvPr>
            <p:ph type="body" idx="1"/>
          </p:nvPr>
        </p:nvSpPr>
        <p:spPr>
          <a:xfrm>
            <a:off x="2876550" y="2571730"/>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26"/>
          <p:cNvSpPr>
            <a:spLocks noGrp="1"/>
          </p:cNvSpPr>
          <p:nvPr>
            <p:ph type="pic" idx="3"/>
          </p:nvPr>
        </p:nvSpPr>
        <p:spPr>
          <a:xfrm>
            <a:off x="6199805" y="2571729"/>
            <a:ext cx="1858809" cy="1858809"/>
          </a:xfrm>
          <a:prstGeom prst="ellipse">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 name="Google Shape;236;p26"/>
          <p:cNvSpPr txBox="1">
            <a:spLocks noGrp="1"/>
          </p:cNvSpPr>
          <p:nvPr>
            <p:ph type="body" idx="4"/>
          </p:nvPr>
        </p:nvSpPr>
        <p:spPr>
          <a:xfrm>
            <a:off x="8270023" y="2571730"/>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26"/>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2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2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408825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eam Page 2 Up White BG Horizontal">
  <p:cSld name="Team Page 2 Up White BG Horizontal">
    <p:spTree>
      <p:nvGrpSpPr>
        <p:cNvPr id="1" name="Shape 241"/>
        <p:cNvGrpSpPr/>
        <p:nvPr/>
      </p:nvGrpSpPr>
      <p:grpSpPr>
        <a:xfrm>
          <a:off x="0" y="0"/>
          <a:ext cx="0" cy="0"/>
          <a:chOff x="0" y="0"/>
          <a:chExt cx="0" cy="0"/>
        </a:xfrm>
      </p:grpSpPr>
      <p:sp>
        <p:nvSpPr>
          <p:cNvPr id="242" name="Google Shape;242;p27"/>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27"/>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27"/>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27"/>
          <p:cNvSpPr>
            <a:spLocks noGrp="1"/>
          </p:cNvSpPr>
          <p:nvPr>
            <p:ph type="pic" idx="2"/>
          </p:nvPr>
        </p:nvSpPr>
        <p:spPr>
          <a:xfrm>
            <a:off x="806332" y="2800328"/>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27"/>
          <p:cNvSpPr txBox="1">
            <a:spLocks noGrp="1"/>
          </p:cNvSpPr>
          <p:nvPr>
            <p:ph type="body" idx="1"/>
          </p:nvPr>
        </p:nvSpPr>
        <p:spPr>
          <a:xfrm>
            <a:off x="2876550" y="2800329"/>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27"/>
          <p:cNvSpPr>
            <a:spLocks noGrp="1"/>
          </p:cNvSpPr>
          <p:nvPr>
            <p:ph type="pic" idx="3"/>
          </p:nvPr>
        </p:nvSpPr>
        <p:spPr>
          <a:xfrm>
            <a:off x="6199805" y="2800328"/>
            <a:ext cx="1858809" cy="1858809"/>
          </a:xfrm>
          <a:prstGeom prst="rect">
            <a:avLst/>
          </a:prstGeom>
          <a:solidFill>
            <a:schemeClr val="lt1"/>
          </a:solidFill>
          <a:ln>
            <a:noFill/>
          </a:ln>
        </p:spPr>
        <p:txBody>
          <a:bodyPr spcFirstLastPara="1" wrap="square" lIns="91425" tIns="45700" rIns="91425" bIns="45700" anchor="ctr" anchorCtr="0"/>
          <a:lstStyle>
            <a:lvl1pPr marR="0" lvl="0" algn="ctr" rtl="0">
              <a:lnSpc>
                <a:spcPct val="100000"/>
              </a:lnSpc>
              <a:spcBef>
                <a:spcPts val="10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 name="Google Shape;248;p27"/>
          <p:cNvSpPr txBox="1">
            <a:spLocks noGrp="1"/>
          </p:cNvSpPr>
          <p:nvPr>
            <p:ph type="body" idx="4"/>
          </p:nvPr>
        </p:nvSpPr>
        <p:spPr>
          <a:xfrm>
            <a:off x="8270023" y="2800329"/>
            <a:ext cx="2866328" cy="1858809"/>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2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2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2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30352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ig Image - Red Title">
  <p:cSld name="Big Image - Red Title">
    <p:bg>
      <p:bgPr>
        <a:solidFill>
          <a:schemeClr val="lt1"/>
        </a:solidFill>
        <a:effectLst/>
      </p:bgPr>
    </p:bg>
    <p:spTree>
      <p:nvGrpSpPr>
        <p:cNvPr id="1" name="Shape 252"/>
        <p:cNvGrpSpPr/>
        <p:nvPr/>
      </p:nvGrpSpPr>
      <p:grpSpPr>
        <a:xfrm>
          <a:off x="0" y="0"/>
          <a:ext cx="0" cy="0"/>
          <a:chOff x="0" y="0"/>
          <a:chExt cx="0" cy="0"/>
        </a:xfrm>
      </p:grpSpPr>
      <p:sp>
        <p:nvSpPr>
          <p:cNvPr id="253" name="Google Shape;253;p28"/>
          <p:cNvSpPr>
            <a:spLocks noGrp="1"/>
          </p:cNvSpPr>
          <p:nvPr>
            <p:ph type="pic" idx="2"/>
          </p:nvPr>
        </p:nvSpPr>
        <p:spPr>
          <a:xfrm>
            <a:off x="0" y="2"/>
            <a:ext cx="12192000" cy="6857998"/>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8"/>
          <p:cNvSpPr txBox="1">
            <a:spLocks noGrp="1"/>
          </p:cNvSpPr>
          <p:nvPr>
            <p:ph type="title"/>
          </p:nvPr>
        </p:nvSpPr>
        <p:spPr>
          <a:xfrm>
            <a:off x="1" y="5638801"/>
            <a:ext cx="12192000" cy="1219200"/>
          </a:xfrm>
          <a:prstGeom prst="rect">
            <a:avLst/>
          </a:prstGeom>
          <a:solidFill>
            <a:srgbClr val="003865">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2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2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2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575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58E950-06C4-4DC8-B03C-4107DDC0AE76}" type="datetime1">
              <a:rPr lang="en-US" smtClean="0"/>
              <a:t>12/12/2019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ig Image - Black Title">
  <p:cSld name="Big Image - Black Title">
    <p:bg>
      <p:bgPr>
        <a:solidFill>
          <a:schemeClr val="lt1"/>
        </a:solidFill>
        <a:effectLst/>
      </p:bgPr>
    </p:bg>
    <p:spTree>
      <p:nvGrpSpPr>
        <p:cNvPr id="1" name="Shape 258"/>
        <p:cNvGrpSpPr/>
        <p:nvPr/>
      </p:nvGrpSpPr>
      <p:grpSpPr>
        <a:xfrm>
          <a:off x="0" y="0"/>
          <a:ext cx="0" cy="0"/>
          <a:chOff x="0" y="0"/>
          <a:chExt cx="0" cy="0"/>
        </a:xfrm>
      </p:grpSpPr>
      <p:sp>
        <p:nvSpPr>
          <p:cNvPr id="259" name="Google Shape;259;p29"/>
          <p:cNvSpPr>
            <a:spLocks noGrp="1"/>
          </p:cNvSpPr>
          <p:nvPr>
            <p:ph type="pic" idx="2"/>
          </p:nvPr>
        </p:nvSpPr>
        <p:spPr>
          <a:xfrm>
            <a:off x="0" y="2"/>
            <a:ext cx="12192000" cy="6857999"/>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9"/>
          <p:cNvSpPr txBox="1">
            <a:spLocks noGrp="1"/>
          </p:cNvSpPr>
          <p:nvPr>
            <p:ph type="title"/>
          </p:nvPr>
        </p:nvSpPr>
        <p:spPr>
          <a:xfrm>
            <a:off x="1" y="5638801"/>
            <a:ext cx="12192000" cy="1219200"/>
          </a:xfrm>
          <a:prstGeom prst="rect">
            <a:avLst/>
          </a:prstGeom>
          <a:solidFill>
            <a:srgbClr val="0D0D0D">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2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2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2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420249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g Image - Blue Title">
  <p:cSld name="Big Image - Blue Title">
    <p:bg>
      <p:bgPr>
        <a:solidFill>
          <a:schemeClr val="lt1"/>
        </a:solidFill>
        <a:effectLst/>
      </p:bgPr>
    </p:bg>
    <p:spTree>
      <p:nvGrpSpPr>
        <p:cNvPr id="1" name="Shape 264"/>
        <p:cNvGrpSpPr/>
        <p:nvPr/>
      </p:nvGrpSpPr>
      <p:grpSpPr>
        <a:xfrm>
          <a:off x="0" y="0"/>
          <a:ext cx="0" cy="0"/>
          <a:chOff x="0" y="0"/>
          <a:chExt cx="0" cy="0"/>
        </a:xfrm>
      </p:grpSpPr>
      <p:sp>
        <p:nvSpPr>
          <p:cNvPr id="265" name="Google Shape;265;p30"/>
          <p:cNvSpPr>
            <a:spLocks noGrp="1"/>
          </p:cNvSpPr>
          <p:nvPr>
            <p:ph type="pic" idx="2"/>
          </p:nvPr>
        </p:nvSpPr>
        <p:spPr>
          <a:xfrm>
            <a:off x="0" y="2"/>
            <a:ext cx="12192000" cy="6857999"/>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p30"/>
          <p:cNvSpPr txBox="1">
            <a:spLocks noGrp="1"/>
          </p:cNvSpPr>
          <p:nvPr>
            <p:ph type="title"/>
          </p:nvPr>
        </p:nvSpPr>
        <p:spPr>
          <a:xfrm>
            <a:off x="1" y="5638800"/>
            <a:ext cx="12192000" cy="1219200"/>
          </a:xfrm>
          <a:prstGeom prst="rect">
            <a:avLst/>
          </a:prstGeom>
          <a:solidFill>
            <a:srgbClr val="78BE21">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dk2"/>
              </a:buClr>
              <a:buSzPts val="3600"/>
              <a:buFont typeface="Calibri"/>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3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3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3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570517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de - Gray Background">
  <p:cSld name="Code - Gray Background">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270"/>
        <p:cNvGrpSpPr/>
        <p:nvPr/>
      </p:nvGrpSpPr>
      <p:grpSpPr>
        <a:xfrm>
          <a:off x="0" y="0"/>
          <a:ext cx="0" cy="0"/>
          <a:chOff x="0" y="0"/>
          <a:chExt cx="0" cy="0"/>
        </a:xfrm>
      </p:grpSpPr>
      <p:sp>
        <p:nvSpPr>
          <p:cNvPr id="271" name="Google Shape;271;p31"/>
          <p:cNvSpPr/>
          <p:nvPr/>
        </p:nvSpPr>
        <p:spPr>
          <a:xfrm>
            <a:off x="0" y="0"/>
            <a:ext cx="12192000" cy="11597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2" name="Google Shape;272;p31"/>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3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3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117179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7_Title and Content (Solid Dark)">
  <p:cSld name="7_Title and Content (Solid Dark)">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276"/>
        <p:cNvGrpSpPr/>
        <p:nvPr/>
      </p:nvGrpSpPr>
      <p:grpSpPr>
        <a:xfrm>
          <a:off x="0" y="0"/>
          <a:ext cx="0" cy="0"/>
          <a:chOff x="0" y="0"/>
          <a:chExt cx="0" cy="0"/>
        </a:xfrm>
      </p:grpSpPr>
      <p:sp>
        <p:nvSpPr>
          <p:cNvPr id="277" name="Google Shape;277;p32"/>
          <p:cNvSpPr/>
          <p:nvPr/>
        </p:nvSpPr>
        <p:spPr>
          <a:xfrm>
            <a:off x="0" y="0"/>
            <a:ext cx="12192000" cy="11597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32"/>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3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3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929353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5_Title and Content (Solid Dark)">
  <p:cSld name="5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282"/>
        <p:cNvGrpSpPr/>
        <p:nvPr/>
      </p:nvGrpSpPr>
      <p:grpSpPr>
        <a:xfrm>
          <a:off x="0" y="0"/>
          <a:ext cx="0" cy="0"/>
          <a:chOff x="0" y="0"/>
          <a:chExt cx="0" cy="0"/>
        </a:xfrm>
      </p:grpSpPr>
      <p:sp>
        <p:nvSpPr>
          <p:cNvPr id="283" name="Google Shape;283;p33"/>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33"/>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5" name="Google Shape;285;p33"/>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705"/>
              </a:srgbClr>
            </a:outerShdw>
          </a:effectLst>
        </p:spPr>
      </p:pic>
      <p:sp>
        <p:nvSpPr>
          <p:cNvPr id="286" name="Google Shape;286;p33" descr="Screenshot"/>
          <p:cNvSpPr>
            <a:spLocks noGrp="1"/>
          </p:cNvSpPr>
          <p:nvPr>
            <p:ph type="pic" idx="2"/>
          </p:nvPr>
        </p:nvSpPr>
        <p:spPr>
          <a:xfrm>
            <a:off x="4976787" y="1067565"/>
            <a:ext cx="9516215" cy="485060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Google Shape;287;p3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3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3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1615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6_Title and Content (Solid Dark)">
  <p:cSld name="6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290"/>
        <p:cNvGrpSpPr/>
        <p:nvPr/>
      </p:nvGrpSpPr>
      <p:grpSpPr>
        <a:xfrm>
          <a:off x="0" y="0"/>
          <a:ext cx="0" cy="0"/>
          <a:chOff x="0" y="0"/>
          <a:chExt cx="0" cy="0"/>
        </a:xfrm>
      </p:grpSpPr>
      <p:sp>
        <p:nvSpPr>
          <p:cNvPr id="291" name="Google Shape;291;p34"/>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34"/>
          <p:cNvSpPr txBox="1">
            <a:spLocks noGrp="1"/>
          </p:cNvSpPr>
          <p:nvPr>
            <p:ph type="body" idx="1"/>
          </p:nvPr>
        </p:nvSpPr>
        <p:spPr>
          <a:xfrm>
            <a:off x="815895" y="1365203"/>
            <a:ext cx="10555696" cy="156718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3" name="Google Shape;293;p34"/>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705"/>
              </a:srgbClr>
            </a:outerShdw>
          </a:effectLst>
        </p:spPr>
      </p:pic>
      <p:sp>
        <p:nvSpPr>
          <p:cNvPr id="294" name="Google Shape;294;p34" descr="Screenshot"/>
          <p:cNvSpPr>
            <a:spLocks noGrp="1"/>
          </p:cNvSpPr>
          <p:nvPr>
            <p:ph type="pic" idx="2"/>
          </p:nvPr>
        </p:nvSpPr>
        <p:spPr>
          <a:xfrm>
            <a:off x="1373459" y="3771871"/>
            <a:ext cx="9287236" cy="4733889"/>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3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3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3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20378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creenshot Light Background Horizontal">
  <p:cSld name="Screenshot Light Background Horizont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298"/>
        <p:cNvGrpSpPr/>
        <p:nvPr/>
      </p:nvGrpSpPr>
      <p:grpSpPr>
        <a:xfrm>
          <a:off x="0" y="0"/>
          <a:ext cx="0" cy="0"/>
          <a:chOff x="0" y="0"/>
          <a:chExt cx="0" cy="0"/>
        </a:xfrm>
      </p:grpSpPr>
      <p:sp>
        <p:nvSpPr>
          <p:cNvPr id="299" name="Google Shape;299;p35"/>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1"/>
              </a:buClr>
              <a:buSzPts val="44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35"/>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1" name="Google Shape;301;p35"/>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705"/>
              </a:srgbClr>
            </a:outerShdw>
          </a:effectLst>
        </p:spPr>
      </p:pic>
      <p:sp>
        <p:nvSpPr>
          <p:cNvPr id="302" name="Google Shape;302;p35" descr="Screenshot"/>
          <p:cNvSpPr>
            <a:spLocks noGrp="1"/>
          </p:cNvSpPr>
          <p:nvPr>
            <p:ph type="pic" idx="2"/>
          </p:nvPr>
        </p:nvSpPr>
        <p:spPr>
          <a:xfrm>
            <a:off x="4976787" y="1067565"/>
            <a:ext cx="9516215" cy="485060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p3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3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3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7504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creenshot Light Background Vertical">
  <p:cSld name="Screenshot Light Background Vertic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06"/>
        <p:cNvGrpSpPr/>
        <p:nvPr/>
      </p:nvGrpSpPr>
      <p:grpSpPr>
        <a:xfrm>
          <a:off x="0" y="0"/>
          <a:ext cx="0" cy="0"/>
          <a:chOff x="0" y="0"/>
          <a:chExt cx="0" cy="0"/>
        </a:xfrm>
      </p:grpSpPr>
      <p:sp>
        <p:nvSpPr>
          <p:cNvPr id="307" name="Google Shape;307;p36"/>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1"/>
              </a:buClr>
              <a:buSzPts val="3600"/>
              <a:buFont typeface="Calibri"/>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36"/>
          <p:cNvSpPr txBox="1">
            <a:spLocks noGrp="1"/>
          </p:cNvSpPr>
          <p:nvPr>
            <p:ph type="body" idx="1"/>
          </p:nvPr>
        </p:nvSpPr>
        <p:spPr>
          <a:xfrm>
            <a:off x="815895" y="1365203"/>
            <a:ext cx="10555696" cy="156718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SzPts val="2500"/>
              <a:buChar char="•"/>
              <a:defRPr>
                <a:solidFill>
                  <a:schemeClr val="dk1"/>
                </a:solidFill>
              </a:defRPr>
            </a:lvl1pPr>
            <a:lvl2pPr marL="914400" lvl="1" indent="-361950" algn="l">
              <a:lnSpc>
                <a:spcPct val="100000"/>
              </a:lnSpc>
              <a:spcBef>
                <a:spcPts val="1000"/>
              </a:spcBef>
              <a:spcAft>
                <a:spcPts val="0"/>
              </a:spcAft>
              <a:buSzPts val="2100"/>
              <a:buChar char="•"/>
              <a:defRPr>
                <a:solidFill>
                  <a:schemeClr val="dk1"/>
                </a:solidFill>
              </a:defRPr>
            </a:lvl2pPr>
            <a:lvl3pPr marL="1371600" lvl="2" indent="-336550" algn="l">
              <a:lnSpc>
                <a:spcPct val="100000"/>
              </a:lnSpc>
              <a:spcBef>
                <a:spcPts val="1000"/>
              </a:spcBef>
              <a:spcAft>
                <a:spcPts val="0"/>
              </a:spcAft>
              <a:buSzPts val="1700"/>
              <a:buChar char="•"/>
              <a:defRPr>
                <a:solidFill>
                  <a:schemeClr val="dk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9" name="Google Shape;309;p36"/>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705"/>
              </a:srgbClr>
            </a:outerShdw>
          </a:effectLst>
        </p:spPr>
      </p:pic>
      <p:sp>
        <p:nvSpPr>
          <p:cNvPr id="310" name="Google Shape;310;p36"/>
          <p:cNvSpPr>
            <a:spLocks noGrp="1"/>
          </p:cNvSpPr>
          <p:nvPr>
            <p:ph type="pic" idx="2"/>
          </p:nvPr>
        </p:nvSpPr>
        <p:spPr>
          <a:xfrm>
            <a:off x="1373459" y="3771871"/>
            <a:ext cx="9287236" cy="4733889"/>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3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3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3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922270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ingle Quote Red Background">
  <p:cSld name="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14"/>
        <p:cNvGrpSpPr/>
        <p:nvPr/>
      </p:nvGrpSpPr>
      <p:grpSpPr>
        <a:xfrm>
          <a:off x="0" y="0"/>
          <a:ext cx="0" cy="0"/>
          <a:chOff x="0" y="0"/>
          <a:chExt cx="0" cy="0"/>
        </a:xfrm>
      </p:grpSpPr>
      <p:sp>
        <p:nvSpPr>
          <p:cNvPr id="315" name="Google Shape;315;p37"/>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37"/>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7" name="Google Shape;317;p37" descr="Computer"/>
          <p:cNvPicPr preferRelativeResize="0"/>
          <p:nvPr/>
        </p:nvPicPr>
        <p:blipFill rotWithShape="1">
          <a:blip r:embed="rId2">
            <a:alphaModFix/>
          </a:blip>
          <a:srcRect/>
          <a:stretch/>
        </p:blipFill>
        <p:spPr>
          <a:xfrm>
            <a:off x="4712851" y="434836"/>
            <a:ext cx="6828661" cy="6050713"/>
          </a:xfrm>
          <a:prstGeom prst="rect">
            <a:avLst/>
          </a:prstGeom>
          <a:noFill/>
          <a:ln>
            <a:noFill/>
          </a:ln>
          <a:effectLst>
            <a:outerShdw blurRad="76200" sy="23000" kx="-1200000" algn="bl" rotWithShape="0">
              <a:srgbClr val="000000">
                <a:alpha val="20000"/>
              </a:srgbClr>
            </a:outerShdw>
          </a:effectLst>
        </p:spPr>
      </p:pic>
      <p:sp>
        <p:nvSpPr>
          <p:cNvPr id="318" name="Google Shape;318;p37"/>
          <p:cNvSpPr>
            <a:spLocks noGrp="1"/>
          </p:cNvSpPr>
          <p:nvPr>
            <p:ph type="pic" idx="2"/>
          </p:nvPr>
        </p:nvSpPr>
        <p:spPr>
          <a:xfrm>
            <a:off x="4976787" y="691882"/>
            <a:ext cx="6300787" cy="3411537"/>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3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3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3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8624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3_Single Quote Red Background">
  <p:cSld name="3_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p38"/>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5" name="Google Shape;325;p38"/>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705"/>
              </a:srgbClr>
            </a:outerShdw>
          </a:effectLst>
        </p:spPr>
      </p:pic>
      <p:sp>
        <p:nvSpPr>
          <p:cNvPr id="326" name="Google Shape;326;p38" descr="Screenshot"/>
          <p:cNvSpPr>
            <a:spLocks noGrp="1"/>
          </p:cNvSpPr>
          <p:nvPr>
            <p:ph type="pic" idx="2"/>
          </p:nvPr>
        </p:nvSpPr>
        <p:spPr>
          <a:xfrm>
            <a:off x="4976787" y="1067565"/>
            <a:ext cx="9516215" cy="4850604"/>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3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3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3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534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9B6D40-80D2-4CAB-BFA5-8424ADD63056}" type="datetime1">
              <a:rPr lang="en-US" smtClean="0"/>
              <a:t>12/12/2019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Single Quote Red Background">
  <p:cSld name="2_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30"/>
        <p:cNvGrpSpPr/>
        <p:nvPr/>
      </p:nvGrpSpPr>
      <p:grpSpPr>
        <a:xfrm>
          <a:off x="0" y="0"/>
          <a:ext cx="0" cy="0"/>
          <a:chOff x="0" y="0"/>
          <a:chExt cx="0" cy="0"/>
        </a:xfrm>
      </p:grpSpPr>
      <p:sp>
        <p:nvSpPr>
          <p:cNvPr id="331" name="Google Shape;331;p39"/>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2" name="Google Shape;332;p39"/>
          <p:cNvSpPr txBox="1">
            <a:spLocks noGrp="1"/>
          </p:cNvSpPr>
          <p:nvPr>
            <p:ph type="body" idx="1"/>
          </p:nvPr>
        </p:nvSpPr>
        <p:spPr>
          <a:xfrm>
            <a:off x="815895" y="1365203"/>
            <a:ext cx="10555696" cy="1567183"/>
          </a:xfrm>
          <a:prstGeom prst="rect">
            <a:avLst/>
          </a:prstGeom>
          <a:noFill/>
          <a:ln>
            <a:noFill/>
          </a:ln>
        </p:spPr>
        <p:txBody>
          <a:bodyPr spcFirstLastPara="1" wrap="square" lIns="91425" tIns="45700" rIns="91425" bIns="45700" anchor="t" anchorCtr="0"/>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3" name="Google Shape;333;p39"/>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705"/>
              </a:srgbClr>
            </a:outerShdw>
          </a:effectLst>
        </p:spPr>
      </p:pic>
      <p:sp>
        <p:nvSpPr>
          <p:cNvPr id="334" name="Google Shape;334;p39" descr="Screenshot"/>
          <p:cNvSpPr>
            <a:spLocks noGrp="1"/>
          </p:cNvSpPr>
          <p:nvPr>
            <p:ph type="pic" idx="2"/>
          </p:nvPr>
        </p:nvSpPr>
        <p:spPr>
          <a:xfrm>
            <a:off x="1373459" y="3771871"/>
            <a:ext cx="9287236" cy="4733889"/>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p3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3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3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26598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Single Quote Red Background">
  <p:cSld name="1_Single Quote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38"/>
        <p:cNvGrpSpPr/>
        <p:nvPr/>
      </p:nvGrpSpPr>
      <p:grpSpPr>
        <a:xfrm>
          <a:off x="0" y="0"/>
          <a:ext cx="0" cy="0"/>
          <a:chOff x="0" y="0"/>
          <a:chExt cx="0" cy="0"/>
        </a:xfrm>
      </p:grpSpPr>
      <p:sp>
        <p:nvSpPr>
          <p:cNvPr id="339" name="Google Shape;339;p40"/>
          <p:cNvSpPr/>
          <p:nvPr/>
        </p:nvSpPr>
        <p:spPr>
          <a:xfrm>
            <a:off x="866887" y="601818"/>
            <a:ext cx="10515600" cy="5450408"/>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0" name="Google Shape;340;p40"/>
          <p:cNvSpPr txBox="1">
            <a:spLocks noGrp="1"/>
          </p:cNvSpPr>
          <p:nvPr>
            <p:ph type="title"/>
          </p:nvPr>
        </p:nvSpPr>
        <p:spPr>
          <a:xfrm>
            <a:off x="1387736" y="1438507"/>
            <a:ext cx="9488245" cy="221909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1"/>
              </a:buClr>
              <a:buSzPts val="5000"/>
              <a:buFont typeface="Calibri"/>
              <a:buNone/>
              <a:defRPr sz="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40"/>
          <p:cNvSpPr txBox="1">
            <a:spLocks noGrp="1"/>
          </p:cNvSpPr>
          <p:nvPr>
            <p:ph type="body" idx="1"/>
          </p:nvPr>
        </p:nvSpPr>
        <p:spPr>
          <a:xfrm>
            <a:off x="1387736" y="4126416"/>
            <a:ext cx="9488245" cy="1015739"/>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1000"/>
              </a:spcBef>
              <a:spcAft>
                <a:spcPts val="0"/>
              </a:spcAft>
              <a:buSzPts val="2400"/>
              <a:buNone/>
              <a:defRPr sz="2400" i="1">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4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4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4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328279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8_Title and Content (Solid Dark)">
  <p:cSld name="8_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45"/>
        <p:cNvGrpSpPr/>
        <p:nvPr/>
      </p:nvGrpSpPr>
      <p:grpSpPr>
        <a:xfrm>
          <a:off x="0" y="0"/>
          <a:ext cx="0" cy="0"/>
          <a:chOff x="0" y="0"/>
          <a:chExt cx="0" cy="0"/>
        </a:xfrm>
      </p:grpSpPr>
      <p:sp>
        <p:nvSpPr>
          <p:cNvPr id="346" name="Google Shape;346;p41"/>
          <p:cNvSpPr/>
          <p:nvPr/>
        </p:nvSpPr>
        <p:spPr>
          <a:xfrm>
            <a:off x="866887" y="601818"/>
            <a:ext cx="10515600" cy="5450408"/>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7" name="Google Shape;347;p41"/>
          <p:cNvSpPr txBox="1">
            <a:spLocks noGrp="1"/>
          </p:cNvSpPr>
          <p:nvPr>
            <p:ph type="title"/>
          </p:nvPr>
        </p:nvSpPr>
        <p:spPr>
          <a:xfrm>
            <a:off x="1387736" y="1438507"/>
            <a:ext cx="9488245" cy="221909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1"/>
              </a:buClr>
              <a:buSzPts val="5000"/>
              <a:buFont typeface="Calibri"/>
              <a:buNone/>
              <a:defRPr sz="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41"/>
          <p:cNvSpPr txBox="1">
            <a:spLocks noGrp="1"/>
          </p:cNvSpPr>
          <p:nvPr>
            <p:ph type="body" idx="1"/>
          </p:nvPr>
        </p:nvSpPr>
        <p:spPr>
          <a:xfrm>
            <a:off x="1387736" y="4126416"/>
            <a:ext cx="9488245" cy="1015739"/>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1000"/>
              </a:spcBef>
              <a:spcAft>
                <a:spcPts val="0"/>
              </a:spcAft>
              <a:buSzPts val="2400"/>
              <a:buNone/>
              <a:defRPr sz="2400" i="1">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4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4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4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196527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Full Image Black Circle Overlay">
  <p:cSld name="Full Image Black Circle Overlay">
    <p:bg>
      <p:bgPr>
        <a:solidFill>
          <a:schemeClr val="lt1"/>
        </a:solidFill>
        <a:effectLst/>
      </p:bgPr>
    </p:bg>
    <p:spTree>
      <p:nvGrpSpPr>
        <p:cNvPr id="1" name="Shape 352"/>
        <p:cNvGrpSpPr/>
        <p:nvPr/>
      </p:nvGrpSpPr>
      <p:grpSpPr>
        <a:xfrm>
          <a:off x="0" y="0"/>
          <a:ext cx="0" cy="0"/>
          <a:chOff x="0" y="0"/>
          <a:chExt cx="0" cy="0"/>
        </a:xfrm>
      </p:grpSpPr>
      <p:sp>
        <p:nvSpPr>
          <p:cNvPr id="353" name="Google Shape;353;p42"/>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42"/>
          <p:cNvSpPr>
            <a:spLocks noGrp="1"/>
          </p:cNvSpPr>
          <p:nvPr>
            <p:ph type="title"/>
          </p:nvPr>
        </p:nvSpPr>
        <p:spPr>
          <a:xfrm>
            <a:off x="6146624" y="685800"/>
            <a:ext cx="5486400" cy="5486400"/>
          </a:xfrm>
          <a:prstGeom prst="ellipse">
            <a:avLst/>
          </a:prstGeom>
          <a:solidFill>
            <a:srgbClr val="003865">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5500"/>
              <a:buFont typeface="Calibri"/>
              <a:buNone/>
              <a:defRPr sz="5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4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4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4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18318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Full Image Multiple Circle Overlay">
  <p:cSld name="Full Image Multiple Circle Overlay">
    <p:bg>
      <p:bgPr>
        <a:solidFill>
          <a:schemeClr val="lt1"/>
        </a:solidFill>
        <a:effectLst/>
      </p:bgPr>
    </p:bg>
    <p:spTree>
      <p:nvGrpSpPr>
        <p:cNvPr id="1" name="Shape 358"/>
        <p:cNvGrpSpPr/>
        <p:nvPr/>
      </p:nvGrpSpPr>
      <p:grpSpPr>
        <a:xfrm>
          <a:off x="0" y="0"/>
          <a:ext cx="0" cy="0"/>
          <a:chOff x="0" y="0"/>
          <a:chExt cx="0" cy="0"/>
        </a:xfrm>
      </p:grpSpPr>
      <p:sp>
        <p:nvSpPr>
          <p:cNvPr id="359" name="Google Shape;359;p43"/>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0" name="Google Shape;360;p43"/>
          <p:cNvSpPr>
            <a:spLocks noGrp="1"/>
          </p:cNvSpPr>
          <p:nvPr>
            <p:ph type="title"/>
          </p:nvPr>
        </p:nvSpPr>
        <p:spPr>
          <a:xfrm>
            <a:off x="5720397" y="912530"/>
            <a:ext cx="4661388" cy="4661388"/>
          </a:xfrm>
          <a:prstGeom prst="ellipse">
            <a:avLst/>
          </a:prstGeom>
          <a:solidFill>
            <a:srgbClr val="003865">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4500"/>
              <a:buFont typeface="Calibri"/>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43"/>
          <p:cNvSpPr>
            <a:spLocks noGrp="1"/>
          </p:cNvSpPr>
          <p:nvPr>
            <p:ph type="body" idx="1"/>
          </p:nvPr>
        </p:nvSpPr>
        <p:spPr>
          <a:xfrm>
            <a:off x="9544816" y="524007"/>
            <a:ext cx="2155300" cy="2155300"/>
          </a:xfrm>
          <a:prstGeom prst="ellipse">
            <a:avLst/>
          </a:prstGeom>
          <a:solidFill>
            <a:srgbClr val="78BE21">
              <a:alpha val="87450"/>
            </a:srgbClr>
          </a:solidFill>
          <a:ln>
            <a:noFill/>
          </a:ln>
        </p:spPr>
        <p:txBody>
          <a:bodyPr spcFirstLastPara="1" wrap="square" lIns="91425" tIns="45700" rIns="91425" bIns="45700" anchor="ctr" anchorCtr="0"/>
          <a:lstStyle>
            <a:lvl1pPr marL="457200" lvl="0" indent="-228600" algn="ctr">
              <a:lnSpc>
                <a:spcPct val="100000"/>
              </a:lnSpc>
              <a:spcBef>
                <a:spcPts val="1000"/>
              </a:spcBef>
              <a:spcAft>
                <a:spcPts val="0"/>
              </a:spcAft>
              <a:buSzPts val="2500"/>
              <a:buNone/>
              <a:defRPr sz="2500">
                <a:solidFill>
                  <a:schemeClr val="dk2"/>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43"/>
          <p:cNvSpPr>
            <a:spLocks noGrp="1"/>
          </p:cNvSpPr>
          <p:nvPr>
            <p:ph type="body" idx="3"/>
          </p:nvPr>
        </p:nvSpPr>
        <p:spPr>
          <a:xfrm>
            <a:off x="9251002" y="3581845"/>
            <a:ext cx="2637978" cy="2637978"/>
          </a:xfrm>
          <a:prstGeom prst="ellipse">
            <a:avLst/>
          </a:prstGeom>
          <a:solidFill>
            <a:srgbClr val="000000">
              <a:alpha val="87450"/>
            </a:srgbClr>
          </a:solidFill>
          <a:ln>
            <a:noFill/>
          </a:ln>
        </p:spPr>
        <p:txBody>
          <a:bodyPr spcFirstLastPara="1" wrap="square" lIns="91425" tIns="45700" rIns="91425" bIns="45700" anchor="ctr" anchorCtr="0"/>
          <a:lstStyle>
            <a:lvl1pPr marL="457200" lvl="0" indent="-228600" algn="ctr">
              <a:lnSpc>
                <a:spcPct val="100000"/>
              </a:lnSpc>
              <a:spcBef>
                <a:spcPts val="1000"/>
              </a:spcBef>
              <a:spcAft>
                <a:spcPts val="0"/>
              </a:spcAft>
              <a:buSzPts val="2500"/>
              <a:buNone/>
              <a:defRPr sz="2500">
                <a:solidFill>
                  <a:schemeClr val="lt1"/>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4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4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4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69060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Quote Black Box Overlay">
  <p:cSld name="Quote Black Box Overlay">
    <p:bg>
      <p:bgPr>
        <a:solidFill>
          <a:schemeClr val="lt1"/>
        </a:solidFill>
        <a:effectLst/>
      </p:bgPr>
    </p:bg>
    <p:spTree>
      <p:nvGrpSpPr>
        <p:cNvPr id="1" name="Shape 366"/>
        <p:cNvGrpSpPr/>
        <p:nvPr/>
      </p:nvGrpSpPr>
      <p:grpSpPr>
        <a:xfrm>
          <a:off x="0" y="0"/>
          <a:ext cx="0" cy="0"/>
          <a:chOff x="0" y="0"/>
          <a:chExt cx="0" cy="0"/>
        </a:xfrm>
      </p:grpSpPr>
      <p:sp>
        <p:nvSpPr>
          <p:cNvPr id="367" name="Google Shape;367;p44"/>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8" name="Google Shape;368;p44"/>
          <p:cNvSpPr txBox="1">
            <a:spLocks noGrp="1"/>
          </p:cNvSpPr>
          <p:nvPr>
            <p:ph type="title"/>
          </p:nvPr>
        </p:nvSpPr>
        <p:spPr>
          <a:xfrm>
            <a:off x="2299475" y="1609867"/>
            <a:ext cx="7593051" cy="3638266"/>
          </a:xfrm>
          <a:prstGeom prst="rect">
            <a:avLst/>
          </a:prstGeom>
          <a:solidFill>
            <a:srgbClr val="003865">
              <a:alpha val="87450"/>
            </a:srgbClr>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4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4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4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49240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Quote Solid Red Background">
  <p:cSld name="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372"/>
        <p:cNvGrpSpPr/>
        <p:nvPr/>
      </p:nvGrpSpPr>
      <p:grpSpPr>
        <a:xfrm>
          <a:off x="0" y="0"/>
          <a:ext cx="0" cy="0"/>
          <a:chOff x="0" y="0"/>
          <a:chExt cx="0" cy="0"/>
        </a:xfrm>
      </p:grpSpPr>
      <p:sp>
        <p:nvSpPr>
          <p:cNvPr id="373" name="Google Shape;373;p45"/>
          <p:cNvSpPr txBox="1">
            <a:spLocks noGrp="1"/>
          </p:cNvSpPr>
          <p:nvPr>
            <p:ph type="title"/>
          </p:nvPr>
        </p:nvSpPr>
        <p:spPr>
          <a:xfrm>
            <a:off x="838200" y="1389685"/>
            <a:ext cx="10515600" cy="1340989"/>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2"/>
              </a:buClr>
              <a:buSzPts val="7000"/>
              <a:buFont typeface="Calibri"/>
              <a:buNone/>
              <a:defRPr sz="7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45"/>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Clr>
                <a:schemeClr val="lt1"/>
              </a:buClr>
              <a:buSzPts val="2500"/>
              <a:buFont typeface="Arial"/>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4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4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4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58423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Quote Solid Light Background">
  <p:cSld name="Quote Solid Light Background">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78"/>
        <p:cNvGrpSpPr/>
        <p:nvPr/>
      </p:nvGrpSpPr>
      <p:grpSpPr>
        <a:xfrm>
          <a:off x="0" y="0"/>
          <a:ext cx="0" cy="0"/>
          <a:chOff x="0" y="0"/>
          <a:chExt cx="0" cy="0"/>
        </a:xfrm>
      </p:grpSpPr>
      <p:sp>
        <p:nvSpPr>
          <p:cNvPr id="379" name="Google Shape;379;p46"/>
          <p:cNvSpPr txBox="1">
            <a:spLocks noGrp="1"/>
          </p:cNvSpPr>
          <p:nvPr>
            <p:ph type="title"/>
          </p:nvPr>
        </p:nvSpPr>
        <p:spPr>
          <a:xfrm>
            <a:off x="0" y="1389685"/>
            <a:ext cx="12192000" cy="1340989"/>
          </a:xfrm>
          <a:prstGeom prst="rect">
            <a:avLst/>
          </a:prstGeom>
          <a:solidFill>
            <a:schemeClr val="dk1"/>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2"/>
              </a:buClr>
              <a:buSzPts val="7000"/>
              <a:buFont typeface="Calibri"/>
              <a:buNone/>
              <a:defRPr sz="7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46"/>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SzPts val="2500"/>
              <a:buFont typeface="Arial"/>
              <a:buNone/>
              <a:defRPr>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4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29160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Quote Full Image Background">
  <p:cSld name="Quote Full Image Background">
    <p:bg>
      <p:bgPr>
        <a:solidFill>
          <a:schemeClr val="lt1"/>
        </a:solidFill>
        <a:effectLst/>
      </p:bgPr>
    </p:bg>
    <p:spTree>
      <p:nvGrpSpPr>
        <p:cNvPr id="1" name="Shape 384"/>
        <p:cNvGrpSpPr/>
        <p:nvPr/>
      </p:nvGrpSpPr>
      <p:grpSpPr>
        <a:xfrm>
          <a:off x="0" y="0"/>
          <a:ext cx="0" cy="0"/>
          <a:chOff x="0" y="0"/>
          <a:chExt cx="0" cy="0"/>
        </a:xfrm>
      </p:grpSpPr>
      <p:sp>
        <p:nvSpPr>
          <p:cNvPr id="385" name="Google Shape;385;p4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p47"/>
          <p:cNvSpPr txBox="1">
            <a:spLocks noGrp="1"/>
          </p:cNvSpPr>
          <p:nvPr>
            <p:ph type="title"/>
          </p:nvPr>
        </p:nvSpPr>
        <p:spPr>
          <a:xfrm>
            <a:off x="838200" y="1389685"/>
            <a:ext cx="10515600" cy="1340989"/>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7" name="Google Shape;387;p47"/>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p4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4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52739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ig Number - Image Background">
  <p:cSld name="Big Number - Image Background">
    <p:bg>
      <p:bgPr>
        <a:solidFill>
          <a:schemeClr val="lt1"/>
        </a:solidFill>
        <a:effectLst/>
      </p:bgPr>
    </p:bg>
    <p:spTree>
      <p:nvGrpSpPr>
        <p:cNvPr id="1" name="Shape 391"/>
        <p:cNvGrpSpPr/>
        <p:nvPr/>
      </p:nvGrpSpPr>
      <p:grpSpPr>
        <a:xfrm>
          <a:off x="0" y="0"/>
          <a:ext cx="0" cy="0"/>
          <a:chOff x="0" y="0"/>
          <a:chExt cx="0" cy="0"/>
        </a:xfrm>
      </p:grpSpPr>
      <p:sp>
        <p:nvSpPr>
          <p:cNvPr id="392" name="Google Shape;392;p48"/>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R="0" lvl="1"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R="0" lvl="3"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R="0" lvl="4"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R="0" lvl="5"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3" name="Google Shape;393;p48"/>
          <p:cNvSpPr>
            <a:spLocks noGrp="1"/>
          </p:cNvSpPr>
          <p:nvPr>
            <p:ph type="title"/>
          </p:nvPr>
        </p:nvSpPr>
        <p:spPr>
          <a:xfrm>
            <a:off x="5424138" y="624469"/>
            <a:ext cx="5198328" cy="5072440"/>
          </a:xfrm>
          <a:prstGeom prst="ellipse">
            <a:avLst/>
          </a:prstGeom>
          <a:solidFill>
            <a:schemeClr val="lt1"/>
          </a:solid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1"/>
              </a:buClr>
              <a:buSzPts val="6000"/>
              <a:buFont typeface="Calibri"/>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48"/>
          <p:cNvSpPr txBox="1">
            <a:spLocks noGrp="1"/>
          </p:cNvSpPr>
          <p:nvPr>
            <p:ph type="body" idx="1"/>
          </p:nvPr>
        </p:nvSpPr>
        <p:spPr>
          <a:xfrm>
            <a:off x="1005465" y="0"/>
            <a:ext cx="3986213" cy="5086350"/>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0"/>
              </a:spcBef>
              <a:spcAft>
                <a:spcPts val="0"/>
              </a:spcAft>
              <a:buSzPts val="40000"/>
              <a:buNone/>
              <a:defRPr sz="40000" i="0">
                <a:solidFill>
                  <a:schemeClr val="lt1"/>
                </a:solidFill>
              </a:defRPr>
            </a:lvl1pPr>
            <a:lvl2pPr marL="914400" lvl="1" indent="-228600" algn="l">
              <a:lnSpc>
                <a:spcPct val="100000"/>
              </a:lnSpc>
              <a:spcBef>
                <a:spcPts val="5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4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p4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7" name="Google Shape;397;p4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99812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50" Type="http://schemas.openxmlformats.org/officeDocument/2006/relationships/slideLayout" Target="../slideLayouts/slideLayout102.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41" Type="http://schemas.openxmlformats.org/officeDocument/2006/relationships/slideLayout" Target="../slideLayouts/slideLayout9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8" Type="http://schemas.openxmlformats.org/officeDocument/2006/relationships/slideLayout" Target="../slideLayouts/slideLayout60.xml"/><Relationship Id="rId5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87D8B48-CF1F-4BDC-BCA4-5A57DC9E0A63}" type="datetime1">
              <a:rPr lang="en-US" smtClean="0"/>
              <a:t>12/12/2019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820" r:id="rId7"/>
    <p:sldLayoutId id="2147483790" r:id="rId8"/>
    <p:sldLayoutId id="2147483789" r:id="rId9"/>
    <p:sldLayoutId id="2147483714" r:id="rId10"/>
    <p:sldLayoutId id="2147483738" r:id="rId11"/>
    <p:sldLayoutId id="2147483739" r:id="rId12"/>
    <p:sldLayoutId id="2147483780" r:id="rId13"/>
    <p:sldLayoutId id="2147483773" r:id="rId14"/>
    <p:sldLayoutId id="2147483800" r:id="rId15"/>
    <p:sldLayoutId id="2147483688" r:id="rId16"/>
    <p:sldLayoutId id="2147483801" r:id="rId17"/>
    <p:sldLayoutId id="2147483802" r:id="rId18"/>
    <p:sldLayoutId id="2147483803" r:id="rId19"/>
    <p:sldLayoutId id="2147483744" r:id="rId20"/>
    <p:sldLayoutId id="2147483793" r:id="rId21"/>
    <p:sldLayoutId id="2147483772" r:id="rId22"/>
    <p:sldLayoutId id="2147483767" r:id="rId23"/>
    <p:sldLayoutId id="2147483769" r:id="rId24"/>
    <p:sldLayoutId id="2147483771" r:id="rId25"/>
    <p:sldLayoutId id="2147483770" r:id="rId26"/>
    <p:sldLayoutId id="2147483732" r:id="rId27"/>
    <p:sldLayoutId id="2147483794" r:id="rId28"/>
    <p:sldLayoutId id="2147483733" r:id="rId29"/>
    <p:sldLayoutId id="2147483747" r:id="rId30"/>
    <p:sldLayoutId id="2147483818" r:id="rId31"/>
    <p:sldLayoutId id="2147483805" r:id="rId32"/>
    <p:sldLayoutId id="2147483806" r:id="rId33"/>
    <p:sldLayoutId id="2147483750" r:id="rId34"/>
    <p:sldLayoutId id="2147483765" r:id="rId35"/>
    <p:sldLayoutId id="2147483781" r:id="rId36"/>
    <p:sldLayoutId id="2147483809" r:id="rId37"/>
    <p:sldLayoutId id="2147483808" r:id="rId38"/>
    <p:sldLayoutId id="2147483807" r:id="rId39"/>
    <p:sldLayoutId id="2147483819" r:id="rId40"/>
    <p:sldLayoutId id="2147483754" r:id="rId41"/>
    <p:sldLayoutId id="2147483755" r:id="rId42"/>
    <p:sldLayoutId id="2147483759" r:id="rId43"/>
    <p:sldLayoutId id="2147483753" r:id="rId44"/>
    <p:sldLayoutId id="2147483763" r:id="rId45"/>
    <p:sldLayoutId id="2147483762" r:id="rId46"/>
    <p:sldLayoutId id="2147483758" r:id="rId47"/>
    <p:sldLayoutId id="2147483756" r:id="rId48"/>
    <p:sldLayoutId id="2147483798" r:id="rId49"/>
    <p:sldLayoutId id="2147483797" r:id="rId50"/>
    <p:sldLayoutId id="2147483896" r:id="rId51"/>
    <p:sldLayoutId id="2147483948" r:id="rId5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38735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alibri"/>
                <a:ea typeface="Calibri"/>
                <a:cs typeface="Calibri"/>
                <a:sym typeface="Calibri"/>
              </a:defRPr>
            </a:lvl1pPr>
            <a:lvl2pPr marL="0" marR="0" lvl="1" indent="0" algn="r" rtl="0">
              <a:spcBef>
                <a:spcPts val="0"/>
              </a:spcBef>
              <a:buNone/>
              <a:defRPr sz="1200" b="0" i="0" u="none" strike="noStrike" cap="none">
                <a:solidFill>
                  <a:schemeClr val="dk2"/>
                </a:solidFill>
                <a:latin typeface="Calibri"/>
                <a:ea typeface="Calibri"/>
                <a:cs typeface="Calibri"/>
                <a:sym typeface="Calibri"/>
              </a:defRPr>
            </a:lvl2pPr>
            <a:lvl3pPr marL="0" marR="0" lvl="2" indent="0" algn="r" rtl="0">
              <a:spcBef>
                <a:spcPts val="0"/>
              </a:spcBef>
              <a:buNone/>
              <a:defRPr sz="1200" b="0" i="0" u="none" strike="noStrike" cap="none">
                <a:solidFill>
                  <a:schemeClr val="dk2"/>
                </a:solidFill>
                <a:latin typeface="Calibri"/>
                <a:ea typeface="Calibri"/>
                <a:cs typeface="Calibri"/>
                <a:sym typeface="Calibri"/>
              </a:defRPr>
            </a:lvl3pPr>
            <a:lvl4pPr marL="0" marR="0" lvl="3" indent="0" algn="r" rtl="0">
              <a:spcBef>
                <a:spcPts val="0"/>
              </a:spcBef>
              <a:buNone/>
              <a:defRPr sz="1200" b="0" i="0" u="none" strike="noStrike" cap="none">
                <a:solidFill>
                  <a:schemeClr val="dk2"/>
                </a:solidFill>
                <a:latin typeface="Calibri"/>
                <a:ea typeface="Calibri"/>
                <a:cs typeface="Calibri"/>
                <a:sym typeface="Calibri"/>
              </a:defRPr>
            </a:lvl4pPr>
            <a:lvl5pPr marL="0" marR="0" lvl="4" indent="0" algn="r" rtl="0">
              <a:spcBef>
                <a:spcPts val="0"/>
              </a:spcBef>
              <a:buNone/>
              <a:defRPr sz="1200" b="0" i="0" u="none" strike="noStrike" cap="none">
                <a:solidFill>
                  <a:schemeClr val="dk2"/>
                </a:solidFill>
                <a:latin typeface="Calibri"/>
                <a:ea typeface="Calibri"/>
                <a:cs typeface="Calibri"/>
                <a:sym typeface="Calibri"/>
              </a:defRPr>
            </a:lvl5pPr>
            <a:lvl6pPr marL="0" marR="0" lvl="5" indent="0" algn="r" rtl="0">
              <a:spcBef>
                <a:spcPts val="0"/>
              </a:spcBef>
              <a:buNone/>
              <a:defRPr sz="1200" b="0" i="0" u="none" strike="noStrike" cap="none">
                <a:solidFill>
                  <a:schemeClr val="dk2"/>
                </a:solidFill>
                <a:latin typeface="Calibri"/>
                <a:ea typeface="Calibri"/>
                <a:cs typeface="Calibri"/>
                <a:sym typeface="Calibri"/>
              </a:defRPr>
            </a:lvl6pPr>
            <a:lvl7pPr marL="0" marR="0" lvl="6" indent="0" algn="r" rtl="0">
              <a:spcBef>
                <a:spcPts val="0"/>
              </a:spcBef>
              <a:buNone/>
              <a:defRPr sz="1200" b="0" i="0" u="none" strike="noStrike" cap="none">
                <a:solidFill>
                  <a:schemeClr val="dk2"/>
                </a:solidFill>
                <a:latin typeface="Calibri"/>
                <a:ea typeface="Calibri"/>
                <a:cs typeface="Calibri"/>
                <a:sym typeface="Calibri"/>
              </a:defRPr>
            </a:lvl7pPr>
            <a:lvl8pPr marL="0" marR="0" lvl="7" indent="0" algn="r" rtl="0">
              <a:spcBef>
                <a:spcPts val="0"/>
              </a:spcBef>
              <a:buNone/>
              <a:defRPr sz="1200" b="0" i="0" u="none" strike="noStrike" cap="none">
                <a:solidFill>
                  <a:schemeClr val="dk2"/>
                </a:solidFill>
                <a:latin typeface="Calibri"/>
                <a:ea typeface="Calibri"/>
                <a:cs typeface="Calibri"/>
                <a:sym typeface="Calibri"/>
              </a:defRPr>
            </a:lvl8pPr>
            <a:lvl9pPr marL="0" marR="0" lvl="8" indent="0" algn="r" rtl="0">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9772059"/>
      </p:ext>
    </p:extLst>
  </p:cSld>
  <p:clrMap bg1="lt1" tx1="dk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 id="2147483930" r:id="rId33"/>
    <p:sldLayoutId id="2147483931" r:id="rId34"/>
    <p:sldLayoutId id="2147483932" r:id="rId35"/>
    <p:sldLayoutId id="2147483933" r:id="rId36"/>
    <p:sldLayoutId id="2147483934" r:id="rId37"/>
    <p:sldLayoutId id="2147483935" r:id="rId38"/>
    <p:sldLayoutId id="2147483936" r:id="rId39"/>
    <p:sldLayoutId id="2147483937" r:id="rId40"/>
    <p:sldLayoutId id="2147483938" r:id="rId41"/>
    <p:sldLayoutId id="2147483939" r:id="rId42"/>
    <p:sldLayoutId id="2147483940" r:id="rId43"/>
    <p:sldLayoutId id="2147483941" r:id="rId44"/>
    <p:sldLayoutId id="2147483942" r:id="rId45"/>
    <p:sldLayoutId id="2147483943" r:id="rId46"/>
    <p:sldLayoutId id="2147483944" r:id="rId47"/>
    <p:sldLayoutId id="2147483945" r:id="rId48"/>
    <p:sldLayoutId id="2147483946" r:id="rId49"/>
    <p:sldLayoutId id="2147483947"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mngeo.state.mn.us/workgroup/archiving/" TargetMode="External"/><Relationship Id="rId2" Type="http://schemas.openxmlformats.org/officeDocument/2006/relationships/notesSlide" Target="../notesSlides/notesSlide9.xml"/><Relationship Id="rId1" Type="http://schemas.openxmlformats.org/officeDocument/2006/relationships/slideLayout" Target="../slideLayouts/slideLayout5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hyperlink" Target="http://www.mngeo.state.mn.us/workgroup/archiving/Archiving_Workgroup_Summary_Report.pdf" TargetMode="External"/><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trogis.org/projects/park-and-trail.aspx"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gisdata.mn.gov/dataset/us-mn-state-metrogis-bdry-validation-parktrai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mngeo.state.mn.us/committee/3dgeo/acquisition/Minnesota_State_Lidar_Plan.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storymaps.arcgis.com/stories/980394f96f894980a35c6758653bb5ab"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www.nist.gov/pml/us-surveyfoot?utm_medium=email&amp;utm_source=GovDelivery" TargetMode="Externa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hyperlink" Target="https://content.govdelivery.com/accounts/USNOAANOS/bulletins/2618240" TargetMode="External"/><Relationship Id="rId2" Type="http://schemas.openxmlformats.org/officeDocument/2006/relationships/hyperlink" Target="https://oceanservice.noaa.gov/geodesy/international-foot.html" TargetMode="Externa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hyperlink" Target="https://gcc01.safelinks.protection.outlook.com/?url=https%3A%2F%2Fwww.nist.gov%2Fpml%2Fus-surveyfoot%2Fresources&amp;data=02%7C01%7Cdan.ross%40state.mn.us%7C137a62e19840464e9d1508d7687ea20c%7Ceb14b04624c445198f26b89c2159828c%7C0%7C0%7C637092765402301225&amp;sdata=etGpk0Vx7ANDVTHTFCSKiyrTTSb9biAMtPCJtzv7Rlk%3D&amp;reserved=0"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a:t>Minnesota Geospatial Advisory Council</a:t>
            </a:r>
          </a:p>
        </p:txBody>
      </p:sp>
      <p:pic>
        <p:nvPicPr>
          <p:cNvPr id="3" name="Picture Placeholder 2"/>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a:stretch>
            <a:fillRect/>
          </a:stretch>
        </p:blipFill>
        <p:spPr/>
      </p:pic>
      <p:pic>
        <p:nvPicPr>
          <p:cNvPr id="7" name="Picture Placeholder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3380732"/>
          </a:xfrm>
          <a:prstGeom prst="rect">
            <a:avLst/>
          </a:prstGeom>
        </p:spPr>
      </p:pic>
      <p:sp>
        <p:nvSpPr>
          <p:cNvPr id="9" name="Text Placeholder 2"/>
          <p:cNvSpPr txBox="1">
            <a:spLocks/>
          </p:cNvSpPr>
          <p:nvPr/>
        </p:nvSpPr>
        <p:spPr>
          <a:xfrm>
            <a:off x="2802467" y="5193604"/>
            <a:ext cx="6587067" cy="1097128"/>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December 11, 2019</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69182"/>
            <a:ext cx="2607995" cy="588818"/>
          </a:xfrm>
          <a:prstGeom prst="rect">
            <a:avLst/>
          </a:prstGeom>
        </p:spPr>
      </p:pic>
    </p:spTree>
    <p:extLst>
      <p:ext uri="{BB962C8B-B14F-4D97-AF65-F5344CB8AC3E}">
        <p14:creationId xmlns:p14="http://schemas.microsoft.com/office/powerpoint/2010/main" val="331594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One Minnesota Plan - Building Blocks</a:t>
            </a:r>
          </a:p>
        </p:txBody>
      </p:sp>
      <p:sp>
        <p:nvSpPr>
          <p:cNvPr id="5" name="Content Placeholder 4"/>
          <p:cNvSpPr>
            <a:spLocks noGrp="1"/>
          </p:cNvSpPr>
          <p:nvPr>
            <p:ph sz="half" idx="1"/>
          </p:nvPr>
        </p:nvSpPr>
        <p:spPr/>
        <p:txBody>
          <a:bodyPr/>
          <a:lstStyle/>
          <a:p>
            <a:pPr marL="0" indent="0">
              <a:buNone/>
            </a:pPr>
            <a:r>
              <a:rPr lang="en-US" dirty="0"/>
              <a:t>Minnesota does best when state agencies and community partners collaborate to achieve common goals. We will solve problems in education, healthcare, environment, energy, housing, job, transportation by focusing on these key priorities…</a:t>
            </a:r>
          </a:p>
        </p:txBody>
      </p:sp>
      <p:sp>
        <p:nvSpPr>
          <p:cNvPr id="6" name="Content Placeholder 5"/>
          <p:cNvSpPr>
            <a:spLocks noGrp="1"/>
          </p:cNvSpPr>
          <p:nvPr>
            <p:ph sz="half" idx="2"/>
          </p:nvPr>
        </p:nvSpPr>
        <p:spPr/>
        <p:txBody>
          <a:bodyPr/>
          <a:lstStyle/>
          <a:p>
            <a:pPr marL="0" indent="0">
              <a:buNone/>
            </a:pPr>
            <a:r>
              <a:rPr lang="en-US" dirty="0"/>
              <a:t>Priorities:</a:t>
            </a:r>
          </a:p>
          <a:p>
            <a:r>
              <a:rPr lang="en-US" dirty="0"/>
              <a:t>Children and Families</a:t>
            </a:r>
          </a:p>
          <a:p>
            <a:r>
              <a:rPr lang="en-US" dirty="0"/>
              <a:t>Equity and Inclusion</a:t>
            </a:r>
          </a:p>
          <a:p>
            <a:r>
              <a:rPr lang="en-US" dirty="0"/>
              <a:t>Thriving Communities</a:t>
            </a:r>
          </a:p>
          <a:p>
            <a:r>
              <a:rPr lang="en-US" dirty="0"/>
              <a:t>Fiscal Accountability and Measurable Results</a:t>
            </a:r>
          </a:p>
          <a:p>
            <a:r>
              <a:rPr lang="en-US" dirty="0"/>
              <a:t>Minnesota’s Environment</a:t>
            </a:r>
          </a:p>
          <a:p>
            <a:pPr marL="0" indent="0">
              <a:buNone/>
            </a:pPr>
            <a:endParaRPr lang="en-US" dirty="0"/>
          </a:p>
        </p:txBody>
      </p:sp>
    </p:spTree>
    <p:extLst>
      <p:ext uri="{BB962C8B-B14F-4D97-AF65-F5344CB8AC3E}">
        <p14:creationId xmlns:p14="http://schemas.microsoft.com/office/powerpoint/2010/main" val="228620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Commissioners’ Ask…</a:t>
            </a:r>
          </a:p>
        </p:txBody>
      </p:sp>
      <p:sp>
        <p:nvSpPr>
          <p:cNvPr id="7" name="Content Placeholder 6"/>
          <p:cNvSpPr>
            <a:spLocks noGrp="1"/>
          </p:cNvSpPr>
          <p:nvPr>
            <p:ph idx="1"/>
          </p:nvPr>
        </p:nvSpPr>
        <p:spPr/>
        <p:txBody>
          <a:bodyPr>
            <a:normAutofit/>
          </a:bodyPr>
          <a:lstStyle/>
          <a:p>
            <a:pPr marL="0" indent="0">
              <a:buNone/>
            </a:pPr>
            <a:r>
              <a:rPr lang="en-US" sz="3600" dirty="0"/>
              <a:t>What can this advisory body in its work with the geospatial community do to bring together data to improve the outcomes </a:t>
            </a:r>
            <a:r>
              <a:rPr lang="en-US" sz="3600"/>
              <a:t>of Minnesotans </a:t>
            </a:r>
            <a:r>
              <a:rPr lang="en-US" sz="3600" dirty="0"/>
              <a:t>in the priority areas identified in the One Minnesota Plan?</a:t>
            </a:r>
          </a:p>
        </p:txBody>
      </p:sp>
    </p:spTree>
    <p:extLst>
      <p:ext uri="{BB962C8B-B14F-4D97-AF65-F5344CB8AC3E}">
        <p14:creationId xmlns:p14="http://schemas.microsoft.com/office/powerpoint/2010/main" val="3012992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6</a:t>
            </a:r>
          </a:p>
        </p:txBody>
      </p:sp>
      <p:sp>
        <p:nvSpPr>
          <p:cNvPr id="5" name="Text Placeholder 1"/>
          <p:cNvSpPr>
            <a:spLocks noGrp="1"/>
          </p:cNvSpPr>
          <p:nvPr>
            <p:ph idx="1"/>
          </p:nvPr>
        </p:nvSpPr>
        <p:spPr>
          <a:xfrm>
            <a:off x="838200" y="1825625"/>
            <a:ext cx="7622406" cy="4351338"/>
          </a:xfrm>
        </p:spPr>
        <p:txBody>
          <a:bodyPr>
            <a:normAutofit/>
          </a:bodyPr>
          <a:lstStyle/>
          <a:p>
            <a:pPr marL="0" indent="0">
              <a:buNone/>
            </a:pPr>
            <a:r>
              <a:rPr lang="en-US" b="1" dirty="0"/>
              <a:t>Archiving Implementation Workgroup - Approval</a:t>
            </a:r>
          </a:p>
          <a:p>
            <a:pPr marL="0" indent="0">
              <a:buNone/>
            </a:pPr>
            <a:r>
              <a:rPr lang="en-US" dirty="0"/>
              <a:t>Ryan Mattke</a:t>
            </a:r>
          </a:p>
          <a:p>
            <a:pPr marL="0" indent="0">
              <a:buNone/>
            </a:pPr>
            <a:endParaRPr lang="en-US" b="1" dirty="0"/>
          </a:p>
        </p:txBody>
      </p:sp>
    </p:spTree>
    <p:extLst>
      <p:ext uri="{BB962C8B-B14F-4D97-AF65-F5344CB8AC3E}">
        <p14:creationId xmlns:p14="http://schemas.microsoft.com/office/powerpoint/2010/main" val="236220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2"/>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n-US" dirty="0"/>
              <a:t>Archiving Implementation Workgroup</a:t>
            </a:r>
            <a:endParaRPr dirty="0"/>
          </a:p>
        </p:txBody>
      </p:sp>
      <p:sp>
        <p:nvSpPr>
          <p:cNvPr id="426" name="Google Shape;426;p52"/>
          <p:cNvSpPr txBox="1">
            <a:spLocks noGrp="1"/>
          </p:cNvSpPr>
          <p:nvPr>
            <p:ph type="body" idx="1"/>
          </p:nvPr>
        </p:nvSpPr>
        <p:spPr>
          <a:xfrm>
            <a:off x="466725" y="1404125"/>
            <a:ext cx="10887075" cy="17391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dirty="0"/>
              <a:t>Mission statement:</a:t>
            </a:r>
            <a:endParaRPr sz="2400" b="1" dirty="0"/>
          </a:p>
          <a:p>
            <a:pPr marL="0" lvl="0" indent="0">
              <a:spcBef>
                <a:spcPts val="0"/>
              </a:spcBef>
              <a:buNone/>
            </a:pPr>
            <a:r>
              <a:rPr lang="en-US" sz="2400" dirty="0"/>
              <a:t>Define and facilitate the implementation of an archive for Minnesota geospatial data by building on the work of the </a:t>
            </a:r>
            <a:r>
              <a:rPr lang="en-US" sz="2400" u="sng" dirty="0">
                <a:hlinkClick r:id="rId3"/>
              </a:rPr>
              <a:t>Archiving Workgroup</a:t>
            </a:r>
            <a:r>
              <a:rPr lang="en-US" sz="2400" dirty="0"/>
              <a:t> </a:t>
            </a:r>
            <a:endParaRPr sz="2400" dirty="0"/>
          </a:p>
          <a:p>
            <a:pPr marL="0" marR="0" lvl="0" indent="0" algn="l" rtl="0">
              <a:lnSpc>
                <a:spcPct val="100000"/>
              </a:lnSpc>
              <a:spcBef>
                <a:spcPts val="0"/>
              </a:spcBef>
              <a:spcAft>
                <a:spcPts val="0"/>
              </a:spcAft>
              <a:buNone/>
            </a:pPr>
            <a:endParaRPr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8586" y="3314699"/>
            <a:ext cx="8483352" cy="29713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3"/>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noAutofit/>
          </a:bodyPr>
          <a:lstStyle/>
          <a:p>
            <a:pPr lvl="0"/>
            <a:r>
              <a:rPr lang="en-US" dirty="0"/>
              <a:t>Archiving Implementation Workgroup</a:t>
            </a:r>
            <a:endParaRPr dirty="0"/>
          </a:p>
        </p:txBody>
      </p:sp>
      <p:sp>
        <p:nvSpPr>
          <p:cNvPr id="433" name="Google Shape;433;p53"/>
          <p:cNvSpPr txBox="1">
            <a:spLocks noGrp="1"/>
          </p:cNvSpPr>
          <p:nvPr>
            <p:ph type="body" idx="1"/>
          </p:nvPr>
        </p:nvSpPr>
        <p:spPr>
          <a:xfrm>
            <a:off x="1" y="1411752"/>
            <a:ext cx="12268200" cy="5179548"/>
          </a:xfrm>
          <a:prstGeom prst="rect">
            <a:avLst/>
          </a:prstGeom>
          <a:solidFill>
            <a:schemeClr val="lt1"/>
          </a:solidFill>
          <a:ln>
            <a:noFill/>
          </a:ln>
        </p:spPr>
        <p:txBody>
          <a:bodyPr spcFirstLastPara="1" wrap="square" lIns="91425" tIns="45700" rIns="91425" bIns="45700" numCol="2" anchor="t" anchorCtr="0">
            <a:noAutofit/>
          </a:bodyPr>
          <a:lstStyle/>
          <a:p>
            <a:pPr marL="0" marR="0" lvl="0" indent="0" algn="l" rtl="0">
              <a:lnSpc>
                <a:spcPct val="100000"/>
              </a:lnSpc>
              <a:spcBef>
                <a:spcPts val="0"/>
              </a:spcBef>
              <a:spcAft>
                <a:spcPts val="0"/>
              </a:spcAft>
              <a:buNone/>
            </a:pPr>
            <a:r>
              <a:rPr lang="en-US" sz="2400" b="1" dirty="0"/>
              <a:t>Proposed Members:</a:t>
            </a:r>
            <a:endParaRPr sz="2400" b="1" dirty="0"/>
          </a:p>
          <a:p>
            <a:r>
              <a:rPr lang="en-US" sz="2400" dirty="0"/>
              <a:t>Sarah </a:t>
            </a:r>
            <a:r>
              <a:rPr lang="en-US" sz="2400" dirty="0" err="1"/>
              <a:t>Barsness</a:t>
            </a:r>
            <a:r>
              <a:rPr lang="en-US" sz="2400" dirty="0"/>
              <a:t> - Minnesota State Archives</a:t>
            </a:r>
            <a:endParaRPr lang="en-US" sz="2000" dirty="0"/>
          </a:p>
          <a:p>
            <a:r>
              <a:rPr lang="en-US" sz="2400" dirty="0"/>
              <a:t>David Brandt - Washington County</a:t>
            </a:r>
            <a:endParaRPr lang="en-US" sz="2000" dirty="0"/>
          </a:p>
          <a:p>
            <a:r>
              <a:rPr lang="en-US" sz="2400" dirty="0"/>
              <a:t>Jennifer Corcoran - MN DNR</a:t>
            </a:r>
            <a:endParaRPr lang="en-US" sz="2000" dirty="0"/>
          </a:p>
          <a:p>
            <a:r>
              <a:rPr lang="en-US" sz="2400" dirty="0"/>
              <a:t>Jon </a:t>
            </a:r>
            <a:r>
              <a:rPr lang="en-US" sz="2400" dirty="0" err="1"/>
              <a:t>Hoekenga</a:t>
            </a:r>
            <a:r>
              <a:rPr lang="en-US" sz="2400" dirty="0"/>
              <a:t> - Met Council</a:t>
            </a:r>
            <a:endParaRPr lang="en-US" sz="2000" dirty="0"/>
          </a:p>
          <a:p>
            <a:r>
              <a:rPr lang="en-US" sz="2400" dirty="0"/>
              <a:t>Melinda </a:t>
            </a:r>
            <a:r>
              <a:rPr lang="en-US" sz="2400" dirty="0" err="1"/>
              <a:t>Kernik</a:t>
            </a:r>
            <a:r>
              <a:rPr lang="en-US" sz="2400" dirty="0"/>
              <a:t> - UMN Libraries</a:t>
            </a:r>
            <a:endParaRPr lang="en-US" sz="2000" dirty="0"/>
          </a:p>
          <a:p>
            <a:r>
              <a:rPr lang="en-US" sz="2400" dirty="0"/>
              <a:t>Len </a:t>
            </a:r>
            <a:r>
              <a:rPr lang="en-US" sz="2400" dirty="0" err="1"/>
              <a:t>Kne</a:t>
            </a:r>
            <a:r>
              <a:rPr lang="en-US" sz="2400" dirty="0"/>
              <a:t> - UMN / U-Spatial</a:t>
            </a:r>
            <a:endParaRPr lang="en-US" sz="2000" dirty="0"/>
          </a:p>
          <a:p>
            <a:r>
              <a:rPr lang="en-US" sz="2400" dirty="0"/>
              <a:t>Leanne Knott - Goodhue County</a:t>
            </a:r>
            <a:endParaRPr lang="en-US" sz="2000" dirty="0"/>
          </a:p>
          <a:p>
            <a:r>
              <a:rPr lang="en-US" sz="2400" dirty="0"/>
              <a:t>Brent Lund - MNIT / </a:t>
            </a:r>
            <a:r>
              <a:rPr lang="en-US" sz="2400" dirty="0" err="1"/>
              <a:t>MnGeo</a:t>
            </a:r>
            <a:endParaRPr lang="en-US" sz="2000" dirty="0"/>
          </a:p>
          <a:p>
            <a:r>
              <a:rPr lang="en-US" sz="2400" dirty="0"/>
              <a:t>Karen </a:t>
            </a:r>
            <a:r>
              <a:rPr lang="en-US" sz="2400" dirty="0" err="1"/>
              <a:t>Majewicz</a:t>
            </a:r>
            <a:r>
              <a:rPr lang="en-US" sz="2400" dirty="0"/>
              <a:t> - UMN Libraries (Vice Chair)</a:t>
            </a:r>
            <a:endParaRPr lang="en-US" sz="2000" dirty="0"/>
          </a:p>
          <a:p>
            <a:endParaRPr lang="en-US" sz="2400" dirty="0"/>
          </a:p>
          <a:p>
            <a:endParaRPr lang="en-US" sz="1600" dirty="0"/>
          </a:p>
          <a:p>
            <a:r>
              <a:rPr lang="en-US" sz="2400" dirty="0" err="1"/>
              <a:t>Andra</a:t>
            </a:r>
            <a:r>
              <a:rPr lang="en-US" sz="2400" dirty="0"/>
              <a:t> Mathews - MN DOT</a:t>
            </a:r>
            <a:endParaRPr lang="en-US" sz="2000" dirty="0"/>
          </a:p>
          <a:p>
            <a:r>
              <a:rPr lang="en-US" sz="2400" dirty="0"/>
              <a:t>Ryan Mattke - UMN Libraries (Chair)</a:t>
            </a:r>
            <a:endParaRPr lang="en-US" sz="2000" dirty="0"/>
          </a:p>
          <a:p>
            <a:r>
              <a:rPr lang="en-US" sz="2400" dirty="0"/>
              <a:t>Nancy Rader - MNIT / </a:t>
            </a:r>
            <a:r>
              <a:rPr lang="en-US" sz="2400" dirty="0" err="1"/>
              <a:t>MnGeo</a:t>
            </a:r>
            <a:endParaRPr lang="en-US" sz="2000" dirty="0"/>
          </a:p>
          <a:p>
            <a:r>
              <a:rPr lang="en-US" sz="2400" dirty="0"/>
              <a:t>Sandi Stroud – MNIT / </a:t>
            </a:r>
            <a:r>
              <a:rPr lang="en-US" sz="2400" dirty="0" err="1"/>
              <a:t>MnGeo</a:t>
            </a:r>
            <a:endParaRPr lang="en-US" sz="2000" dirty="0"/>
          </a:p>
          <a:p>
            <a:r>
              <a:rPr lang="en-US" sz="2400" dirty="0"/>
              <a:t>Zeb Thomas - MNIT / MN DNR</a:t>
            </a:r>
            <a:endParaRPr lang="en-US" sz="2000" dirty="0"/>
          </a:p>
          <a:p>
            <a:r>
              <a:rPr lang="en-US" sz="2400" dirty="0"/>
              <a:t>Ben </a:t>
            </a:r>
            <a:r>
              <a:rPr lang="en-US" sz="2400" dirty="0" err="1"/>
              <a:t>Timerson</a:t>
            </a:r>
            <a:r>
              <a:rPr lang="en-US" sz="2400" dirty="0"/>
              <a:t> - MN DOT</a:t>
            </a:r>
            <a:endParaRPr lang="en-US" sz="2000" dirty="0"/>
          </a:p>
          <a:p>
            <a:r>
              <a:rPr lang="en-US" sz="2400" dirty="0"/>
              <a:t>Brandon </a:t>
            </a:r>
            <a:r>
              <a:rPr lang="en-US" sz="2400" dirty="0" err="1"/>
              <a:t>Tourtelotte</a:t>
            </a:r>
            <a:r>
              <a:rPr lang="en-US" sz="2400" dirty="0"/>
              <a:t> - Pro-West &amp; Associates</a:t>
            </a:r>
          </a:p>
          <a:p>
            <a:r>
              <a:rPr lang="en-US" sz="2400" dirty="0"/>
              <a:t>(possible others TBD)</a:t>
            </a:r>
            <a:br>
              <a:rPr lang="en-US" sz="2400" dirty="0"/>
            </a:br>
            <a:endParaRPr sz="2200" dirty="0"/>
          </a:p>
          <a:p>
            <a:pPr marL="0" marR="0" lvl="0" indent="0" algn="l" rtl="0">
              <a:lnSpc>
                <a:spcPct val="100000"/>
              </a:lnSpc>
              <a:spcBef>
                <a:spcPts val="0"/>
              </a:spcBef>
              <a:spcAft>
                <a:spcPts val="0"/>
              </a:spcAft>
              <a:buNone/>
            </a:pPr>
            <a:r>
              <a:rPr lang="en-US" sz="2400" dirty="0"/>
              <a:t>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2"/>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n-US" dirty="0"/>
              <a:t>Archiving Implementation Workgroup</a:t>
            </a:r>
            <a:endParaRPr dirty="0"/>
          </a:p>
        </p:txBody>
      </p:sp>
      <p:sp>
        <p:nvSpPr>
          <p:cNvPr id="426" name="Google Shape;426;p52"/>
          <p:cNvSpPr txBox="1">
            <a:spLocks noGrp="1"/>
          </p:cNvSpPr>
          <p:nvPr>
            <p:ph type="body" idx="1"/>
          </p:nvPr>
        </p:nvSpPr>
        <p:spPr>
          <a:xfrm>
            <a:off x="6667500" y="1512850"/>
            <a:ext cx="5267325" cy="4964150"/>
          </a:xfrm>
          <a:prstGeom prst="rect">
            <a:avLst/>
          </a:prstGeom>
          <a:solidFill>
            <a:schemeClr val="lt1"/>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100"/>
              <a:buFont typeface="Arial"/>
              <a:buNone/>
            </a:pPr>
            <a:r>
              <a:rPr lang="en-US" sz="2400" b="1" dirty="0"/>
              <a:t>Deliverables:</a:t>
            </a:r>
            <a:endParaRPr sz="2400" b="1" dirty="0"/>
          </a:p>
          <a:p>
            <a:pPr fontAlgn="base"/>
            <a:r>
              <a:rPr lang="en-US" sz="2400" dirty="0"/>
              <a:t>Program recommendations</a:t>
            </a:r>
          </a:p>
          <a:p>
            <a:pPr fontAlgn="base"/>
            <a:r>
              <a:rPr lang="en-US" sz="2400" dirty="0"/>
              <a:t>Technology plans and workflows</a:t>
            </a:r>
          </a:p>
          <a:p>
            <a:pPr fontAlgn="base"/>
            <a:r>
              <a:rPr lang="en-US" sz="2400" dirty="0"/>
              <a:t>Outreach &amp; Education plan</a:t>
            </a:r>
          </a:p>
          <a:p>
            <a:pPr fontAlgn="base"/>
            <a:r>
              <a:rPr lang="en-US" sz="2400" dirty="0"/>
              <a:t>Funding recommendations</a:t>
            </a:r>
          </a:p>
          <a:p>
            <a:pPr fontAlgn="base"/>
            <a:r>
              <a:rPr lang="en-US" sz="2400" dirty="0"/>
              <a:t>Pilot Project</a:t>
            </a:r>
          </a:p>
          <a:p>
            <a:pPr fontAlgn="base"/>
            <a:r>
              <a:rPr lang="en-US" sz="2400" dirty="0"/>
              <a:t>Report</a:t>
            </a:r>
          </a:p>
          <a:p>
            <a:pPr fontAlgn="base"/>
            <a:r>
              <a:rPr lang="en-US" sz="2400" dirty="0"/>
              <a:t>Present at 2020 MN GIS/LIS Conference </a:t>
            </a:r>
            <a:endParaRPr dirty="0"/>
          </a:p>
        </p:txBody>
      </p:sp>
      <p:sp>
        <p:nvSpPr>
          <p:cNvPr id="6" name="Google Shape;426;p52"/>
          <p:cNvSpPr txBox="1">
            <a:spLocks noGrp="1"/>
          </p:cNvSpPr>
          <p:nvPr>
            <p:ph type="body" idx="1"/>
          </p:nvPr>
        </p:nvSpPr>
        <p:spPr>
          <a:xfrm>
            <a:off x="219075" y="1508900"/>
            <a:ext cx="5486400" cy="5149075"/>
          </a:xfrm>
          <a:prstGeom prst="rect">
            <a:avLst/>
          </a:prstGeom>
          <a:solidFill>
            <a:schemeClr val="lt1"/>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100"/>
              <a:buFont typeface="Arial"/>
              <a:buNone/>
            </a:pPr>
            <a:r>
              <a:rPr lang="en-US" sz="2400" b="1" dirty="0"/>
              <a:t>Work Areas </a:t>
            </a:r>
            <a:r>
              <a:rPr lang="en-US" sz="2400" dirty="0"/>
              <a:t>(from </a:t>
            </a:r>
            <a:r>
              <a:rPr lang="en-US" sz="2400" u="sng" dirty="0">
                <a:hlinkClick r:id="rId3"/>
              </a:rPr>
              <a:t>Archiving Workgroup</a:t>
            </a:r>
            <a:r>
              <a:rPr lang="en-US" sz="2400" dirty="0">
                <a:hlinkClick r:id="rId3"/>
              </a:rPr>
              <a:t> Summary Report</a:t>
            </a:r>
            <a:r>
              <a:rPr lang="en-US" sz="2400" dirty="0"/>
              <a:t>):</a:t>
            </a:r>
            <a:endParaRPr sz="2400" b="1" dirty="0"/>
          </a:p>
          <a:p>
            <a:pPr fontAlgn="base"/>
            <a:r>
              <a:rPr lang="en-US" sz="2000" i="1" dirty="0"/>
              <a:t>Program: </a:t>
            </a:r>
            <a:r>
              <a:rPr lang="en-US" sz="2000" dirty="0"/>
              <a:t>Develop a detailed program for archiving geospatial data, including governance, guidelines, procedures, and the necessary social infrastructure</a:t>
            </a:r>
          </a:p>
          <a:p>
            <a:pPr fontAlgn="base"/>
            <a:r>
              <a:rPr lang="en-US" sz="2000" i="1" dirty="0"/>
              <a:t>Technology:</a:t>
            </a:r>
            <a:r>
              <a:rPr lang="en-US" sz="2000" dirty="0"/>
              <a:t> Develop detailed technical infrastructure plans and workflows for archiving geospatial data </a:t>
            </a:r>
          </a:p>
          <a:p>
            <a:pPr fontAlgn="base"/>
            <a:r>
              <a:rPr lang="en-US" sz="2000" i="1" dirty="0"/>
              <a:t>Outreach &amp; Education: </a:t>
            </a:r>
            <a:r>
              <a:rPr lang="en-US" sz="2000" dirty="0"/>
              <a:t>Continue to build support for the archiving effort </a:t>
            </a:r>
          </a:p>
          <a:p>
            <a:pPr fontAlgn="base"/>
            <a:r>
              <a:rPr lang="en-US" sz="2000" i="1" dirty="0"/>
              <a:t>Funding: </a:t>
            </a:r>
            <a:r>
              <a:rPr lang="en-US" sz="2000" dirty="0"/>
              <a:t>Research and secure funding for the archiving effort  </a:t>
            </a:r>
            <a:endParaRPr sz="2400" dirty="0"/>
          </a:p>
        </p:txBody>
      </p:sp>
    </p:spTree>
    <p:extLst>
      <p:ext uri="{BB962C8B-B14F-4D97-AF65-F5344CB8AC3E}">
        <p14:creationId xmlns:p14="http://schemas.microsoft.com/office/powerpoint/2010/main" val="408969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2"/>
          <p:cNvSpPr txBox="1">
            <a:spLocks noGrp="1"/>
          </p:cNvSpPr>
          <p:nvPr>
            <p:ph type="title"/>
          </p:nvPr>
        </p:nvSpPr>
        <p:spPr>
          <a:xfrm>
            <a:off x="838200" y="152400"/>
            <a:ext cx="10515600" cy="914400"/>
          </a:xfrm>
          <a:prstGeom prst="rect">
            <a:avLst/>
          </a:prstGeom>
          <a:noFill/>
          <a:ln>
            <a:noFill/>
          </a:ln>
        </p:spPr>
        <p:txBody>
          <a:bodyPr spcFirstLastPara="1" wrap="square" lIns="91425" tIns="45700" rIns="91425" bIns="45700" anchor="ctr" anchorCtr="0">
            <a:noAutofit/>
          </a:bodyPr>
          <a:lstStyle/>
          <a:p>
            <a:pPr lvl="0"/>
            <a:r>
              <a:rPr lang="en-US" dirty="0"/>
              <a:t>Archiving Implementation Workgroup</a:t>
            </a:r>
            <a:endParaRPr dirty="0"/>
          </a:p>
        </p:txBody>
      </p:sp>
      <p:sp>
        <p:nvSpPr>
          <p:cNvPr id="497" name="Google Shape;497;p62"/>
          <p:cNvSpPr txBox="1">
            <a:spLocks noGrp="1"/>
          </p:cNvSpPr>
          <p:nvPr>
            <p:ph type="body" idx="1"/>
          </p:nvPr>
        </p:nvSpPr>
        <p:spPr>
          <a:xfrm>
            <a:off x="838200" y="1594625"/>
            <a:ext cx="10515600" cy="4582200"/>
          </a:xfrm>
          <a:prstGeom prst="rect">
            <a:avLst/>
          </a:prstGeom>
          <a:solidFill>
            <a:schemeClr val="lt1"/>
          </a:solidFill>
          <a:ln>
            <a:noFill/>
          </a:ln>
        </p:spPr>
        <p:txBody>
          <a:bodyPr spcFirstLastPara="1" wrap="square" lIns="91425" tIns="45700" rIns="91425" bIns="45700" anchor="t" anchorCtr="0">
            <a:noAutofit/>
          </a:bodyPr>
          <a:lstStyle/>
          <a:p>
            <a:pPr marL="228600" lvl="0" indent="-69850" algn="ctr" rtl="0">
              <a:lnSpc>
                <a:spcPct val="100000"/>
              </a:lnSpc>
              <a:spcBef>
                <a:spcPts val="2000"/>
              </a:spcBef>
              <a:spcAft>
                <a:spcPts val="0"/>
              </a:spcAft>
              <a:buSzPts val="2500"/>
              <a:buNone/>
            </a:pPr>
            <a:endParaRPr sz="4800" b="1" dirty="0"/>
          </a:p>
          <a:p>
            <a:pPr marL="228600" lvl="0" indent="-69850" algn="ctr" rtl="0">
              <a:lnSpc>
                <a:spcPct val="100000"/>
              </a:lnSpc>
              <a:spcBef>
                <a:spcPts val="2000"/>
              </a:spcBef>
              <a:spcAft>
                <a:spcPts val="0"/>
              </a:spcAft>
              <a:buSzPts val="2500"/>
              <a:buNone/>
            </a:pPr>
            <a:r>
              <a:rPr lang="en-US" sz="4800" b="1" dirty="0"/>
              <a:t>Thoughts?</a:t>
            </a:r>
          </a:p>
          <a:p>
            <a:pPr marL="228600" lvl="0" indent="-69850" algn="ctr" rtl="0">
              <a:lnSpc>
                <a:spcPct val="100000"/>
              </a:lnSpc>
              <a:spcBef>
                <a:spcPts val="2000"/>
              </a:spcBef>
              <a:spcAft>
                <a:spcPts val="0"/>
              </a:spcAft>
              <a:buSzPts val="2500"/>
              <a:buNone/>
            </a:pPr>
            <a:r>
              <a:rPr lang="en-US" sz="4800" b="1" dirty="0"/>
              <a:t>Reactions?</a:t>
            </a:r>
          </a:p>
          <a:p>
            <a:pPr marL="228600" lvl="0" indent="-69850" algn="ctr" rtl="0">
              <a:lnSpc>
                <a:spcPct val="100000"/>
              </a:lnSpc>
              <a:spcBef>
                <a:spcPts val="2000"/>
              </a:spcBef>
              <a:spcAft>
                <a:spcPts val="0"/>
              </a:spcAft>
              <a:buSzPts val="2500"/>
              <a:buNone/>
            </a:pPr>
            <a:r>
              <a:rPr lang="en-US" sz="4800" b="1" dirty="0"/>
              <a:t>Questions?</a:t>
            </a:r>
            <a:endParaRPr sz="4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7</a:t>
            </a:r>
          </a:p>
        </p:txBody>
      </p:sp>
      <p:sp>
        <p:nvSpPr>
          <p:cNvPr id="2" name="Text Placeholder 1"/>
          <p:cNvSpPr>
            <a:spLocks noGrp="1"/>
          </p:cNvSpPr>
          <p:nvPr>
            <p:ph idx="1"/>
          </p:nvPr>
        </p:nvSpPr>
        <p:spPr/>
        <p:txBody>
          <a:bodyPr>
            <a:normAutofit/>
          </a:bodyPr>
          <a:lstStyle/>
          <a:p>
            <a:pPr marL="0" indent="0">
              <a:buNone/>
            </a:pPr>
            <a:r>
              <a:rPr lang="en-US" b="1" dirty="0"/>
              <a:t>Parks and Trails Data Standard – Status Update</a:t>
            </a:r>
            <a:endParaRPr lang="en-US" dirty="0"/>
          </a:p>
          <a:p>
            <a:pPr marL="0" indent="0">
              <a:buNone/>
            </a:pPr>
            <a:r>
              <a:rPr lang="en-US" dirty="0"/>
              <a:t>Jim Bunning &amp; David Brandt</a:t>
            </a:r>
          </a:p>
        </p:txBody>
      </p:sp>
    </p:spTree>
    <p:extLst>
      <p:ext uri="{BB962C8B-B14F-4D97-AF65-F5344CB8AC3E}">
        <p14:creationId xmlns:p14="http://schemas.microsoft.com/office/powerpoint/2010/main" val="201626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Metro Parks and Trails Standard</a:t>
            </a:r>
          </a:p>
        </p:txBody>
      </p:sp>
      <p:sp>
        <p:nvSpPr>
          <p:cNvPr id="2" name="Text Placeholder 1"/>
          <p:cNvSpPr>
            <a:spLocks noGrp="1"/>
          </p:cNvSpPr>
          <p:nvPr>
            <p:ph idx="1"/>
          </p:nvPr>
        </p:nvSpPr>
        <p:spPr>
          <a:xfrm>
            <a:off x="430577" y="1836642"/>
            <a:ext cx="7340600" cy="4351338"/>
          </a:xfrm>
        </p:spPr>
        <p:txBody>
          <a:bodyPr>
            <a:normAutofit fontScale="85000" lnSpcReduction="10000"/>
          </a:bodyPr>
          <a:lstStyle/>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rPr>
              <a:t>Kickoff meeting in November 2016</a:t>
            </a:r>
          </a:p>
          <a:p>
            <a:pPr marL="342900" indent="-342900">
              <a:buFont typeface="Symbol" panose="05050102010706020507" pitchFamily="18" charset="2"/>
              <a:buChar char=""/>
            </a:pPr>
            <a:r>
              <a:rPr lang="en-US" sz="2800" dirty="0">
                <a:latin typeface="Calibri" panose="020F0502020204030204" pitchFamily="34" charset="0"/>
                <a:ea typeface="Times New Roman" panose="02020603050405020304" pitchFamily="18" charset="0"/>
              </a:rPr>
              <a:t>Data is updated twice per year; next update should happen early 2020</a:t>
            </a: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rPr>
              <a:t>Version 1.2 of the standard is available </a:t>
            </a:r>
            <a:r>
              <a:rPr lang="en-US" sz="2800" dirty="0">
                <a:hlinkClick r:id="rId3"/>
              </a:rPr>
              <a:t>https://www.metrogis.org/projects/park-and-trail.aspx</a:t>
            </a:r>
            <a:r>
              <a:rPr lang="en-US" sz="2800" dirty="0">
                <a:latin typeface="Calibri" panose="020F0502020204030204" pitchFamily="34" charset="0"/>
                <a:ea typeface="Times New Roman" panose="02020603050405020304" pitchFamily="18" charset="0"/>
              </a:rPr>
              <a:t>)</a:t>
            </a:r>
            <a:endParaRPr lang="en-US" sz="28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rPr>
              <a:t>Metro GIS has posted a schema validation tool on the </a:t>
            </a:r>
            <a:r>
              <a:rPr lang="en-US" sz="2800" dirty="0" err="1">
                <a:latin typeface="Calibri" panose="020F0502020204030204" pitchFamily="34" charset="0"/>
                <a:ea typeface="Times New Roman" panose="02020603050405020304" pitchFamily="18" charset="0"/>
              </a:rPr>
              <a:t>GeoCommons</a:t>
            </a:r>
            <a:r>
              <a:rPr lang="en-US" sz="2800" dirty="0">
                <a:latin typeface="Calibri" panose="020F0502020204030204" pitchFamily="34" charset="0"/>
                <a:ea typeface="Times New Roman" panose="02020603050405020304" pitchFamily="18" charset="0"/>
              </a:rPr>
              <a:t> </a:t>
            </a:r>
            <a:r>
              <a:rPr lang="en-US" sz="2800" dirty="0">
                <a:hlinkClick r:id="rId4"/>
              </a:rPr>
              <a:t>https://gisdata.mn.gov/dataset/us-mn-state-metrogis-bdry-validation-parktrail</a:t>
            </a:r>
            <a:endParaRPr lang="en-US" sz="28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rPr>
              <a:t>Core fields are priority for data population</a:t>
            </a:r>
            <a:endParaRPr lang="en-US" sz="28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rPr>
              <a:t>The County build team members will likely meet early 2020 to discuss any potential schema changes</a:t>
            </a:r>
            <a:endParaRPr lang="en-US" sz="2800" dirty="0">
              <a:latin typeface="Calibri" panose="020F0502020204030204" pitchFamily="34" charset="0"/>
              <a:ea typeface="Calibri" panose="020F0502020204030204" pitchFamily="34" charset="0"/>
            </a:endParaRPr>
          </a:p>
          <a:p>
            <a:pPr marL="0" indent="0">
              <a:buNone/>
            </a:pPr>
            <a:endParaRPr lang="en-US" dirty="0"/>
          </a:p>
        </p:txBody>
      </p:sp>
      <p:pic>
        <p:nvPicPr>
          <p:cNvPr id="4" name="Picture 3"/>
          <p:cNvPicPr>
            <a:picLocks noChangeAspect="1"/>
          </p:cNvPicPr>
          <p:nvPr/>
        </p:nvPicPr>
        <p:blipFill>
          <a:blip r:embed="rId5"/>
          <a:stretch>
            <a:fillRect/>
          </a:stretch>
        </p:blipFill>
        <p:spPr>
          <a:xfrm>
            <a:off x="7414530" y="1438875"/>
            <a:ext cx="1343880" cy="1378938"/>
          </a:xfrm>
          <a:prstGeom prst="rect">
            <a:avLst/>
          </a:prstGeom>
        </p:spPr>
      </p:pic>
    </p:spTree>
    <p:extLst>
      <p:ext uri="{BB962C8B-B14F-4D97-AF65-F5344CB8AC3E}">
        <p14:creationId xmlns:p14="http://schemas.microsoft.com/office/powerpoint/2010/main" val="15567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7B8BE07-96FF-472D-A378-51CEDB8492B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00" b="12500"/>
          <a:stretch>
            <a:fillRect/>
          </a:stretch>
        </p:blipFill>
        <p:spPr/>
      </p:pic>
      <p:sp>
        <p:nvSpPr>
          <p:cNvPr id="10" name="Title 9"/>
          <p:cNvSpPr>
            <a:spLocks noGrp="1"/>
          </p:cNvSpPr>
          <p:nvPr>
            <p:ph type="title"/>
          </p:nvPr>
        </p:nvSpPr>
        <p:spPr/>
        <p:txBody>
          <a:bodyPr/>
          <a:lstStyle/>
          <a:p>
            <a:r>
              <a:rPr lang="en-US" dirty="0"/>
              <a:t>Break - Networking</a:t>
            </a:r>
          </a:p>
        </p:txBody>
      </p:sp>
    </p:spTree>
    <p:extLst>
      <p:ext uri="{BB962C8B-B14F-4D97-AF65-F5344CB8AC3E}">
        <p14:creationId xmlns:p14="http://schemas.microsoft.com/office/powerpoint/2010/main" val="223868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Welcome</a:t>
            </a:r>
          </a:p>
        </p:txBody>
      </p:sp>
      <p:sp>
        <p:nvSpPr>
          <p:cNvPr id="2" name="Text Placeholder 1"/>
          <p:cNvSpPr>
            <a:spLocks noGrp="1"/>
          </p:cNvSpPr>
          <p:nvPr>
            <p:ph idx="1"/>
          </p:nvPr>
        </p:nvSpPr>
        <p:spPr/>
        <p:txBody>
          <a:bodyPr>
            <a:normAutofit/>
          </a:bodyPr>
          <a:lstStyle/>
          <a:p>
            <a:r>
              <a:rPr lang="en-US" b="1" dirty="0"/>
              <a:t>Introductions</a:t>
            </a:r>
          </a:p>
          <a:p>
            <a:r>
              <a:rPr lang="en-US" b="1" dirty="0"/>
              <a:t>Approve agenda</a:t>
            </a:r>
          </a:p>
          <a:p>
            <a:r>
              <a:rPr lang="en-US" b="1" dirty="0"/>
              <a:t>Approve September minutes</a:t>
            </a:r>
          </a:p>
        </p:txBody>
      </p:sp>
    </p:spTree>
    <p:extLst>
      <p:ext uri="{BB962C8B-B14F-4D97-AF65-F5344CB8AC3E}">
        <p14:creationId xmlns:p14="http://schemas.microsoft.com/office/powerpoint/2010/main" val="88396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9</a:t>
            </a:r>
          </a:p>
        </p:txBody>
      </p:sp>
      <p:sp>
        <p:nvSpPr>
          <p:cNvPr id="2" name="Text Placeholder 1"/>
          <p:cNvSpPr>
            <a:spLocks noGrp="1"/>
          </p:cNvSpPr>
          <p:nvPr>
            <p:ph idx="1"/>
          </p:nvPr>
        </p:nvSpPr>
        <p:spPr/>
        <p:txBody>
          <a:bodyPr>
            <a:normAutofit/>
          </a:bodyPr>
          <a:lstStyle/>
          <a:p>
            <a:pPr marL="0" indent="0">
              <a:buNone/>
            </a:pPr>
            <a:r>
              <a:rPr lang="en-US" b="1" dirty="0"/>
              <a:t>MN Geospatial Priorities Survey Results and GAC Priorities </a:t>
            </a:r>
          </a:p>
          <a:p>
            <a:pPr marL="0" indent="0">
              <a:buNone/>
            </a:pPr>
            <a:r>
              <a:rPr lang="en-US" dirty="0"/>
              <a:t>Mark Kotz</a:t>
            </a:r>
          </a:p>
        </p:txBody>
      </p:sp>
    </p:spTree>
    <p:extLst>
      <p:ext uri="{BB962C8B-B14F-4D97-AF65-F5344CB8AC3E}">
        <p14:creationId xmlns:p14="http://schemas.microsoft.com/office/powerpoint/2010/main" val="1538785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Create Priorities?</a:t>
            </a:r>
          </a:p>
        </p:txBody>
      </p:sp>
      <p:sp>
        <p:nvSpPr>
          <p:cNvPr id="3" name="Content Placeholder 2"/>
          <p:cNvSpPr>
            <a:spLocks noGrp="1"/>
          </p:cNvSpPr>
          <p:nvPr>
            <p:ph idx="1"/>
          </p:nvPr>
        </p:nvSpPr>
        <p:spPr/>
        <p:txBody>
          <a:bodyPr/>
          <a:lstStyle/>
          <a:p>
            <a:pPr marL="514350" indent="-514350">
              <a:buFont typeface="+mj-lt"/>
              <a:buAutoNum type="arabicPeriod"/>
            </a:pPr>
            <a:r>
              <a:rPr lang="en-US" dirty="0"/>
              <a:t>To create a voice for the MN geospatial community</a:t>
            </a:r>
          </a:p>
          <a:p>
            <a:pPr marL="514350" indent="-514350">
              <a:buFont typeface="+mj-lt"/>
              <a:buAutoNum type="arabicPeriod"/>
            </a:pPr>
            <a:r>
              <a:rPr lang="en-US" dirty="0"/>
              <a:t>To direct work plans of the GAC and its committees</a:t>
            </a:r>
          </a:p>
          <a:p>
            <a:pPr marL="514350" indent="-514350">
              <a:buFont typeface="+mj-lt"/>
              <a:buAutoNum type="arabicPeriod"/>
            </a:pPr>
            <a:r>
              <a:rPr lang="en-US" dirty="0"/>
              <a:t>To recommend to </a:t>
            </a:r>
            <a:r>
              <a:rPr lang="en-US" dirty="0" err="1"/>
              <a:t>MnGeo</a:t>
            </a:r>
            <a:endParaRPr lang="en-US" dirty="0"/>
          </a:p>
          <a:p>
            <a:pPr marL="514350" indent="-514350">
              <a:buFont typeface="+mj-lt"/>
              <a:buAutoNum type="arabicPeriod"/>
            </a:pPr>
            <a:r>
              <a:rPr lang="en-US" dirty="0"/>
              <a:t>To allow other organizations to compare priorities and align efforts</a:t>
            </a:r>
          </a:p>
          <a:p>
            <a:pPr marL="514350" indent="-514350">
              <a:buFont typeface="+mj-lt"/>
              <a:buAutoNum type="arabicPeriod"/>
            </a:pPr>
            <a:r>
              <a:rPr lang="en-US" dirty="0"/>
              <a:t>To inform outreach and policy related efforts</a:t>
            </a:r>
          </a:p>
          <a:p>
            <a:pPr marL="514350" indent="-514350">
              <a:buFont typeface="+mj-lt"/>
              <a:buAutoNum type="arabicPeriod"/>
            </a:pPr>
            <a:r>
              <a:rPr lang="en-US" dirty="0"/>
              <a:t>Having clear direction helps motivate people to participate</a:t>
            </a:r>
          </a:p>
          <a:p>
            <a:endParaRPr lang="en-US" dirty="0"/>
          </a:p>
        </p:txBody>
      </p:sp>
    </p:spTree>
    <p:extLst>
      <p:ext uri="{BB962C8B-B14F-4D97-AF65-F5344CB8AC3E}">
        <p14:creationId xmlns:p14="http://schemas.microsoft.com/office/powerpoint/2010/main" val="168574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GAC Priorities Process</a:t>
            </a:r>
          </a:p>
        </p:txBody>
      </p:sp>
      <p:sp>
        <p:nvSpPr>
          <p:cNvPr id="3" name="Content Placeholder 2"/>
          <p:cNvSpPr>
            <a:spLocks noGrp="1"/>
          </p:cNvSpPr>
          <p:nvPr>
            <p:ph idx="1"/>
          </p:nvPr>
        </p:nvSpPr>
        <p:spPr>
          <a:xfrm>
            <a:off x="838200" y="1825625"/>
            <a:ext cx="10515600" cy="4351338"/>
          </a:xfrm>
        </p:spPr>
        <p:txBody>
          <a:bodyPr>
            <a:normAutofit lnSpcReduction="10000"/>
          </a:bodyPr>
          <a:lstStyle/>
          <a:p>
            <a:pPr marL="457200" indent="-457200"/>
            <a:r>
              <a:rPr lang="en-US" dirty="0"/>
              <a:t>Create a list of proposed projects and initiatives</a:t>
            </a:r>
          </a:p>
          <a:p>
            <a:pPr marL="1200150" lvl="1" indent="-457200"/>
            <a:r>
              <a:rPr lang="en-US" dirty="0"/>
              <a:t>From GAC members and committee chairs</a:t>
            </a:r>
          </a:p>
          <a:p>
            <a:pPr marL="1200150" lvl="1" indent="-457200"/>
            <a:r>
              <a:rPr lang="en-US" dirty="0"/>
              <a:t>Announced at GIS/LIS conference</a:t>
            </a:r>
          </a:p>
          <a:p>
            <a:pPr marL="457200" indent="-457200"/>
            <a:r>
              <a:rPr lang="en-US" dirty="0"/>
              <a:t>Assess the </a:t>
            </a:r>
            <a:r>
              <a:rPr lang="en-US" b="1" dirty="0">
                <a:solidFill>
                  <a:schemeClr val="accent2">
                    <a:lumMod val="75000"/>
                  </a:schemeClr>
                </a:solidFill>
              </a:rPr>
              <a:t>value</a:t>
            </a:r>
            <a:r>
              <a:rPr lang="en-US" dirty="0"/>
              <a:t> of each – degree of business need</a:t>
            </a:r>
          </a:p>
          <a:p>
            <a:pPr marL="1200150" lvl="1" indent="-457200"/>
            <a:r>
              <a:rPr lang="en-US" dirty="0"/>
              <a:t>MN Geospatial Priorities Survey</a:t>
            </a:r>
          </a:p>
          <a:p>
            <a:pPr marL="457200" indent="-457200"/>
            <a:r>
              <a:rPr lang="en-US" dirty="0"/>
              <a:t>Assess </a:t>
            </a:r>
            <a:r>
              <a:rPr lang="en-US" b="1" dirty="0">
                <a:solidFill>
                  <a:schemeClr val="accent2">
                    <a:lumMod val="75000"/>
                  </a:schemeClr>
                </a:solidFill>
              </a:rPr>
              <a:t>likelihood of success </a:t>
            </a:r>
            <a:r>
              <a:rPr lang="en-US" dirty="0"/>
              <a:t>of each - owner, work team, champion, funding</a:t>
            </a:r>
          </a:p>
          <a:p>
            <a:pPr marL="457200" indent="-457200"/>
            <a:r>
              <a:rPr lang="en-US" dirty="0"/>
              <a:t>Preliminary priority calculation</a:t>
            </a:r>
          </a:p>
          <a:p>
            <a:pPr marL="457200" indent="-457200"/>
            <a:r>
              <a:rPr lang="en-US" dirty="0"/>
              <a:t>GAC discusses and adjusts</a:t>
            </a:r>
          </a:p>
        </p:txBody>
      </p:sp>
    </p:spTree>
    <p:extLst>
      <p:ext uri="{BB962C8B-B14F-4D97-AF65-F5344CB8AC3E}">
        <p14:creationId xmlns:p14="http://schemas.microsoft.com/office/powerpoint/2010/main" val="413619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 Geospatial Priorities Survey</a:t>
            </a:r>
          </a:p>
        </p:txBody>
      </p:sp>
      <p:sp>
        <p:nvSpPr>
          <p:cNvPr id="3" name="Content Placeholder 2"/>
          <p:cNvSpPr>
            <a:spLocks noGrp="1"/>
          </p:cNvSpPr>
          <p:nvPr>
            <p:ph idx="1"/>
          </p:nvPr>
        </p:nvSpPr>
        <p:spPr>
          <a:xfrm>
            <a:off x="545960" y="1788406"/>
            <a:ext cx="3689709" cy="4351338"/>
          </a:xfrm>
        </p:spPr>
        <p:txBody>
          <a:bodyPr>
            <a:normAutofit/>
          </a:bodyPr>
          <a:lstStyle/>
          <a:p>
            <a:pPr marL="457200" indent="-457200"/>
            <a:r>
              <a:rPr lang="en-US" dirty="0"/>
              <a:t>453 survey responses</a:t>
            </a:r>
          </a:p>
          <a:p>
            <a:pPr marL="457200" indent="-457200"/>
            <a:r>
              <a:rPr lang="en-US" dirty="0"/>
              <a:t>49% from state sector</a:t>
            </a:r>
          </a:p>
        </p:txBody>
      </p:sp>
      <p:graphicFrame>
        <p:nvGraphicFramePr>
          <p:cNvPr id="4" name="Chart 3">
            <a:extLst>
              <a:ext uri="{FF2B5EF4-FFF2-40B4-BE49-F238E27FC236}">
                <a16:creationId xmlns:a16="http://schemas.microsoft.com/office/drawing/2014/main" id="{A18C5609-DE5A-4E3B-A8E7-DA4F5706B310}"/>
              </a:ext>
            </a:extLst>
          </p:cNvPr>
          <p:cNvGraphicFramePr/>
          <p:nvPr/>
        </p:nvGraphicFramePr>
        <p:xfrm>
          <a:off x="4694108" y="1507253"/>
          <a:ext cx="6951932" cy="4913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64DA13C-813D-42EA-B435-4936239D697A}"/>
              </a:ext>
            </a:extLst>
          </p:cNvPr>
          <p:cNvGraphicFramePr>
            <a:graphicFrameLocks/>
          </p:cNvGraphicFramePr>
          <p:nvPr/>
        </p:nvGraphicFramePr>
        <p:xfrm>
          <a:off x="4401867" y="1266825"/>
          <a:ext cx="7159512" cy="5291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727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 Geospatial Priorities Survey</a:t>
            </a:r>
          </a:p>
        </p:txBody>
      </p:sp>
      <p:sp>
        <p:nvSpPr>
          <p:cNvPr id="3" name="Content Placeholder 2"/>
          <p:cNvSpPr>
            <a:spLocks noGrp="1"/>
          </p:cNvSpPr>
          <p:nvPr>
            <p:ph idx="1"/>
          </p:nvPr>
        </p:nvSpPr>
        <p:spPr>
          <a:xfrm>
            <a:off x="838200" y="1825625"/>
            <a:ext cx="10515600" cy="4351338"/>
          </a:xfrm>
        </p:spPr>
        <p:txBody>
          <a:bodyPr>
            <a:normAutofit lnSpcReduction="10000"/>
          </a:bodyPr>
          <a:lstStyle/>
          <a:p>
            <a:pPr marL="457200" indent="-457200"/>
            <a:r>
              <a:rPr lang="en-US" dirty="0"/>
              <a:t>Results scoring: </a:t>
            </a:r>
          </a:p>
          <a:p>
            <a:pPr marL="914400" lvl="1" indent="-457200">
              <a:spcAft>
                <a:spcPts val="600"/>
              </a:spcAft>
            </a:pPr>
            <a:r>
              <a:rPr lang="en-US" dirty="0"/>
              <a:t>Critical = 3</a:t>
            </a:r>
          </a:p>
          <a:p>
            <a:pPr marL="914400" lvl="1" indent="-457200">
              <a:spcAft>
                <a:spcPts val="600"/>
              </a:spcAft>
            </a:pPr>
            <a:r>
              <a:rPr lang="en-US" dirty="0"/>
              <a:t>Very Important = 2</a:t>
            </a:r>
          </a:p>
          <a:p>
            <a:pPr marL="914400" lvl="1" indent="-457200">
              <a:spcAft>
                <a:spcPts val="600"/>
              </a:spcAft>
            </a:pPr>
            <a:r>
              <a:rPr lang="en-US" dirty="0"/>
              <a:t>Nice to have = 1</a:t>
            </a:r>
          </a:p>
          <a:p>
            <a:pPr marL="914400" lvl="1" indent="-457200">
              <a:spcAft>
                <a:spcPts val="600"/>
              </a:spcAft>
            </a:pPr>
            <a:r>
              <a:rPr lang="en-US" dirty="0"/>
              <a:t>Not needed or not answered = 0</a:t>
            </a:r>
          </a:p>
          <a:p>
            <a:pPr marL="457200" indent="-457200"/>
            <a:r>
              <a:rPr lang="en-US" dirty="0"/>
              <a:t>Scores shown weighted and unweighted</a:t>
            </a:r>
          </a:p>
          <a:p>
            <a:pPr marL="457200" indent="-457200"/>
            <a:r>
              <a:rPr lang="en-US" dirty="0"/>
              <a:t>Weighting by GAC seats representing sectors (e.g. nonprofit weight of 1 (1 seat), state government weight of 2 (2 seats)).</a:t>
            </a:r>
          </a:p>
          <a:p>
            <a:pPr marL="457200" indent="-457200"/>
            <a:r>
              <a:rPr lang="en-US" dirty="0"/>
              <a:t>Results are very similar weighted and unweighted.</a:t>
            </a:r>
          </a:p>
        </p:txBody>
      </p:sp>
    </p:spTree>
    <p:extLst>
      <p:ext uri="{BB962C8B-B14F-4D97-AF65-F5344CB8AC3E}">
        <p14:creationId xmlns:p14="http://schemas.microsoft.com/office/powerpoint/2010/main" val="4224233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77DC-4E0E-4757-B84B-ACEC60DBF40A}"/>
              </a:ext>
            </a:extLst>
          </p:cNvPr>
          <p:cNvSpPr>
            <a:spLocks noGrp="1"/>
          </p:cNvSpPr>
          <p:nvPr>
            <p:ph type="title"/>
          </p:nvPr>
        </p:nvSpPr>
        <p:spPr/>
        <p:txBody>
          <a:bodyPr/>
          <a:lstStyle/>
          <a:p>
            <a:endParaRPr lang="en-US"/>
          </a:p>
        </p:txBody>
      </p:sp>
      <p:graphicFrame>
        <p:nvGraphicFramePr>
          <p:cNvPr id="4" name="Table 3">
            <a:extLst>
              <a:ext uri="{FF2B5EF4-FFF2-40B4-BE49-F238E27FC236}">
                <a16:creationId xmlns:a16="http://schemas.microsoft.com/office/drawing/2014/main" id="{04BDB94F-A253-4CE4-9242-1B86E8B0E8B4}"/>
              </a:ext>
            </a:extLst>
          </p:cNvPr>
          <p:cNvGraphicFramePr>
            <a:graphicFrameLocks noGrp="1"/>
          </p:cNvGraphicFramePr>
          <p:nvPr/>
        </p:nvGraphicFramePr>
        <p:xfrm>
          <a:off x="178676" y="73573"/>
          <a:ext cx="11834648" cy="6845075"/>
        </p:xfrm>
        <a:graphic>
          <a:graphicData uri="http://schemas.openxmlformats.org/drawingml/2006/table">
            <a:tbl>
              <a:tblPr firstRow="1" firstCol="1" bandRow="1"/>
              <a:tblGrid>
                <a:gridCol w="2984938">
                  <a:extLst>
                    <a:ext uri="{9D8B030D-6E8A-4147-A177-3AD203B41FA5}">
                      <a16:colId xmlns:a16="http://schemas.microsoft.com/office/drawing/2014/main" val="1492994542"/>
                    </a:ext>
                  </a:extLst>
                </a:gridCol>
                <a:gridCol w="7294179">
                  <a:extLst>
                    <a:ext uri="{9D8B030D-6E8A-4147-A177-3AD203B41FA5}">
                      <a16:colId xmlns:a16="http://schemas.microsoft.com/office/drawing/2014/main" val="3002947833"/>
                    </a:ext>
                  </a:extLst>
                </a:gridCol>
                <a:gridCol w="777766">
                  <a:extLst>
                    <a:ext uri="{9D8B030D-6E8A-4147-A177-3AD203B41FA5}">
                      <a16:colId xmlns:a16="http://schemas.microsoft.com/office/drawing/2014/main" val="4188664955"/>
                    </a:ext>
                  </a:extLst>
                </a:gridCol>
                <a:gridCol w="777765">
                  <a:extLst>
                    <a:ext uri="{9D8B030D-6E8A-4147-A177-3AD203B41FA5}">
                      <a16:colId xmlns:a16="http://schemas.microsoft.com/office/drawing/2014/main" val="526394112"/>
                    </a:ext>
                  </a:extLst>
                </a:gridCol>
              </a:tblGrid>
              <a:tr h="532352">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Project Short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 Long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Score Weighted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 Weighted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86204647"/>
                  </a:ext>
                </a:extLst>
              </a:tr>
              <a:tr h="245413">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Free and Open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public geospatial data in MN to be free and open to everyone.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60133712"/>
                  </a:ext>
                </a:extLst>
              </a:tr>
              <a:tr h="272368">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&amp; Aligned Boundary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and aligned boundary data from authoritative sources.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1.876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681647171"/>
                  </a:ext>
                </a:extLst>
              </a:tr>
              <a:tr h="402822">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Hydro-DEMs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Accurate hydro-DEMs (</a:t>
                      </a:r>
                      <a:r>
                        <a:rPr lang="en-US"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hDEM</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that serve modern flood modeling and hydro-terrain analysis tools, and the development of more accurate watercourses and watersheds.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1.680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4055501"/>
                  </a:ext>
                </a:extLst>
              </a:tr>
              <a:tr h="84416">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Parcel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Statewide publicly available parcel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1.679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78695065"/>
                  </a:ext>
                </a:extLst>
              </a:tr>
              <a:tr h="133088">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Road Centerline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Statewide publicly available road centerline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1.671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02629321"/>
                  </a:ext>
                </a:extLst>
              </a:tr>
              <a:tr h="412666">
                <a:tc>
                  <a:txBody>
                    <a:bodyPr/>
                    <a:lstStyle/>
                    <a:p>
                      <a:pPr marL="0" marR="0">
                        <a:lnSpc>
                          <a:spcPct val="115000"/>
                        </a:lnSpc>
                        <a:spcBef>
                          <a:spcPts val="0"/>
                        </a:spcBef>
                        <a:spcAft>
                          <a:spcPts val="0"/>
                        </a:spcAft>
                      </a:pPr>
                      <a:r>
                        <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LiDAR Data</a:t>
                      </a: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LiDAR data acquisition across Minnesota for use in developing new derived products guided by committee developed standards.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1.671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29445875"/>
                  </a:ext>
                </a:extLst>
              </a:tr>
              <a:tr h="409873">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Image Service Improvements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Improvements to the </a:t>
                      </a:r>
                      <a:r>
                        <a:rPr lang="en-US"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MnGeo</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Imagery Service, such as Web Mercator support, tiling, and complementary options such as “composite of latest leaf off imagery”, and downloading options.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26156635"/>
                  </a:ext>
                </a:extLst>
              </a:tr>
              <a:tr h="272368">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Geodata Archive Implementation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implementation of an archive for Minnesota geospatial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1.547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0845070"/>
                  </a:ext>
                </a:extLst>
              </a:tr>
              <a:tr h="182914">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Basemap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Statewide and regional (e.g. Twin Cities metro) publicly available </a:t>
                      </a:r>
                      <a:r>
                        <a:rPr lang="en-US"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basemap</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1.545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67525467"/>
                  </a:ext>
                </a:extLst>
              </a:tr>
              <a:tr h="272368">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Inventory of MN </a:t>
                      </a:r>
                      <a:r>
                        <a:rPr lang="en-US" sz="16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GeoData</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Assets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inventory and assessment of Minnesota’s geospatial data assets.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71765058"/>
                  </a:ext>
                </a:extLst>
              </a:tr>
              <a:tr h="133088">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Address Point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Statewide publicly available address points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17019610"/>
                  </a:ext>
                </a:extLst>
              </a:tr>
              <a:tr h="412666">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 Damage Assess Data Standard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emergency management damage assessment data standard to provide an accepted specification to support a request for State or Federal assistance after a disaster.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1.381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120646257"/>
                  </a:ext>
                </a:extLst>
              </a:tr>
              <a:tr h="385628">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NG9-1-1 Geospatial Forum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forum (committee, workgroup, etc.) for MN geospatial professionals to discuss and share best practices, standards, lessons learned, etc. for implementing and supporting the geospatial components of NG9-1-1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1.372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628634465"/>
                  </a:ext>
                </a:extLst>
              </a:tr>
              <a:tr h="283779">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Underground Utilities Data Forum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forum (committee, workgroup, etc.) to explore development of statewide data representing underground utilities.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1.336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00116691"/>
                  </a:ext>
                </a:extLst>
              </a:tr>
              <a:tr h="188845">
                <a:tc>
                  <a:txBody>
                    <a:bodyPr/>
                    <a:lstStyle/>
                    <a:p>
                      <a:pPr marL="0" marR="0">
                        <a:lnSpc>
                          <a:spcPct val="115000"/>
                        </a:lnSpc>
                        <a:spcBef>
                          <a:spcPts val="0"/>
                        </a:spcBef>
                        <a:spcAft>
                          <a:spcPts val="0"/>
                        </a:spcAft>
                      </a:pPr>
                      <a:r>
                        <a:rPr lang="en-US" sz="16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Crit</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Infrastructure Data Custodian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Identifying a custodian and maintenance workflow for statewide critical infrastructure data.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954496721"/>
                  </a:ext>
                </a:extLst>
              </a:tr>
              <a:tr h="272368">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 National Grid Materials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Maps, procedures, templates and other materials to help all levels of government implement the U.S. National Grid.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616435097"/>
                  </a:ext>
                </a:extLst>
              </a:tr>
              <a:tr h="133088">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Culvert Data Standard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culvert data standard.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1.178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551565794"/>
                  </a:ext>
                </a:extLst>
              </a:tr>
              <a:tr h="272368">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Parks and Trails Data Standard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parks and trails data standard.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93318638"/>
                  </a:ext>
                </a:extLst>
              </a:tr>
              <a:tr h="412666">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Unmanned Systems Metadata Guide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guide for describing in metadata the specifications of unmanned aircraft systems (UAS), unmanned surface water vehicles (USV), and unmanned underwater vehicles (UUV).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1.048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139" marR="33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812493554"/>
                  </a:ext>
                </a:extLst>
              </a:tr>
            </a:tbl>
          </a:graphicData>
        </a:graphic>
      </p:graphicFrame>
    </p:spTree>
    <p:extLst>
      <p:ext uri="{BB962C8B-B14F-4D97-AF65-F5344CB8AC3E}">
        <p14:creationId xmlns:p14="http://schemas.microsoft.com/office/powerpoint/2010/main" val="219512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050E526-BC31-4F65-BE10-7902EA8538F1}"/>
              </a:ext>
            </a:extLst>
          </p:cNvPr>
          <p:cNvGraphicFramePr>
            <a:graphicFrameLocks noGrp="1"/>
          </p:cNvGraphicFramePr>
          <p:nvPr/>
        </p:nvGraphicFramePr>
        <p:xfrm>
          <a:off x="1271751" y="152400"/>
          <a:ext cx="6589987" cy="7043508"/>
        </p:xfrm>
        <a:graphic>
          <a:graphicData uri="http://schemas.openxmlformats.org/drawingml/2006/table">
            <a:tbl>
              <a:tblPr firstRow="1" firstCol="1" bandRow="1"/>
              <a:tblGrid>
                <a:gridCol w="4277711">
                  <a:extLst>
                    <a:ext uri="{9D8B030D-6E8A-4147-A177-3AD203B41FA5}">
                      <a16:colId xmlns:a16="http://schemas.microsoft.com/office/drawing/2014/main" val="4098263023"/>
                    </a:ext>
                  </a:extLst>
                </a:gridCol>
                <a:gridCol w="2312276">
                  <a:extLst>
                    <a:ext uri="{9D8B030D-6E8A-4147-A177-3AD203B41FA5}">
                      <a16:colId xmlns:a16="http://schemas.microsoft.com/office/drawing/2014/main" val="3766842832"/>
                    </a:ext>
                  </a:extLst>
                </a:gridCol>
              </a:tblGrid>
              <a:tr h="383628">
                <a:tc>
                  <a:txBody>
                    <a:bodyPr/>
                    <a:lstStyle/>
                    <a:p>
                      <a:pPr marL="0" marR="0">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Project Short 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Weighted by Sector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49683994"/>
                  </a:ext>
                </a:extLst>
              </a:tr>
              <a:tr h="126083">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Free and Open Data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15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742100697"/>
                  </a:ext>
                </a:extLst>
              </a:tr>
              <a:tr h="258032">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&amp; Aligned Boundary Data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15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303346524"/>
                  </a:ext>
                </a:extLst>
              </a:tr>
              <a:tr h="126083">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Hydro-DEMs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715654"/>
                  </a:ext>
                </a:extLst>
              </a:tr>
              <a:tr h="126083">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Parcel Data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44327055"/>
                  </a:ext>
                </a:extLst>
              </a:tr>
              <a:tr h="126083">
                <a:tc>
                  <a:txBody>
                    <a:bodyPr/>
                    <a:lstStyle/>
                    <a:p>
                      <a:pPr marL="0" marR="0">
                        <a:lnSpc>
                          <a:spcPct val="115000"/>
                        </a:lnSpc>
                        <a:spcBef>
                          <a:spcPts val="0"/>
                        </a:spcBef>
                        <a:spcAft>
                          <a:spcPts val="0"/>
                        </a:spcAf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Road Centerline Data</a:t>
                      </a: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1.671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48177806"/>
                  </a:ext>
                </a:extLst>
              </a:tr>
              <a:tr h="126083">
                <a:tc>
                  <a:txBody>
                    <a:bodyPr/>
                    <a:lstStyle/>
                    <a:p>
                      <a:pPr marL="0" marR="0">
                        <a:lnSpc>
                          <a:spcPct val="115000"/>
                        </a:lnSpc>
                        <a:spcBef>
                          <a:spcPts val="0"/>
                        </a:spcBef>
                        <a:spcAft>
                          <a:spcPts val="0"/>
                        </a:spcAf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LiDAR Data</a:t>
                      </a: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1.671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59230961"/>
                  </a:ext>
                </a:extLst>
              </a:tr>
              <a:tr h="258032">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Image Service Improvements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30223858"/>
                  </a:ext>
                </a:extLst>
              </a:tr>
              <a:tr h="258032">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Geodata Archive Implementation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9773183"/>
                  </a:ext>
                </a:extLst>
              </a:tr>
              <a:tr h="126083">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Basemap Services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1.545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62095581"/>
                  </a:ext>
                </a:extLst>
              </a:tr>
              <a:tr h="258032">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Inventory of MN </a:t>
                      </a:r>
                      <a:r>
                        <a:rPr lang="en-US" sz="2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GeoData</a:t>
                      </a: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Assets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52864151"/>
                  </a:ext>
                </a:extLst>
              </a:tr>
              <a:tr h="126083">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Address Point Data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37546382"/>
                  </a:ext>
                </a:extLst>
              </a:tr>
              <a:tr h="258032">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 Damage Assess Data Standard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1.381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0215505"/>
                  </a:ext>
                </a:extLst>
              </a:tr>
              <a:tr h="258032">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NG9-1-1 Geospatial Forum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1.372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07503061"/>
                  </a:ext>
                </a:extLst>
              </a:tr>
              <a:tr h="258032">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Underground Utilities Data Forum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54128259"/>
                  </a:ext>
                </a:extLst>
              </a:tr>
              <a:tr h="258032">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Critical Infrastructure Data Custodian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57483656"/>
                  </a:ext>
                </a:extLst>
              </a:tr>
              <a:tr h="258032">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 National Grid Materials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026151806"/>
                  </a:ext>
                </a:extLst>
              </a:tr>
              <a:tr h="126083">
                <a:tc>
                  <a:txBody>
                    <a:bodyPr/>
                    <a:lstStyle/>
                    <a:p>
                      <a:pPr marL="0" marR="0">
                        <a:lnSpc>
                          <a:spcPct val="115000"/>
                        </a:lnSpc>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Culvert Data Standard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1.178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77275498"/>
                  </a:ext>
                </a:extLst>
              </a:tr>
              <a:tr h="258032">
                <a:tc>
                  <a:txBody>
                    <a:bodyPr/>
                    <a:lstStyle/>
                    <a:p>
                      <a:pPr marL="0" marR="0">
                        <a:lnSpc>
                          <a:spcPct val="115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Parks and Trails Data Standard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445288465"/>
                  </a:ext>
                </a:extLst>
              </a:tr>
              <a:tr h="258032">
                <a:tc>
                  <a:txBody>
                    <a:bodyPr/>
                    <a:lstStyle/>
                    <a:p>
                      <a:pPr marL="0" marR="0">
                        <a:lnSpc>
                          <a:spcPct val="115000"/>
                        </a:lnSpc>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Unmanned Systems Metadata Guide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281" marR="47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89903032"/>
                  </a:ext>
                </a:extLst>
              </a:tr>
            </a:tbl>
          </a:graphicData>
        </a:graphic>
      </p:graphicFrame>
    </p:spTree>
    <p:extLst>
      <p:ext uri="{BB962C8B-B14F-4D97-AF65-F5344CB8AC3E}">
        <p14:creationId xmlns:p14="http://schemas.microsoft.com/office/powerpoint/2010/main" val="3384526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Prioritization</a:t>
            </a:r>
          </a:p>
        </p:txBody>
      </p:sp>
      <p:sp>
        <p:nvSpPr>
          <p:cNvPr id="3" name="Content Placeholder 2"/>
          <p:cNvSpPr>
            <a:spLocks noGrp="1"/>
          </p:cNvSpPr>
          <p:nvPr>
            <p:ph idx="1"/>
          </p:nvPr>
        </p:nvSpPr>
        <p:spPr>
          <a:xfrm>
            <a:off x="838200" y="1825625"/>
            <a:ext cx="10515600" cy="4351338"/>
          </a:xfrm>
        </p:spPr>
        <p:txBody>
          <a:bodyPr>
            <a:normAutofit/>
          </a:bodyPr>
          <a:lstStyle/>
          <a:p>
            <a:pPr marL="457200" indent="-457200"/>
            <a:r>
              <a:rPr lang="en-US" dirty="0"/>
              <a:t>Value Score = Weighted survey result x 10</a:t>
            </a:r>
          </a:p>
          <a:p>
            <a:pPr marL="457200" indent="-457200"/>
            <a:r>
              <a:rPr lang="en-US" dirty="0"/>
              <a:t>Likelihood of Success Score</a:t>
            </a:r>
          </a:p>
          <a:p>
            <a:pPr marL="914400" lvl="1" indent="-457200"/>
            <a:r>
              <a:rPr lang="en-US" dirty="0"/>
              <a:t>Project owner = 3</a:t>
            </a:r>
          </a:p>
          <a:p>
            <a:pPr marL="914400" lvl="1" indent="-457200"/>
            <a:r>
              <a:rPr lang="en-US" dirty="0"/>
              <a:t>Project team = 2</a:t>
            </a:r>
          </a:p>
          <a:p>
            <a:pPr marL="914400" lvl="1" indent="-457200"/>
            <a:r>
              <a:rPr lang="en-US" dirty="0"/>
              <a:t>Champion = 2</a:t>
            </a:r>
          </a:p>
          <a:p>
            <a:pPr marL="914400" lvl="1" indent="-457200"/>
            <a:r>
              <a:rPr lang="en-US" dirty="0"/>
              <a:t>Funding = 2</a:t>
            </a:r>
          </a:p>
          <a:p>
            <a:pPr marL="914400" lvl="1" indent="-457200"/>
            <a:r>
              <a:rPr lang="en-US" dirty="0"/>
              <a:t>Effort:  low = 3, medium = 2, high = 1</a:t>
            </a:r>
          </a:p>
        </p:txBody>
      </p:sp>
    </p:spTree>
    <p:extLst>
      <p:ext uri="{BB962C8B-B14F-4D97-AF65-F5344CB8AC3E}">
        <p14:creationId xmlns:p14="http://schemas.microsoft.com/office/powerpoint/2010/main" val="1978627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Big Colorful Spreadsheet</a:t>
            </a:r>
          </a:p>
        </p:txBody>
      </p:sp>
      <p:graphicFrame>
        <p:nvGraphicFramePr>
          <p:cNvPr id="3" name="Table 2">
            <a:extLst>
              <a:ext uri="{FF2B5EF4-FFF2-40B4-BE49-F238E27FC236}">
                <a16:creationId xmlns:a16="http://schemas.microsoft.com/office/drawing/2014/main" id="{0171B2CB-8BA4-4793-8A1B-17A8162927F3}"/>
              </a:ext>
            </a:extLst>
          </p:cNvPr>
          <p:cNvGraphicFramePr>
            <a:graphicFrameLocks noGrp="1"/>
          </p:cNvGraphicFramePr>
          <p:nvPr/>
        </p:nvGraphicFramePr>
        <p:xfrm>
          <a:off x="157654" y="1152967"/>
          <a:ext cx="11613932" cy="5254740"/>
        </p:xfrm>
        <a:graphic>
          <a:graphicData uri="http://schemas.openxmlformats.org/drawingml/2006/table">
            <a:tbl>
              <a:tblPr/>
              <a:tblGrid>
                <a:gridCol w="2660696">
                  <a:extLst>
                    <a:ext uri="{9D8B030D-6E8A-4147-A177-3AD203B41FA5}">
                      <a16:colId xmlns:a16="http://schemas.microsoft.com/office/drawing/2014/main" val="275728356"/>
                    </a:ext>
                  </a:extLst>
                </a:gridCol>
                <a:gridCol w="665173">
                  <a:extLst>
                    <a:ext uri="{9D8B030D-6E8A-4147-A177-3AD203B41FA5}">
                      <a16:colId xmlns:a16="http://schemas.microsoft.com/office/drawing/2014/main" val="2494239992"/>
                    </a:ext>
                  </a:extLst>
                </a:gridCol>
                <a:gridCol w="332587">
                  <a:extLst>
                    <a:ext uri="{9D8B030D-6E8A-4147-A177-3AD203B41FA5}">
                      <a16:colId xmlns:a16="http://schemas.microsoft.com/office/drawing/2014/main" val="2145182112"/>
                    </a:ext>
                  </a:extLst>
                </a:gridCol>
                <a:gridCol w="412407">
                  <a:extLst>
                    <a:ext uri="{9D8B030D-6E8A-4147-A177-3AD203B41FA5}">
                      <a16:colId xmlns:a16="http://schemas.microsoft.com/office/drawing/2014/main" val="2412630257"/>
                    </a:ext>
                  </a:extLst>
                </a:gridCol>
                <a:gridCol w="598656">
                  <a:extLst>
                    <a:ext uri="{9D8B030D-6E8A-4147-A177-3AD203B41FA5}">
                      <a16:colId xmlns:a16="http://schemas.microsoft.com/office/drawing/2014/main" val="2867716102"/>
                    </a:ext>
                  </a:extLst>
                </a:gridCol>
                <a:gridCol w="598656">
                  <a:extLst>
                    <a:ext uri="{9D8B030D-6E8A-4147-A177-3AD203B41FA5}">
                      <a16:colId xmlns:a16="http://schemas.microsoft.com/office/drawing/2014/main" val="3095423651"/>
                    </a:ext>
                  </a:extLst>
                </a:gridCol>
                <a:gridCol w="478925">
                  <a:extLst>
                    <a:ext uri="{9D8B030D-6E8A-4147-A177-3AD203B41FA5}">
                      <a16:colId xmlns:a16="http://schemas.microsoft.com/office/drawing/2014/main" val="1900066605"/>
                    </a:ext>
                  </a:extLst>
                </a:gridCol>
                <a:gridCol w="598656">
                  <a:extLst>
                    <a:ext uri="{9D8B030D-6E8A-4147-A177-3AD203B41FA5}">
                      <a16:colId xmlns:a16="http://schemas.microsoft.com/office/drawing/2014/main" val="1559282500"/>
                    </a:ext>
                  </a:extLst>
                </a:gridCol>
                <a:gridCol w="532140">
                  <a:extLst>
                    <a:ext uri="{9D8B030D-6E8A-4147-A177-3AD203B41FA5}">
                      <a16:colId xmlns:a16="http://schemas.microsoft.com/office/drawing/2014/main" val="258139566"/>
                    </a:ext>
                  </a:extLst>
                </a:gridCol>
                <a:gridCol w="439014">
                  <a:extLst>
                    <a:ext uri="{9D8B030D-6E8A-4147-A177-3AD203B41FA5}">
                      <a16:colId xmlns:a16="http://schemas.microsoft.com/office/drawing/2014/main" val="2103472118"/>
                    </a:ext>
                  </a:extLst>
                </a:gridCol>
                <a:gridCol w="532140">
                  <a:extLst>
                    <a:ext uri="{9D8B030D-6E8A-4147-A177-3AD203B41FA5}">
                      <a16:colId xmlns:a16="http://schemas.microsoft.com/office/drawing/2014/main" val="23371017"/>
                    </a:ext>
                  </a:extLst>
                </a:gridCol>
                <a:gridCol w="412407">
                  <a:extLst>
                    <a:ext uri="{9D8B030D-6E8A-4147-A177-3AD203B41FA5}">
                      <a16:colId xmlns:a16="http://schemas.microsoft.com/office/drawing/2014/main" val="2242334202"/>
                    </a:ext>
                  </a:extLst>
                </a:gridCol>
                <a:gridCol w="452318">
                  <a:extLst>
                    <a:ext uri="{9D8B030D-6E8A-4147-A177-3AD203B41FA5}">
                      <a16:colId xmlns:a16="http://schemas.microsoft.com/office/drawing/2014/main" val="1641018144"/>
                    </a:ext>
                  </a:extLst>
                </a:gridCol>
                <a:gridCol w="425711">
                  <a:extLst>
                    <a:ext uri="{9D8B030D-6E8A-4147-A177-3AD203B41FA5}">
                      <a16:colId xmlns:a16="http://schemas.microsoft.com/office/drawing/2014/main" val="1020639197"/>
                    </a:ext>
                  </a:extLst>
                </a:gridCol>
                <a:gridCol w="452318">
                  <a:extLst>
                    <a:ext uri="{9D8B030D-6E8A-4147-A177-3AD203B41FA5}">
                      <a16:colId xmlns:a16="http://schemas.microsoft.com/office/drawing/2014/main" val="3285046016"/>
                    </a:ext>
                  </a:extLst>
                </a:gridCol>
                <a:gridCol w="1370258">
                  <a:extLst>
                    <a:ext uri="{9D8B030D-6E8A-4147-A177-3AD203B41FA5}">
                      <a16:colId xmlns:a16="http://schemas.microsoft.com/office/drawing/2014/main" val="2149137841"/>
                    </a:ext>
                  </a:extLst>
                </a:gridCol>
                <a:gridCol w="651870">
                  <a:extLst>
                    <a:ext uri="{9D8B030D-6E8A-4147-A177-3AD203B41FA5}">
                      <a16:colId xmlns:a16="http://schemas.microsoft.com/office/drawing/2014/main" val="3471822319"/>
                    </a:ext>
                  </a:extLst>
                </a:gridCol>
              </a:tblGrid>
              <a:tr h="529670">
                <a:tc>
                  <a:txBody>
                    <a:bodyPr/>
                    <a:lstStyle/>
                    <a:p>
                      <a:pPr algn="l" fontAlgn="b"/>
                      <a:r>
                        <a:rPr lang="en-US" sz="1400" b="1" i="0" u="none" strike="noStrike" dirty="0">
                          <a:solidFill>
                            <a:srgbClr val="000000"/>
                          </a:solidFill>
                          <a:effectLst/>
                          <a:latin typeface="Calibri" panose="020F0502020204030204" pitchFamily="34" charset="0"/>
                        </a:rPr>
                        <a:t>Project or Initiative Name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Calibri" panose="020F0502020204030204" pitchFamily="34" charset="0"/>
                        </a:rPr>
                        <a:t>Status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Do in '20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Calibri" panose="020F0502020204030204" pitchFamily="34" charset="0"/>
                        </a:rPr>
                        <a:t>GAC Rank</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400" b="1" i="0" u="none" strike="noStrike" dirty="0">
                          <a:solidFill>
                            <a:srgbClr val="000000"/>
                          </a:solidFill>
                          <a:effectLst/>
                          <a:latin typeface="Calibri" panose="020F0502020204030204" pitchFamily="34" charset="0"/>
                        </a:rPr>
                        <a:t>Priority Score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400" b="1" i="0" u="none" strike="noStrike" dirty="0">
                          <a:solidFill>
                            <a:srgbClr val="000000"/>
                          </a:solidFill>
                          <a:effectLst/>
                          <a:latin typeface="Calibri" panose="020F0502020204030204" pitchFamily="34" charset="0"/>
                        </a:rPr>
                        <a:t>Value Score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Survey Score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400" b="1" i="0" u="none" strike="noStrike" dirty="0">
                          <a:solidFill>
                            <a:srgbClr val="000000"/>
                          </a:solidFill>
                          <a:effectLst/>
                          <a:latin typeface="Calibri" panose="020F0502020204030204" pitchFamily="34" charset="0"/>
                        </a:rPr>
                        <a:t>Success Score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200" b="1" i="0" u="none" strike="noStrike" dirty="0">
                          <a:solidFill>
                            <a:srgbClr val="000000"/>
                          </a:solidFill>
                          <a:effectLst/>
                          <a:latin typeface="Calibri" panose="020F0502020204030204" pitchFamily="34" charset="0"/>
                        </a:rPr>
                        <a:t>Owner Exists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200" b="1" i="0" u="none" strike="noStrike">
                          <a:solidFill>
                            <a:srgbClr val="000000"/>
                          </a:solidFill>
                          <a:effectLst/>
                          <a:latin typeface="Calibri" panose="020F0502020204030204" pitchFamily="34" charset="0"/>
                        </a:rPr>
                        <a:t>Work Team Exists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200" b="1" i="0" u="none" strike="noStrike">
                          <a:solidFill>
                            <a:srgbClr val="000000"/>
                          </a:solidFill>
                          <a:effectLst/>
                          <a:latin typeface="Calibri" panose="020F0502020204030204" pitchFamily="34" charset="0"/>
                        </a:rPr>
                        <a:t>Active Champ Exists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200" b="1" i="0" u="none" strike="noStrike">
                          <a:solidFill>
                            <a:srgbClr val="000000"/>
                          </a:solidFill>
                          <a:effectLst/>
                          <a:latin typeface="Calibri" panose="020F0502020204030204" pitchFamily="34" charset="0"/>
                        </a:rPr>
                        <a:t>$$ Exists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200" b="1" i="0" u="none" strike="noStrike">
                          <a:solidFill>
                            <a:srgbClr val="000000"/>
                          </a:solidFill>
                          <a:effectLst/>
                          <a:latin typeface="Calibri" panose="020F0502020204030204" pitchFamily="34" charset="0"/>
                        </a:rPr>
                        <a:t>Est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200" b="1" i="0" u="none" strike="noStrike">
                          <a:solidFill>
                            <a:srgbClr val="000000"/>
                          </a:solidFill>
                          <a:effectLst/>
                          <a:latin typeface="Calibri" panose="020F0502020204030204" pitchFamily="34" charset="0"/>
                        </a:rPr>
                        <a:t>Easy Score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200" b="1" i="0" u="none" strike="noStrike">
                          <a:solidFill>
                            <a:srgbClr val="000000"/>
                          </a:solidFill>
                          <a:effectLst/>
                          <a:latin typeface="Calibri" panose="020F0502020204030204" pitchFamily="34" charset="0"/>
                        </a:rPr>
                        <a:t>Effort</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200" b="1" i="0" u="none" strike="noStrike">
                          <a:solidFill>
                            <a:srgbClr val="000000"/>
                          </a:solidFill>
                          <a:effectLst/>
                          <a:latin typeface="Calibri" panose="020F0502020204030204" pitchFamily="34" charset="0"/>
                        </a:rPr>
                        <a:t>Project Owner</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200" b="1" i="0" u="none" strike="noStrike">
                          <a:solidFill>
                            <a:srgbClr val="000000"/>
                          </a:solidFill>
                          <a:effectLst/>
                          <a:latin typeface="Calibri" panose="020F0502020204030204" pitchFamily="34" charset="0"/>
                        </a:rPr>
                        <a:t>Champ</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325983356"/>
                  </a:ext>
                </a:extLst>
              </a:tr>
              <a:tr h="201140">
                <a:tc>
                  <a:txBody>
                    <a:bodyPr/>
                    <a:lstStyle/>
                    <a:p>
                      <a:pPr algn="l" fontAlgn="b"/>
                      <a:r>
                        <a:rPr lang="en-US" sz="1400" b="1" i="0" u="none" strike="noStrike" dirty="0">
                          <a:solidFill>
                            <a:srgbClr val="000000"/>
                          </a:solidFill>
                          <a:effectLst/>
                          <a:latin typeface="Calibri" panose="020F0502020204030204" pitchFamily="34" charset="0"/>
                        </a:rPr>
                        <a:t>Free and Open Data</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dirty="0">
                          <a:solidFill>
                            <a:srgbClr val="000000"/>
                          </a:solidFill>
                          <a:effectLst/>
                          <a:latin typeface="Calibri" panose="020F0502020204030204" pitchFamily="34" charset="0"/>
                        </a:rPr>
                        <a:t>233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a:solidFill>
                            <a:srgbClr val="000000"/>
                          </a:solidFill>
                          <a:effectLst/>
                          <a:latin typeface="Calibri" panose="020F0502020204030204" pitchFamily="34" charset="0"/>
                        </a:rPr>
                        <a:t>21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2.115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11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Med</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Kari Geurts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Many</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3654788"/>
                  </a:ext>
                </a:extLst>
              </a:tr>
              <a:tr h="201140">
                <a:tc>
                  <a:txBody>
                    <a:bodyPr/>
                    <a:lstStyle/>
                    <a:p>
                      <a:pPr algn="l" fontAlgn="b"/>
                      <a:r>
                        <a:rPr lang="en-US" sz="1400" b="1" i="0" u="none" strike="noStrike" dirty="0">
                          <a:solidFill>
                            <a:srgbClr val="000000"/>
                          </a:solidFill>
                          <a:effectLst/>
                          <a:latin typeface="Calibri" panose="020F0502020204030204" pitchFamily="34" charset="0"/>
                        </a:rPr>
                        <a:t>Updated &amp; Aligned Boundary Data</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188</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1.876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a:solidFill>
                            <a:srgbClr val="000000"/>
                          </a:solidFill>
                          <a:effectLst/>
                          <a:latin typeface="Calibri" panose="020F0502020204030204" pitchFamily="34" charset="0"/>
                        </a:rPr>
                        <a:t>10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Preston Dowell</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Ross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28291080"/>
                  </a:ext>
                </a:extLst>
              </a:tr>
              <a:tr h="201140">
                <a:tc>
                  <a:txBody>
                    <a:bodyPr/>
                    <a:lstStyle/>
                    <a:p>
                      <a:pPr algn="l" fontAlgn="b"/>
                      <a:r>
                        <a:rPr lang="en-US" sz="1400" b="1" i="0" u="none" strike="noStrike">
                          <a:solidFill>
                            <a:srgbClr val="000000"/>
                          </a:solidFill>
                          <a:effectLst/>
                          <a:latin typeface="Calibri" panose="020F0502020204030204" pitchFamily="34" charset="0"/>
                        </a:rPr>
                        <a:t>Hydro-DEMs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134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1.68</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8</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some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Sean Vaughn</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Many</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189898704"/>
                  </a:ext>
                </a:extLst>
              </a:tr>
              <a:tr h="201140">
                <a:tc>
                  <a:txBody>
                    <a:bodyPr/>
                    <a:lstStyle/>
                    <a:p>
                      <a:pPr algn="l" fontAlgn="b"/>
                      <a:r>
                        <a:rPr lang="en-US" sz="1400" b="1" i="0" u="none" strike="noStrike" dirty="0">
                          <a:solidFill>
                            <a:srgbClr val="000000"/>
                          </a:solidFill>
                          <a:effectLst/>
                          <a:latin typeface="Calibri" panose="020F0502020204030204" pitchFamily="34" charset="0"/>
                        </a:rPr>
                        <a:t>Parcel Data</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118</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1.679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a:solidFill>
                            <a:srgbClr val="000000"/>
                          </a:solidFill>
                          <a:effectLst/>
                          <a:latin typeface="Calibri" panose="020F0502020204030204" pitchFamily="34" charset="0"/>
                        </a:rPr>
                        <a:t>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Kotz</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268746993"/>
                  </a:ext>
                </a:extLst>
              </a:tr>
              <a:tr h="201140">
                <a:tc>
                  <a:txBody>
                    <a:bodyPr/>
                    <a:lstStyle/>
                    <a:p>
                      <a:pPr algn="l" fontAlgn="b"/>
                      <a:r>
                        <a:rPr lang="en-US" sz="1400" b="1" i="0" u="none" strike="noStrike">
                          <a:solidFill>
                            <a:srgbClr val="000000"/>
                          </a:solidFill>
                          <a:effectLst/>
                          <a:latin typeface="Calibri" panose="020F0502020204030204" pitchFamily="34" charset="0"/>
                        </a:rPr>
                        <a:t>LiDAR Data</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134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1.671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8</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some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panose="020F0502020204030204" pitchFamily="34" charset="0"/>
                        </a:rPr>
                        <a:t>Gerry Sjerven</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Ross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243896551"/>
                  </a:ext>
                </a:extLst>
              </a:tr>
              <a:tr h="201140">
                <a:tc>
                  <a:txBody>
                    <a:bodyPr/>
                    <a:lstStyle/>
                    <a:p>
                      <a:pPr algn="l" fontAlgn="b"/>
                      <a:r>
                        <a:rPr lang="en-US" sz="1400" b="1" i="0" u="none" strike="noStrike" dirty="0">
                          <a:solidFill>
                            <a:srgbClr val="000000"/>
                          </a:solidFill>
                          <a:effectLst/>
                          <a:latin typeface="Calibri" panose="020F0502020204030204" pitchFamily="34" charset="0"/>
                        </a:rPr>
                        <a:t>Road Centerline Data</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167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1.671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10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Norman Anderson</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Ross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790555126"/>
                  </a:ext>
                </a:extLst>
              </a:tr>
              <a:tr h="201140">
                <a:tc>
                  <a:txBody>
                    <a:bodyPr/>
                    <a:lstStyle/>
                    <a:p>
                      <a:pPr algn="l" fontAlgn="b"/>
                      <a:r>
                        <a:rPr lang="en-US" sz="1400" b="1" i="0" u="none" strike="noStrike">
                          <a:solidFill>
                            <a:srgbClr val="000000"/>
                          </a:solidFill>
                          <a:effectLst/>
                          <a:latin typeface="Calibri" panose="020F0502020204030204" pitchFamily="34" charset="0"/>
                        </a:rPr>
                        <a:t>Image Service Improvements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114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1.622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a:solidFill>
                            <a:srgbClr val="000000"/>
                          </a:solidFill>
                          <a:effectLst/>
                          <a:latin typeface="Calibri" panose="020F0502020204030204" pitchFamily="34" charset="0"/>
                        </a:rPr>
                        <a:t>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Ross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77757130"/>
                  </a:ext>
                </a:extLst>
              </a:tr>
              <a:tr h="140813">
                <a:tc>
                  <a:txBody>
                    <a:bodyPr/>
                    <a:lstStyle/>
                    <a:p>
                      <a:pPr algn="l" fontAlgn="b"/>
                      <a:r>
                        <a:rPr lang="en-US" sz="1400" b="1" i="0" u="none" strike="noStrike">
                          <a:solidFill>
                            <a:srgbClr val="000000"/>
                          </a:solidFill>
                          <a:effectLst/>
                          <a:latin typeface="Calibri" panose="020F0502020204030204" pitchFamily="34" charset="0"/>
                        </a:rPr>
                        <a:t>Geodata Archive Implementation</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170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1.547</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11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Med</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Ryan Mattke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many</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513201467"/>
                  </a:ext>
                </a:extLst>
              </a:tr>
              <a:tr h="201140">
                <a:tc>
                  <a:txBody>
                    <a:bodyPr/>
                    <a:lstStyle/>
                    <a:p>
                      <a:pPr algn="l" fontAlgn="b"/>
                      <a:r>
                        <a:rPr lang="en-US" sz="1400" b="1" i="0" u="none" strike="noStrike" dirty="0">
                          <a:solidFill>
                            <a:srgbClr val="000000"/>
                          </a:solidFill>
                          <a:effectLst/>
                          <a:latin typeface="Calibri" panose="020F0502020204030204" pitchFamily="34" charset="0"/>
                        </a:rPr>
                        <a:t>Basemap Services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124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1.545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a:solidFill>
                            <a:srgbClr val="000000"/>
                          </a:solidFill>
                          <a:effectLst/>
                          <a:latin typeface="Calibri" panose="020F0502020204030204" pitchFamily="34" charset="0"/>
                        </a:rPr>
                        <a:t>8</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some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Sonia Dickerson</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Ross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36493905"/>
                  </a:ext>
                </a:extLst>
              </a:tr>
              <a:tr h="201140">
                <a:tc>
                  <a:txBody>
                    <a:bodyPr/>
                    <a:lstStyle/>
                    <a:p>
                      <a:pPr algn="l" fontAlgn="b"/>
                      <a:r>
                        <a:rPr lang="en-US" sz="1400" b="1" i="0" u="none" strike="noStrike" dirty="0">
                          <a:solidFill>
                            <a:srgbClr val="000000"/>
                          </a:solidFill>
                          <a:effectLst/>
                          <a:latin typeface="Calibri" panose="020F0502020204030204" pitchFamily="34" charset="0"/>
                        </a:rPr>
                        <a:t>Inventory of MN </a:t>
                      </a:r>
                      <a:r>
                        <a:rPr lang="en-US" sz="1400" b="1" i="0" u="none" strike="noStrike" dirty="0" err="1">
                          <a:solidFill>
                            <a:srgbClr val="000000"/>
                          </a:solidFill>
                          <a:effectLst/>
                          <a:latin typeface="Calibri" panose="020F0502020204030204" pitchFamily="34" charset="0"/>
                        </a:rPr>
                        <a:t>GeoData</a:t>
                      </a:r>
                      <a:r>
                        <a:rPr lang="en-US" sz="1400" b="1" i="0" u="none" strike="noStrike" dirty="0">
                          <a:solidFill>
                            <a:srgbClr val="000000"/>
                          </a:solidFill>
                          <a:effectLst/>
                          <a:latin typeface="Calibri" panose="020F0502020204030204" pitchFamily="34" charset="0"/>
                        </a:rPr>
                        <a:t> Assets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1.516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290118420"/>
                  </a:ext>
                </a:extLst>
              </a:tr>
              <a:tr h="201140">
                <a:tc>
                  <a:txBody>
                    <a:bodyPr/>
                    <a:lstStyle/>
                    <a:p>
                      <a:pPr algn="l" fontAlgn="b"/>
                      <a:r>
                        <a:rPr lang="en-US" sz="1400" b="1" i="0" u="none" strike="noStrike" dirty="0">
                          <a:solidFill>
                            <a:srgbClr val="000000"/>
                          </a:solidFill>
                          <a:effectLst/>
                          <a:latin typeface="Calibri" panose="020F0502020204030204" pitchFamily="34" charset="0"/>
                        </a:rPr>
                        <a:t>Address Point Data</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141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1.412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a:solidFill>
                            <a:srgbClr val="000000"/>
                          </a:solidFill>
                          <a:effectLst/>
                          <a:latin typeface="Calibri" panose="020F0502020204030204" pitchFamily="34" charset="0"/>
                        </a:rPr>
                        <a:t>10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Norman Anderson</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Ross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192510499"/>
                  </a:ext>
                </a:extLst>
              </a:tr>
              <a:tr h="201140">
                <a:tc>
                  <a:txBody>
                    <a:bodyPr/>
                    <a:lstStyle/>
                    <a:p>
                      <a:pPr algn="l" fontAlgn="b"/>
                      <a:r>
                        <a:rPr lang="pt-BR" sz="1400" b="1" i="0" u="none" strike="noStrike">
                          <a:solidFill>
                            <a:srgbClr val="000000"/>
                          </a:solidFill>
                          <a:effectLst/>
                          <a:latin typeface="Calibri" panose="020F0502020204030204" pitchFamily="34" charset="0"/>
                        </a:rPr>
                        <a:t>EM Damage Assess Data Standard</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124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1.381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Med</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Anderson/Richter</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251313987"/>
                  </a:ext>
                </a:extLst>
              </a:tr>
              <a:tr h="201140">
                <a:tc>
                  <a:txBody>
                    <a:bodyPr/>
                    <a:lstStyle/>
                    <a:p>
                      <a:pPr algn="l" fontAlgn="b"/>
                      <a:r>
                        <a:rPr lang="en-US" sz="1400" b="1" i="0" u="none" strike="noStrike" dirty="0">
                          <a:solidFill>
                            <a:srgbClr val="000000"/>
                          </a:solidFill>
                          <a:effectLst/>
                          <a:latin typeface="Calibri" panose="020F0502020204030204" pitchFamily="34" charset="0"/>
                        </a:rPr>
                        <a:t>NG9-1-1 Geospatial Forum</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55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1.372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Med</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11371011"/>
                  </a:ext>
                </a:extLst>
              </a:tr>
              <a:tr h="201140">
                <a:tc>
                  <a:txBody>
                    <a:bodyPr/>
                    <a:lstStyle/>
                    <a:p>
                      <a:pPr algn="l" fontAlgn="b"/>
                      <a:r>
                        <a:rPr lang="en-US" sz="1400" b="1" i="0" u="none" strike="noStrike" dirty="0">
                          <a:solidFill>
                            <a:srgbClr val="000000"/>
                          </a:solidFill>
                          <a:effectLst/>
                          <a:latin typeface="Calibri" panose="020F0502020204030204" pitchFamily="34" charset="0"/>
                        </a:rPr>
                        <a:t>Underground Utilities Data Forum</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53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1.336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4</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Med</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512964913"/>
                  </a:ext>
                </a:extLst>
              </a:tr>
              <a:tr h="201140">
                <a:tc>
                  <a:txBody>
                    <a:bodyPr/>
                    <a:lstStyle/>
                    <a:p>
                      <a:pPr algn="l" fontAlgn="b"/>
                      <a:r>
                        <a:rPr lang="en-US" sz="1400" b="1" i="0" u="none" strike="noStrike" dirty="0">
                          <a:solidFill>
                            <a:srgbClr val="000000"/>
                          </a:solidFill>
                          <a:effectLst/>
                          <a:latin typeface="Calibri" panose="020F0502020204030204" pitchFamily="34" charset="0"/>
                        </a:rPr>
                        <a:t>Critical Infrastructure Data Custodian</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1.306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433054801"/>
                  </a:ext>
                </a:extLst>
              </a:tr>
              <a:tr h="201140">
                <a:tc>
                  <a:txBody>
                    <a:bodyPr/>
                    <a:lstStyle/>
                    <a:p>
                      <a:pPr algn="l" fontAlgn="b"/>
                      <a:r>
                        <a:rPr lang="en-US" sz="1400" b="1" i="0" u="none" strike="noStrike" dirty="0">
                          <a:solidFill>
                            <a:srgbClr val="000000"/>
                          </a:solidFill>
                          <a:effectLst/>
                          <a:latin typeface="Calibri" panose="020F0502020204030204" pitchFamily="34" charset="0"/>
                        </a:rPr>
                        <a:t>U.S. National Grid Materials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112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1.243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9</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Med</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panose="020F0502020204030204" pitchFamily="34" charset="0"/>
                        </a:rPr>
                        <a:t>Randy Knippel</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Knippel</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26884799"/>
                  </a:ext>
                </a:extLst>
              </a:tr>
              <a:tr h="201140">
                <a:tc>
                  <a:txBody>
                    <a:bodyPr/>
                    <a:lstStyle/>
                    <a:p>
                      <a:pPr algn="l" fontAlgn="b"/>
                      <a:r>
                        <a:rPr lang="en-US" sz="1400" b="1" i="0" u="none" strike="noStrike" dirty="0">
                          <a:solidFill>
                            <a:srgbClr val="000000"/>
                          </a:solidFill>
                          <a:effectLst/>
                          <a:latin typeface="Calibri" panose="020F0502020204030204" pitchFamily="34" charset="0"/>
                        </a:rPr>
                        <a:t>Culvert Data Standard</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1.178</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some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13547506"/>
                  </a:ext>
                </a:extLst>
              </a:tr>
              <a:tr h="201140">
                <a:tc>
                  <a:txBody>
                    <a:bodyPr/>
                    <a:lstStyle/>
                    <a:p>
                      <a:pPr algn="l" fontAlgn="b"/>
                      <a:r>
                        <a:rPr lang="en-US" sz="1400" b="1" i="0" u="none" strike="noStrike" dirty="0">
                          <a:solidFill>
                            <a:srgbClr val="000000"/>
                          </a:solidFill>
                          <a:effectLst/>
                          <a:latin typeface="Calibri" panose="020F0502020204030204" pitchFamily="34" charset="0"/>
                        </a:rPr>
                        <a:t>Parks and Trails Data Standard</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Active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116</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1.165</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10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3</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High</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Jim Bunning</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panose="020F0502020204030204" pitchFamily="34" charset="0"/>
                        </a:rPr>
                        <a:t>Ross</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862077645"/>
                  </a:ext>
                </a:extLst>
              </a:tr>
              <a:tr h="201140">
                <a:tc>
                  <a:txBody>
                    <a:bodyPr/>
                    <a:lstStyle/>
                    <a:p>
                      <a:pPr algn="l" fontAlgn="b"/>
                      <a:r>
                        <a:rPr lang="en-US" sz="1400" b="1" i="0" u="none" strike="noStrike" dirty="0">
                          <a:solidFill>
                            <a:srgbClr val="000000"/>
                          </a:solidFill>
                          <a:effectLst/>
                          <a:latin typeface="Calibri" panose="020F0502020204030204" pitchFamily="34" charset="0"/>
                        </a:rPr>
                        <a:t>Unmanned Systems Metadata Guide</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en-US" sz="1400" b="0" i="0" u="none" strike="noStrike">
                          <a:solidFill>
                            <a:srgbClr val="000000"/>
                          </a:solidFill>
                          <a:effectLst/>
                          <a:latin typeface="Calibri" panose="020F0502020204030204" pitchFamily="34" charset="0"/>
                        </a:rPr>
                        <a:t>21</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Calibri" panose="020F0502020204030204" pitchFamily="34" charset="0"/>
                        </a:rPr>
                        <a:t>1.048</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A7A7"/>
                    </a:solidFill>
                  </a:tcPr>
                </a:tc>
                <a:tc>
                  <a:txBody>
                    <a:bodyPr/>
                    <a:lstStyle/>
                    <a:p>
                      <a:pPr algn="ctr" fontAlgn="b"/>
                      <a:r>
                        <a:rPr lang="en-US" sz="1200" b="0" i="0" u="none" strike="noStrike">
                          <a:solidFill>
                            <a:srgbClr val="000000"/>
                          </a:solidFill>
                          <a:effectLst/>
                          <a:latin typeface="Calibri" panose="020F0502020204030204" pitchFamily="34" charset="0"/>
                        </a:rPr>
                        <a:t>?</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Med</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6705" marR="6705" marT="670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810012614"/>
                  </a:ext>
                </a:extLst>
              </a:tr>
            </a:tbl>
          </a:graphicData>
        </a:graphic>
      </p:graphicFrame>
    </p:spTree>
    <p:extLst>
      <p:ext uri="{BB962C8B-B14F-4D97-AF65-F5344CB8AC3E}">
        <p14:creationId xmlns:p14="http://schemas.microsoft.com/office/powerpoint/2010/main" val="1921384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10</a:t>
            </a:r>
          </a:p>
        </p:txBody>
      </p:sp>
      <p:sp>
        <p:nvSpPr>
          <p:cNvPr id="6" name="Text Placeholder 1"/>
          <p:cNvSpPr>
            <a:spLocks noGrp="1"/>
          </p:cNvSpPr>
          <p:nvPr>
            <p:ph idx="1"/>
          </p:nvPr>
        </p:nvSpPr>
        <p:spPr>
          <a:xfrm>
            <a:off x="838200" y="1825625"/>
            <a:ext cx="7622406" cy="4351338"/>
          </a:xfrm>
        </p:spPr>
        <p:txBody>
          <a:bodyPr>
            <a:normAutofit/>
          </a:bodyPr>
          <a:lstStyle/>
          <a:p>
            <a:pPr marL="0" indent="0">
              <a:buNone/>
            </a:pPr>
            <a:r>
              <a:rPr lang="en-US" b="1" dirty="0"/>
              <a:t>Retiring Items from the Priorities List </a:t>
            </a:r>
          </a:p>
          <a:p>
            <a:pPr marL="0" indent="0">
              <a:buNone/>
            </a:pPr>
            <a:r>
              <a:rPr lang="en-US" dirty="0"/>
              <a:t>Mark Kotz</a:t>
            </a:r>
          </a:p>
          <a:p>
            <a:pPr marL="0" indent="0">
              <a:buNone/>
            </a:pPr>
            <a:endParaRPr lang="en-US" b="1" dirty="0"/>
          </a:p>
        </p:txBody>
      </p:sp>
    </p:spTree>
    <p:extLst>
      <p:ext uri="{BB962C8B-B14F-4D97-AF65-F5344CB8AC3E}">
        <p14:creationId xmlns:p14="http://schemas.microsoft.com/office/powerpoint/2010/main" val="218037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7" name="Content Placeholder 6" descr="Agenda"/>
          <p:cNvGraphicFramePr>
            <a:graphicFrameLocks noGrp="1"/>
          </p:cNvGraphicFramePr>
          <p:nvPr>
            <p:ph type="tbl" sz="quarter" idx="13"/>
            <p:extLst/>
          </p:nvPr>
        </p:nvGraphicFramePr>
        <p:xfrm>
          <a:off x="1342437" y="1343407"/>
          <a:ext cx="8949229" cy="5455920"/>
        </p:xfrm>
        <a:graphic>
          <a:graphicData uri="http://schemas.openxmlformats.org/drawingml/2006/table">
            <a:tbl>
              <a:tblPr firstRow="1" bandRow="1">
                <a:tableStyleId>{C083E6E3-FA7D-4D7B-A595-EF9225AFEA82}</a:tableStyleId>
              </a:tblPr>
              <a:tblGrid>
                <a:gridCol w="1455872">
                  <a:extLst>
                    <a:ext uri="{9D8B030D-6E8A-4147-A177-3AD203B41FA5}">
                      <a16:colId xmlns:a16="http://schemas.microsoft.com/office/drawing/2014/main" val="20000"/>
                    </a:ext>
                  </a:extLst>
                </a:gridCol>
                <a:gridCol w="7493357">
                  <a:extLst>
                    <a:ext uri="{9D8B030D-6E8A-4147-A177-3AD203B41FA5}">
                      <a16:colId xmlns:a16="http://schemas.microsoft.com/office/drawing/2014/main" val="20001"/>
                    </a:ext>
                  </a:extLst>
                </a:gridCol>
              </a:tblGrid>
              <a:tr h="0">
                <a:tc>
                  <a:txBody>
                    <a:bodyPr/>
                    <a:lstStyle/>
                    <a:p>
                      <a:pPr algn="ctr"/>
                      <a:r>
                        <a:rPr lang="en-US" sz="1400" dirty="0"/>
                        <a:t>Time</a:t>
                      </a:r>
                    </a:p>
                  </a:txBody>
                  <a:tcPr marL="91439"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400" dirty="0"/>
                        <a:t>Topic</a:t>
                      </a:r>
                    </a:p>
                  </a:txBody>
                  <a:tcPr marL="182880"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328863">
                <a:tc>
                  <a:txBody>
                    <a:bodyPr/>
                    <a:lstStyle/>
                    <a:p>
                      <a:pPr algn="ctr"/>
                      <a:r>
                        <a:rPr lang="en-US" sz="1400" dirty="0"/>
                        <a:t>11:15</a:t>
                      </a:r>
                    </a:p>
                  </a:txBody>
                  <a:tcPr marL="91439"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Committee and workgroup summaries - </a:t>
                      </a:r>
                      <a:r>
                        <a:rPr lang="en-US" sz="1400" dirty="0"/>
                        <a:t>Review and</a:t>
                      </a:r>
                      <a:r>
                        <a:rPr lang="en-US" sz="1400" baseline="0" dirty="0"/>
                        <a:t> accept</a:t>
                      </a:r>
                      <a:endParaRPr lang="en-US" sz="1400" dirty="0"/>
                    </a:p>
                  </a:txBody>
                  <a:tcPr marL="182880"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gn="ctr"/>
                      <a:r>
                        <a:rPr lang="en-US" sz="1400" dirty="0"/>
                        <a:t>11:20</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Vote on new leader positions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ctr"/>
                      <a:r>
                        <a:rPr lang="en-US" sz="1400" dirty="0"/>
                        <a:t>11:25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GAC presentations at GIS/LIS conference – Roundtable</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ctr"/>
                      <a:r>
                        <a:rPr lang="en-US" sz="1400" dirty="0"/>
                        <a:t>11:35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Group to further flesh out MNIT Commissioner’s ideas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0">
                <a:tc>
                  <a:txBody>
                    <a:bodyPr/>
                    <a:lstStyle/>
                    <a:p>
                      <a:pPr algn="ctr"/>
                      <a:r>
                        <a:rPr lang="en-US" sz="1400" dirty="0"/>
                        <a:t>11:45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Archiving Implementation Workgroup – request for approval</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483296"/>
                  </a:ext>
                </a:extLst>
              </a:tr>
              <a:tr h="0">
                <a:tc>
                  <a:txBody>
                    <a:bodyPr/>
                    <a:lstStyle/>
                    <a:p>
                      <a:pPr algn="ctr"/>
                      <a:r>
                        <a:rPr lang="en-US" sz="1400" dirty="0"/>
                        <a:t>11:55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Parks and trails data standard – status update</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635845"/>
                  </a:ext>
                </a:extLst>
              </a:tr>
              <a:tr h="0">
                <a:tc>
                  <a:txBody>
                    <a:bodyPr/>
                    <a:lstStyle/>
                    <a:p>
                      <a:pPr algn="ctr"/>
                      <a:r>
                        <a:rPr lang="en-US" sz="1400" dirty="0"/>
                        <a:t>noon</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Break, networking</a:t>
                      </a:r>
                      <a:endParaRPr lang="en-US" sz="1400" dirty="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ctr"/>
                      <a:r>
                        <a:rPr lang="en-US" sz="1400" dirty="0"/>
                        <a:t>12:30</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MN Geospatial Priorities Survey results and GAC priorities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algn="ctr"/>
                      <a:r>
                        <a:rPr lang="en-US" sz="1400" dirty="0"/>
                        <a:t>1:10</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Retiring items from the priorities list</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ctr"/>
                      <a:r>
                        <a:rPr lang="en-US" sz="1400" dirty="0"/>
                        <a:t>1:20</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GAC priority projects and initiatives updates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1:30</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Draft statewide lidar acquisition plan – What is the GAC role?</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1:40</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Legislative updates and US survey foot</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0">
                <a:tc>
                  <a:txBody>
                    <a:bodyPr/>
                    <a:lstStyle/>
                    <a:p>
                      <a:pPr algn="ctr"/>
                      <a:r>
                        <a:rPr lang="en-US" sz="1400" dirty="0"/>
                        <a:t>1:45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Announcements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026730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11</a:t>
            </a:r>
          </a:p>
        </p:txBody>
      </p:sp>
      <p:sp>
        <p:nvSpPr>
          <p:cNvPr id="2" name="Text Placeholder 1"/>
          <p:cNvSpPr>
            <a:spLocks noGrp="1"/>
          </p:cNvSpPr>
          <p:nvPr>
            <p:ph idx="1"/>
          </p:nvPr>
        </p:nvSpPr>
        <p:spPr/>
        <p:txBody>
          <a:bodyPr>
            <a:normAutofit/>
          </a:bodyPr>
          <a:lstStyle/>
          <a:p>
            <a:pPr marL="0" indent="0">
              <a:buNone/>
            </a:pPr>
            <a:r>
              <a:rPr lang="en-US" b="1" dirty="0"/>
              <a:t>Updates on GAC priority projects and initiatives</a:t>
            </a:r>
          </a:p>
          <a:p>
            <a:pPr marL="0" indent="0">
              <a:buNone/>
            </a:pPr>
            <a:r>
              <a:rPr lang="en-US" dirty="0"/>
              <a:t>Mark Kotz</a:t>
            </a:r>
          </a:p>
        </p:txBody>
      </p:sp>
    </p:spTree>
    <p:extLst>
      <p:ext uri="{BB962C8B-B14F-4D97-AF65-F5344CB8AC3E}">
        <p14:creationId xmlns:p14="http://schemas.microsoft.com/office/powerpoint/2010/main" val="94614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Item 11</a:t>
            </a:r>
          </a:p>
        </p:txBody>
      </p:sp>
      <p:graphicFrame>
        <p:nvGraphicFramePr>
          <p:cNvPr id="2" name="Table 1"/>
          <p:cNvGraphicFramePr>
            <a:graphicFrameLocks noGrp="1"/>
          </p:cNvGraphicFramePr>
          <p:nvPr/>
        </p:nvGraphicFramePr>
        <p:xfrm>
          <a:off x="736431" y="1555866"/>
          <a:ext cx="10609593" cy="4995844"/>
        </p:xfrm>
        <a:graphic>
          <a:graphicData uri="http://schemas.openxmlformats.org/drawingml/2006/table">
            <a:tbl>
              <a:tblPr>
                <a:tableStyleId>{5C22544A-7EE6-4342-B048-85BDC9FD1C3A}</a:tableStyleId>
              </a:tblPr>
              <a:tblGrid>
                <a:gridCol w="848338">
                  <a:extLst>
                    <a:ext uri="{9D8B030D-6E8A-4147-A177-3AD203B41FA5}">
                      <a16:colId xmlns:a16="http://schemas.microsoft.com/office/drawing/2014/main" val="1837296339"/>
                    </a:ext>
                  </a:extLst>
                </a:gridCol>
                <a:gridCol w="4603868">
                  <a:extLst>
                    <a:ext uri="{9D8B030D-6E8A-4147-A177-3AD203B41FA5}">
                      <a16:colId xmlns:a16="http://schemas.microsoft.com/office/drawing/2014/main" val="1836324951"/>
                    </a:ext>
                  </a:extLst>
                </a:gridCol>
                <a:gridCol w="1340923">
                  <a:extLst>
                    <a:ext uri="{9D8B030D-6E8A-4147-A177-3AD203B41FA5}">
                      <a16:colId xmlns:a16="http://schemas.microsoft.com/office/drawing/2014/main" val="2608705875"/>
                    </a:ext>
                  </a:extLst>
                </a:gridCol>
                <a:gridCol w="2398211">
                  <a:extLst>
                    <a:ext uri="{9D8B030D-6E8A-4147-A177-3AD203B41FA5}">
                      <a16:colId xmlns:a16="http://schemas.microsoft.com/office/drawing/2014/main" val="887950405"/>
                    </a:ext>
                  </a:extLst>
                </a:gridCol>
                <a:gridCol w="1418253">
                  <a:extLst>
                    <a:ext uri="{9D8B030D-6E8A-4147-A177-3AD203B41FA5}">
                      <a16:colId xmlns:a16="http://schemas.microsoft.com/office/drawing/2014/main" val="3554509381"/>
                    </a:ext>
                  </a:extLst>
                </a:gridCol>
              </a:tblGrid>
              <a:tr h="707440">
                <a:tc>
                  <a:txBody>
                    <a:bodyPr/>
                    <a:lstStyle/>
                    <a:p>
                      <a:pPr algn="ctr" fontAlgn="b"/>
                      <a:r>
                        <a:rPr lang="en-US" sz="2000" b="1" u="none" strike="noStrike" dirty="0">
                          <a:effectLst/>
                        </a:rPr>
                        <a:t>GAC Rank</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b="1" u="none" strike="noStrike" dirty="0">
                          <a:effectLst/>
                        </a:rPr>
                        <a:t>Project or Initiative Description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1" u="none" strike="noStrike" dirty="0">
                          <a:effectLst/>
                        </a:rPr>
                        <a:t>Status</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1" u="none" strike="noStrike" dirty="0">
                          <a:effectLst/>
                        </a:rPr>
                        <a:t>Project Owner</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1" u="none" strike="noStrike" dirty="0">
                          <a:effectLst/>
                        </a:rPr>
                        <a:t>Champion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1933252473"/>
                  </a:ext>
                </a:extLst>
              </a:tr>
              <a:tr h="357367">
                <a:tc>
                  <a:txBody>
                    <a:bodyPr/>
                    <a:lstStyle/>
                    <a:p>
                      <a:pPr algn="ctr" fontAlgn="b"/>
                      <a:r>
                        <a:rPr lang="en-US" sz="2000" u="none" strike="noStrike">
                          <a:effectLst/>
                        </a:rPr>
                        <a:t>1</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All Data Free and Open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Kari Geurts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2652842675"/>
                  </a:ext>
                </a:extLst>
              </a:tr>
              <a:tr h="357367">
                <a:tc>
                  <a:txBody>
                    <a:bodyPr/>
                    <a:lstStyle/>
                    <a:p>
                      <a:pPr algn="ctr" fontAlgn="b"/>
                      <a:r>
                        <a:rPr lang="en-US" sz="2000" u="none" strike="noStrike">
                          <a:effectLst/>
                        </a:rPr>
                        <a:t>2</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Image Service - Sustain</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a:effectLst/>
                        </a:rPr>
                        <a:t>Active</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2973844051"/>
                  </a:ext>
                </a:extLst>
              </a:tr>
              <a:tr h="357367">
                <a:tc>
                  <a:txBody>
                    <a:bodyPr/>
                    <a:lstStyle/>
                    <a:p>
                      <a:pPr algn="ctr" fontAlgn="b"/>
                      <a:r>
                        <a:rPr lang="en-US" sz="2000" u="none" strike="noStrike">
                          <a:effectLst/>
                        </a:rPr>
                        <a:t>3</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2000" b="0" i="0" u="none" strike="noStrike" dirty="0">
                          <a:solidFill>
                            <a:srgbClr val="003865"/>
                          </a:solidFill>
                          <a:effectLst/>
                          <a:latin typeface="Calibri" panose="020F0502020204030204" pitchFamily="34" charset="0"/>
                        </a:rPr>
                        <a:t>Updated and Aligned Boundary Data</a:t>
                      </a: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Preston Dowell</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3267190993"/>
                  </a:ext>
                </a:extLst>
              </a:tr>
              <a:tr h="357367">
                <a:tc>
                  <a:txBody>
                    <a:bodyPr/>
                    <a:lstStyle/>
                    <a:p>
                      <a:pPr algn="ctr" fontAlgn="b"/>
                      <a:r>
                        <a:rPr lang="en-US" sz="2000" u="none" strike="noStrike">
                          <a:effectLst/>
                        </a:rPr>
                        <a:t>4</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Parcel Data</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b="0" i="0" u="none" strike="noStrike" dirty="0">
                          <a:solidFill>
                            <a:schemeClr val="dk1"/>
                          </a:solidFill>
                          <a:effectLst/>
                          <a:latin typeface="+mn-lt"/>
                        </a:rPr>
                        <a:t>Mark</a:t>
                      </a:r>
                      <a:r>
                        <a:rPr lang="en-US" sz="2000" b="0" i="0" u="none" strike="noStrike" baseline="0" dirty="0">
                          <a:solidFill>
                            <a:schemeClr val="dk1"/>
                          </a:solidFill>
                          <a:effectLst/>
                          <a:latin typeface="+mn-lt"/>
                        </a:rPr>
                        <a:t> Kotz</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637472554"/>
                  </a:ext>
                </a:extLst>
              </a:tr>
              <a:tr h="357367">
                <a:tc>
                  <a:txBody>
                    <a:bodyPr/>
                    <a:lstStyle/>
                    <a:p>
                      <a:pPr algn="ctr" fontAlgn="b"/>
                      <a:r>
                        <a:rPr lang="en-US" sz="2000" u="none" strike="noStrike">
                          <a:effectLst/>
                        </a:rPr>
                        <a:t>5</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Archiving</a:t>
                      </a:r>
                      <a:r>
                        <a:rPr lang="en-US" sz="2000" u="none" strike="noStrike" baseline="0" dirty="0">
                          <a:effectLst/>
                        </a:rPr>
                        <a:t> Policy/Procedure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Ryan Mattke</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many</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3238369850"/>
                  </a:ext>
                </a:extLst>
              </a:tr>
              <a:tr h="357367">
                <a:tc>
                  <a:txBody>
                    <a:bodyPr/>
                    <a:lstStyle/>
                    <a:p>
                      <a:pPr algn="ctr" fontAlgn="b"/>
                      <a:r>
                        <a:rPr lang="en-US" sz="2000" u="none" strike="noStrike">
                          <a:effectLst/>
                        </a:rPr>
                        <a:t>6</a:t>
                      </a:r>
                      <a:endParaRPr lang="en-US" sz="2000" b="1" i="0" u="none" strike="noStrike">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Road Centerline Data</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Norm Anderson</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l" fontAlgn="b"/>
                      <a:r>
                        <a:rPr lang="en-US" sz="2000" u="none" strike="noStrike" dirty="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1288398579"/>
                  </a:ext>
                </a:extLst>
              </a:tr>
              <a:tr h="357367">
                <a:tc>
                  <a:txBody>
                    <a:bodyPr/>
                    <a:lstStyle/>
                    <a:p>
                      <a:pPr algn="ctr" fontAlgn="b"/>
                      <a:r>
                        <a:rPr lang="en-US" sz="2000" u="none" strike="noStrike" dirty="0">
                          <a:effectLst/>
                        </a:rPr>
                        <a:t>7</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65"/>
                          </a:solidFill>
                          <a:effectLst/>
                          <a:uLnTx/>
                          <a:uFillTx/>
                          <a:latin typeface="+mn-lt"/>
                          <a:ea typeface="+mn-ea"/>
                          <a:cs typeface="+mn-cs"/>
                        </a:rPr>
                        <a:t>New LiDAR Acquisition</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Gerry Sjerven</a:t>
                      </a: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974934633"/>
                  </a:ext>
                </a:extLst>
              </a:tr>
              <a:tr h="357367">
                <a:tc>
                  <a:txBody>
                    <a:bodyPr/>
                    <a:lstStyle/>
                    <a:p>
                      <a:pPr algn="ctr" fontAlgn="b"/>
                      <a:r>
                        <a:rPr lang="en-US" sz="2000" u="none" strike="noStrike" dirty="0">
                          <a:effectLst/>
                        </a:rPr>
                        <a:t>8</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Address Points Data</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lang="en-US" sz="2000" b="0" i="0" u="none" strike="noStrike" dirty="0">
                          <a:solidFill>
                            <a:schemeClr val="dk1"/>
                          </a:solidFill>
                          <a:effectLst/>
                          <a:latin typeface="+mn-l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65"/>
                          </a:solidFill>
                          <a:effectLst/>
                          <a:uLnTx/>
                          <a:uFillTx/>
                          <a:latin typeface="+mn-lt"/>
                          <a:ea typeface="+mn-ea"/>
                          <a:cs typeface="+mn-cs"/>
                        </a:rPr>
                        <a:t>Norm Anderson</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3265454513"/>
                  </a:ext>
                </a:extLst>
              </a:tr>
              <a:tr h="357367">
                <a:tc>
                  <a:txBody>
                    <a:bodyPr/>
                    <a:lstStyle/>
                    <a:p>
                      <a:pPr algn="ctr" fontAlgn="b"/>
                      <a:r>
                        <a:rPr lang="en-US" sz="2000" u="none" strike="noStrike" dirty="0">
                          <a:effectLst/>
                        </a:rPr>
                        <a:t>9</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MN Focused </a:t>
                      </a:r>
                      <a:r>
                        <a:rPr lang="en-US" sz="2000" b="0" i="0" u="none" strike="noStrike" dirty="0" err="1">
                          <a:solidFill>
                            <a:srgbClr val="003865"/>
                          </a:solidFill>
                          <a:effectLst/>
                          <a:latin typeface="Calibri" panose="020F0502020204030204" pitchFamily="34" charset="0"/>
                        </a:rPr>
                        <a:t>Basemap</a:t>
                      </a:r>
                      <a:r>
                        <a:rPr lang="en-US" sz="2000" b="0" i="0" u="none" strike="noStrike" dirty="0">
                          <a:solidFill>
                            <a:srgbClr val="003865"/>
                          </a:solidFill>
                          <a:effectLst/>
                          <a:latin typeface="Calibri" panose="020F0502020204030204" pitchFamily="34" charset="0"/>
                        </a:rPr>
                        <a:t> Services</a:t>
                      </a: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Sonia Dickerson</a:t>
                      </a: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301172505"/>
                  </a:ext>
                </a:extLst>
              </a:tr>
              <a:tr h="35736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65"/>
                          </a:solidFill>
                          <a:effectLst/>
                          <a:uLnTx/>
                          <a:uFillTx/>
                          <a:latin typeface="+mn-lt"/>
                          <a:ea typeface="+mn-ea"/>
                          <a:cs typeface="+mn-cs"/>
                        </a:rPr>
                        <a:t>10</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Parks and Trails Data Standard</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algn="ctr" fontAlgn="b"/>
                      <a:r>
                        <a:rPr kumimoji="0" lang="en-US" sz="2000" b="0" i="0" u="none" strike="noStrike" kern="1200" cap="none" spc="0" normalizeH="0" baseline="0" noProof="0" dirty="0">
                          <a:ln>
                            <a:noFill/>
                          </a:ln>
                          <a:solidFill>
                            <a:srgbClr val="003865"/>
                          </a:solidFill>
                          <a:effectLst/>
                          <a:uLnTx/>
                          <a:uFillTx/>
                          <a:latin typeface="+mn-lt"/>
                          <a:ea typeface="+mn-ea"/>
                          <a:cs typeface="+mn-cs"/>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Jim Bunning</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Dan Ross</a:t>
                      </a:r>
                      <a:endParaRPr lang="en-US" sz="20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10011"/>
                  </a:ext>
                </a:extLst>
              </a:tr>
              <a:tr h="35736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65"/>
                          </a:solidFill>
                          <a:effectLst/>
                          <a:uLnTx/>
                          <a:uFillTx/>
                          <a:latin typeface="+mn-lt"/>
                          <a:ea typeface="+mn-ea"/>
                          <a:cs typeface="+mn-cs"/>
                        </a:rPr>
                        <a:t>11</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3865"/>
                          </a:solidFill>
                          <a:effectLst/>
                          <a:uLnTx/>
                          <a:uFillTx/>
                          <a:latin typeface="+mn-lt"/>
                          <a:ea typeface="+mn-ea"/>
                          <a:cs typeface="+mn-cs"/>
                        </a:rPr>
                        <a:t>EM Damage Assess Data Standard</a:t>
                      </a:r>
                      <a:endParaRPr kumimoji="0" lang="pt-B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algn="ctr" fontAlgn="b"/>
                      <a:r>
                        <a:rPr kumimoji="0" lang="en-US" sz="2000" b="0" i="0" u="none" strike="noStrike" kern="1200" cap="none" spc="0" normalizeH="0" baseline="0" noProof="0" dirty="0">
                          <a:ln>
                            <a:noFill/>
                          </a:ln>
                          <a:solidFill>
                            <a:srgbClr val="003865"/>
                          </a:solidFill>
                          <a:effectLst/>
                          <a:uLnTx/>
                          <a:uFillTx/>
                          <a:latin typeface="+mn-lt"/>
                          <a:ea typeface="+mn-ea"/>
                          <a:cs typeface="+mn-cs"/>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Brad Anderson, Cory Richter</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10012"/>
                  </a:ext>
                </a:extLst>
              </a:tr>
              <a:tr h="35736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65"/>
                          </a:solidFill>
                          <a:effectLst/>
                          <a:uLnTx/>
                          <a:uFillTx/>
                          <a:latin typeface="+mn-lt"/>
                          <a:ea typeface="+mn-ea"/>
                          <a:cs typeface="+mn-cs"/>
                        </a:rPr>
                        <a:t>12</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3865"/>
                          </a:solidFill>
                          <a:effectLst/>
                          <a:uLnTx/>
                          <a:uFillTx/>
                          <a:latin typeface="+mn-lt"/>
                          <a:ea typeface="+mn-ea"/>
                          <a:cs typeface="+mn-cs"/>
                        </a:rPr>
                        <a:t>Accurate Hydro-DEMs</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tc>
                  <a:txBody>
                    <a:bodyPr/>
                    <a:lstStyle/>
                    <a:p>
                      <a:pPr algn="ctr" fontAlgn="b"/>
                      <a:r>
                        <a:rPr lang="en-US" sz="2000" u="none" strike="noStrike" dirty="0">
                          <a:effectLst/>
                        </a:rPr>
                        <a:t>Active</a:t>
                      </a:r>
                      <a:endParaRPr lang="en-US" sz="2000" b="1"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3865"/>
                          </a:solidFill>
                          <a:effectLst/>
                          <a:latin typeface="Calibri" panose="020F0502020204030204" pitchFamily="34" charset="0"/>
                        </a:rPr>
                        <a:t>Sean</a:t>
                      </a:r>
                      <a:r>
                        <a:rPr lang="en-US" sz="2000" b="0" i="0" u="none" strike="noStrike" baseline="0" dirty="0">
                          <a:solidFill>
                            <a:srgbClr val="003865"/>
                          </a:solidFill>
                          <a:effectLst/>
                          <a:latin typeface="Calibri" panose="020F0502020204030204" pitchFamily="34" charset="0"/>
                        </a:rPr>
                        <a:t> Vaughn</a:t>
                      </a:r>
                      <a:endParaRPr lang="en-US" sz="2000" b="0" i="0" u="none" strike="noStrike" dirty="0">
                        <a:solidFill>
                          <a:srgbClr val="003865"/>
                        </a:solidFill>
                        <a:effectLst/>
                        <a:latin typeface="Calibri" panose="020F0502020204030204" pitchFamily="34" charset="0"/>
                      </a:endParaRPr>
                    </a:p>
                  </a:txBody>
                  <a:tcPr marL="7620" marR="7620" marT="7620" marB="0" anchor="b">
                    <a:solidFill>
                      <a:schemeClr val="accent2">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solidFill>
                      <a:schemeClr val="accent2">
                        <a:lumMod val="40000"/>
                        <a:lumOff val="60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1777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12</a:t>
            </a:r>
          </a:p>
        </p:txBody>
      </p:sp>
      <p:sp>
        <p:nvSpPr>
          <p:cNvPr id="2" name="Text Placeholder 1"/>
          <p:cNvSpPr>
            <a:spLocks noGrp="1"/>
          </p:cNvSpPr>
          <p:nvPr>
            <p:ph idx="1"/>
          </p:nvPr>
        </p:nvSpPr>
        <p:spPr/>
        <p:txBody>
          <a:bodyPr>
            <a:normAutofit/>
          </a:bodyPr>
          <a:lstStyle/>
          <a:p>
            <a:pPr marL="0" indent="0">
              <a:buNone/>
            </a:pPr>
            <a:r>
              <a:rPr lang="en-US" b="1" dirty="0"/>
              <a:t>Draft Statewide LiDAR Acquisition Plan – What is the GAC Role?</a:t>
            </a:r>
          </a:p>
          <a:p>
            <a:pPr marL="0" indent="0">
              <a:buNone/>
            </a:pPr>
            <a:r>
              <a:rPr lang="en-US" dirty="0"/>
              <a:t>Gerry Sjerven, Alison Slaats</a:t>
            </a:r>
          </a:p>
        </p:txBody>
      </p:sp>
    </p:spTree>
    <p:extLst>
      <p:ext uri="{BB962C8B-B14F-4D97-AF65-F5344CB8AC3E}">
        <p14:creationId xmlns:p14="http://schemas.microsoft.com/office/powerpoint/2010/main" val="2648202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12</a:t>
            </a:r>
          </a:p>
        </p:txBody>
      </p:sp>
      <p:sp>
        <p:nvSpPr>
          <p:cNvPr id="2" name="Text Placeholder 1"/>
          <p:cNvSpPr>
            <a:spLocks noGrp="1"/>
          </p:cNvSpPr>
          <p:nvPr>
            <p:ph idx="1"/>
          </p:nvPr>
        </p:nvSpPr>
        <p:spPr/>
        <p:txBody>
          <a:bodyPr>
            <a:normAutofit/>
          </a:bodyPr>
          <a:lstStyle/>
          <a:p>
            <a:pPr marL="0" indent="0">
              <a:buNone/>
            </a:pPr>
            <a:r>
              <a:rPr lang="en-US" b="1" dirty="0"/>
              <a:t>Draft Statewide Lidar Acquisition Plan – What is the GAC Role?</a:t>
            </a:r>
          </a:p>
          <a:p>
            <a:pPr marL="0" indent="0">
              <a:buNone/>
            </a:pPr>
            <a:r>
              <a:rPr lang="en-US" dirty="0"/>
              <a:t>Gerry Sjerven, Alison Slaats</a:t>
            </a:r>
          </a:p>
          <a:p>
            <a:pPr marL="0" indent="0">
              <a:buNone/>
            </a:pPr>
            <a:endParaRPr lang="en-US" dirty="0"/>
          </a:p>
          <a:p>
            <a:pPr marL="0" indent="0">
              <a:buNone/>
            </a:pPr>
            <a:r>
              <a:rPr lang="en-US" dirty="0"/>
              <a:t>Goals for today:</a:t>
            </a:r>
          </a:p>
          <a:p>
            <a:pPr>
              <a:buAutoNum type="arabicPeriod"/>
            </a:pPr>
            <a:r>
              <a:rPr lang="en-US" dirty="0"/>
              <a:t> Update on the plan</a:t>
            </a:r>
          </a:p>
          <a:p>
            <a:pPr>
              <a:buAutoNum type="arabicPeriod"/>
            </a:pPr>
            <a:r>
              <a:rPr lang="en-US" dirty="0"/>
              <a:t> What is GAC role</a:t>
            </a:r>
          </a:p>
          <a:p>
            <a:pPr marL="0" indent="0">
              <a:buNone/>
            </a:pPr>
            <a:endParaRPr lang="en-US" dirty="0"/>
          </a:p>
        </p:txBody>
      </p:sp>
    </p:spTree>
    <p:extLst>
      <p:ext uri="{BB962C8B-B14F-4D97-AF65-F5344CB8AC3E}">
        <p14:creationId xmlns:p14="http://schemas.microsoft.com/office/powerpoint/2010/main" val="1919264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065C-C91B-47C4-964E-A6A3490B4DF4}"/>
              </a:ext>
            </a:extLst>
          </p:cNvPr>
          <p:cNvSpPr>
            <a:spLocks noGrp="1"/>
          </p:cNvSpPr>
          <p:nvPr>
            <p:ph type="title"/>
          </p:nvPr>
        </p:nvSpPr>
        <p:spPr/>
        <p:txBody>
          <a:bodyPr/>
          <a:lstStyle/>
          <a:p>
            <a:r>
              <a:rPr lang="en-US" dirty="0"/>
              <a:t>Update on work by Data Acquisition Team</a:t>
            </a:r>
          </a:p>
        </p:txBody>
      </p:sp>
      <p:sp>
        <p:nvSpPr>
          <p:cNvPr id="3" name="Content Placeholder 2">
            <a:extLst>
              <a:ext uri="{FF2B5EF4-FFF2-40B4-BE49-F238E27FC236}">
                <a16:creationId xmlns:a16="http://schemas.microsoft.com/office/drawing/2014/main" id="{794310BD-2327-44CA-B028-F2F8CF799518}"/>
              </a:ext>
            </a:extLst>
          </p:cNvPr>
          <p:cNvSpPr>
            <a:spLocks noGrp="1"/>
          </p:cNvSpPr>
          <p:nvPr>
            <p:ph idx="1"/>
          </p:nvPr>
        </p:nvSpPr>
        <p:spPr>
          <a:xfrm>
            <a:off x="838199" y="1692612"/>
            <a:ext cx="5945777" cy="4728032"/>
          </a:xfrm>
        </p:spPr>
        <p:txBody>
          <a:bodyPr vert="horz" lIns="91440" tIns="45720" rIns="91440" bIns="45720" rtlCol="0" anchor="t">
            <a:normAutofit lnSpcReduction="10000"/>
          </a:bodyPr>
          <a:lstStyle/>
          <a:p>
            <a:r>
              <a:rPr lang="en-US" dirty="0"/>
              <a:t>Lidar Plan Update</a:t>
            </a:r>
          </a:p>
          <a:p>
            <a:pPr lvl="1"/>
            <a:r>
              <a:rPr lang="en-US" dirty="0">
                <a:hlinkClick r:id="rId3"/>
              </a:rPr>
              <a:t>Minnesota State Lidar Plan draft</a:t>
            </a:r>
            <a:r>
              <a:rPr lang="en-US" dirty="0"/>
              <a:t> published on GAC website</a:t>
            </a:r>
          </a:p>
          <a:p>
            <a:pPr lvl="1"/>
            <a:r>
              <a:rPr lang="en-US" dirty="0">
                <a:hlinkClick r:id="rId4"/>
              </a:rPr>
              <a:t>Story Map</a:t>
            </a:r>
            <a:r>
              <a:rPr lang="en-US" dirty="0"/>
              <a:t> published on GAC website</a:t>
            </a:r>
          </a:p>
          <a:p>
            <a:r>
              <a:rPr lang="en-US" dirty="0"/>
              <a:t>Funding Update</a:t>
            </a:r>
          </a:p>
          <a:p>
            <a:pPr lvl="1"/>
            <a:r>
              <a:rPr lang="en-US" dirty="0"/>
              <a:t>Submitted funding request to USGS through a Broad Agency Announcement (BAA) in November for the North East “Rainy Lake” region</a:t>
            </a:r>
          </a:p>
          <a:p>
            <a:pPr lvl="1"/>
            <a:r>
              <a:rPr lang="en-US" dirty="0"/>
              <a:t>Participated in Goodhue County BAA funding submission</a:t>
            </a:r>
          </a:p>
        </p:txBody>
      </p:sp>
      <p:pic>
        <p:nvPicPr>
          <p:cNvPr id="4" name="Picture 3">
            <a:extLst>
              <a:ext uri="{FF2B5EF4-FFF2-40B4-BE49-F238E27FC236}">
                <a16:creationId xmlns:a16="http://schemas.microsoft.com/office/drawing/2014/main" id="{60FA2C84-9577-407F-91CD-15B12F42A1A9}"/>
              </a:ext>
            </a:extLst>
          </p:cNvPr>
          <p:cNvPicPr>
            <a:picLocks noChangeAspect="1"/>
          </p:cNvPicPr>
          <p:nvPr/>
        </p:nvPicPr>
        <p:blipFill>
          <a:blip r:embed="rId5"/>
          <a:stretch>
            <a:fillRect/>
          </a:stretch>
        </p:blipFill>
        <p:spPr>
          <a:xfrm>
            <a:off x="7490260" y="1581944"/>
            <a:ext cx="3863540" cy="48387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603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065C-C91B-47C4-964E-A6A3490B4DF4}"/>
              </a:ext>
            </a:extLst>
          </p:cNvPr>
          <p:cNvSpPr>
            <a:spLocks noGrp="1"/>
          </p:cNvSpPr>
          <p:nvPr>
            <p:ph type="title"/>
          </p:nvPr>
        </p:nvSpPr>
        <p:spPr/>
        <p:txBody>
          <a:bodyPr/>
          <a:lstStyle/>
          <a:p>
            <a:r>
              <a:rPr lang="en-US" dirty="0"/>
              <a:t>Update on work by Data Acquisition Team</a:t>
            </a:r>
          </a:p>
        </p:txBody>
      </p:sp>
      <p:sp>
        <p:nvSpPr>
          <p:cNvPr id="3" name="Content Placeholder 2">
            <a:extLst>
              <a:ext uri="{FF2B5EF4-FFF2-40B4-BE49-F238E27FC236}">
                <a16:creationId xmlns:a16="http://schemas.microsoft.com/office/drawing/2014/main" id="{794310BD-2327-44CA-B028-F2F8CF799518}"/>
              </a:ext>
            </a:extLst>
          </p:cNvPr>
          <p:cNvSpPr>
            <a:spLocks noGrp="1"/>
          </p:cNvSpPr>
          <p:nvPr>
            <p:ph idx="1"/>
          </p:nvPr>
        </p:nvSpPr>
        <p:spPr>
          <a:xfrm>
            <a:off x="838198" y="1692612"/>
            <a:ext cx="6015447" cy="4507891"/>
          </a:xfrm>
        </p:spPr>
        <p:txBody>
          <a:bodyPr vert="horz" lIns="91440" tIns="45720" rIns="91440" bIns="45720" rtlCol="0" anchor="t">
            <a:normAutofit/>
          </a:bodyPr>
          <a:lstStyle/>
          <a:p>
            <a:r>
              <a:rPr lang="en-US" dirty="0"/>
              <a:t>Communications Update </a:t>
            </a:r>
          </a:p>
          <a:p>
            <a:pPr lvl="1"/>
            <a:r>
              <a:rPr lang="en-US" dirty="0"/>
              <a:t>North East Minnesota Forested Area outreach meeting to promote BAA plan</a:t>
            </a:r>
          </a:p>
          <a:p>
            <a:pPr lvl="1"/>
            <a:r>
              <a:rPr lang="en-US" dirty="0"/>
              <a:t>Met Council Meeting</a:t>
            </a:r>
          </a:p>
          <a:p>
            <a:pPr lvl="1"/>
            <a:r>
              <a:rPr lang="en-US" dirty="0"/>
              <a:t>State Agency outreach at BWSR, DNR, MPCA</a:t>
            </a:r>
          </a:p>
          <a:p>
            <a:pPr lvl="1"/>
            <a:r>
              <a:rPr lang="en-US" dirty="0"/>
              <a:t>GIS/LIS conference Presentations</a:t>
            </a:r>
          </a:p>
        </p:txBody>
      </p:sp>
      <p:pic>
        <p:nvPicPr>
          <p:cNvPr id="4" name="Picture 3">
            <a:extLst>
              <a:ext uri="{FF2B5EF4-FFF2-40B4-BE49-F238E27FC236}">
                <a16:creationId xmlns:a16="http://schemas.microsoft.com/office/drawing/2014/main" id="{9C279722-FACF-41D2-92C0-DE3EDC552AB1}"/>
              </a:ext>
            </a:extLst>
          </p:cNvPr>
          <p:cNvPicPr>
            <a:picLocks noChangeAspect="1"/>
          </p:cNvPicPr>
          <p:nvPr/>
        </p:nvPicPr>
        <p:blipFill>
          <a:blip r:embed="rId3"/>
          <a:stretch>
            <a:fillRect/>
          </a:stretch>
        </p:blipFill>
        <p:spPr>
          <a:xfrm>
            <a:off x="7373304" y="1540212"/>
            <a:ext cx="3980496" cy="5165388"/>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2464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9641-BA66-45DF-90A4-2E85FA08CD20}"/>
              </a:ext>
            </a:extLst>
          </p:cNvPr>
          <p:cNvSpPr>
            <a:spLocks noGrp="1"/>
          </p:cNvSpPr>
          <p:nvPr>
            <p:ph type="title"/>
          </p:nvPr>
        </p:nvSpPr>
        <p:spPr>
          <a:xfrm>
            <a:off x="838200" y="-1"/>
            <a:ext cx="10515600" cy="914401"/>
          </a:xfrm>
        </p:spPr>
        <p:txBody>
          <a:bodyPr/>
          <a:lstStyle/>
          <a:p>
            <a:r>
              <a:rPr lang="en-US" dirty="0">
                <a:solidFill>
                  <a:schemeClr val="bg1"/>
                </a:solidFill>
              </a:rPr>
              <a:t>Lidar Acquisition Areas of Interest</a:t>
            </a:r>
          </a:p>
        </p:txBody>
      </p:sp>
      <p:pic>
        <p:nvPicPr>
          <p:cNvPr id="7" name="Picture 6">
            <a:extLst>
              <a:ext uri="{FF2B5EF4-FFF2-40B4-BE49-F238E27FC236}">
                <a16:creationId xmlns:a16="http://schemas.microsoft.com/office/drawing/2014/main" id="{C937601B-E1D5-480B-8EC0-A7040AFD777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89028" y="914400"/>
            <a:ext cx="4361905" cy="5646818"/>
          </a:xfrm>
          <a:prstGeom prst="rect">
            <a:avLst/>
          </a:prstGeom>
        </p:spPr>
      </p:pic>
      <p:pic>
        <p:nvPicPr>
          <p:cNvPr id="8" name="Picture 7">
            <a:extLst>
              <a:ext uri="{FF2B5EF4-FFF2-40B4-BE49-F238E27FC236}">
                <a16:creationId xmlns:a16="http://schemas.microsoft.com/office/drawing/2014/main" id="{A4369510-1C6E-48CA-A127-57763CF979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56320" y="914400"/>
            <a:ext cx="4361905" cy="5646818"/>
          </a:xfrm>
          <a:prstGeom prst="rect">
            <a:avLst/>
          </a:prstGeom>
        </p:spPr>
      </p:pic>
    </p:spTree>
    <p:extLst>
      <p:ext uri="{BB962C8B-B14F-4D97-AF65-F5344CB8AC3E}">
        <p14:creationId xmlns:p14="http://schemas.microsoft.com/office/powerpoint/2010/main" val="2269853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8486-9A1F-4FB8-989D-DD7446DF9216}"/>
              </a:ext>
            </a:extLst>
          </p:cNvPr>
          <p:cNvSpPr>
            <a:spLocks noGrp="1"/>
          </p:cNvSpPr>
          <p:nvPr>
            <p:ph type="title"/>
          </p:nvPr>
        </p:nvSpPr>
        <p:spPr/>
        <p:txBody>
          <a:bodyPr/>
          <a:lstStyle/>
          <a:p>
            <a:r>
              <a:rPr lang="en-US" dirty="0"/>
              <a:t>Role of the GAC Members</a:t>
            </a:r>
          </a:p>
        </p:txBody>
      </p:sp>
      <p:sp>
        <p:nvSpPr>
          <p:cNvPr id="3" name="Content Placeholder 2">
            <a:extLst>
              <a:ext uri="{FF2B5EF4-FFF2-40B4-BE49-F238E27FC236}">
                <a16:creationId xmlns:a16="http://schemas.microsoft.com/office/drawing/2014/main" id="{ED3E2370-B78D-4BD8-90DE-1A426FA38D55}"/>
              </a:ext>
            </a:extLst>
          </p:cNvPr>
          <p:cNvSpPr>
            <a:spLocks noGrp="1"/>
          </p:cNvSpPr>
          <p:nvPr>
            <p:ph idx="1"/>
          </p:nvPr>
        </p:nvSpPr>
        <p:spPr/>
        <p:txBody>
          <a:bodyPr>
            <a:normAutofit/>
          </a:bodyPr>
          <a:lstStyle/>
          <a:p>
            <a:pPr marL="0" indent="0" fontAlgn="ctr">
              <a:buNone/>
            </a:pPr>
            <a:r>
              <a:rPr lang="en-US" dirty="0"/>
              <a:t>The 3D Geo Committee would like the GAC members to:</a:t>
            </a:r>
          </a:p>
          <a:p>
            <a:pPr marL="914400" lvl="1" indent="-457200" fontAlgn="ctr">
              <a:buAutoNum type="arabicPeriod"/>
            </a:pPr>
            <a:r>
              <a:rPr lang="en-US" dirty="0"/>
              <a:t>Review the plan and provide feedback by </a:t>
            </a:r>
            <a:r>
              <a:rPr lang="en-US" b="1" dirty="0"/>
              <a:t>January 15, 2020</a:t>
            </a:r>
          </a:p>
          <a:p>
            <a:pPr marL="914400" lvl="1" indent="-457200" fontAlgn="ctr">
              <a:buAutoNum type="arabicPeriod"/>
            </a:pPr>
            <a:r>
              <a:rPr lang="en-US" dirty="0"/>
              <a:t>Participate in design session to help define outreach in early January </a:t>
            </a:r>
          </a:p>
          <a:p>
            <a:pPr marL="914400" lvl="1" indent="-457200" fontAlgn="ctr">
              <a:buAutoNum type="arabicPeriod"/>
            </a:pPr>
            <a:r>
              <a:rPr lang="en-US" dirty="0"/>
              <a:t>Coordinate meetings with your GAC sector and/or geographic region </a:t>
            </a:r>
          </a:p>
          <a:p>
            <a:pPr marL="914400" lvl="1" indent="-457200" fontAlgn="ctr">
              <a:buAutoNum type="arabicPeriod"/>
            </a:pPr>
            <a:r>
              <a:rPr lang="en-US" dirty="0"/>
              <a:t>Identify local funding opportunities</a:t>
            </a:r>
          </a:p>
          <a:p>
            <a:pPr marL="0" indent="0" fontAlgn="ctr">
              <a:buNone/>
            </a:pPr>
            <a:r>
              <a:rPr lang="en-US" dirty="0"/>
              <a:t>Questions for GAC members:</a:t>
            </a:r>
          </a:p>
          <a:p>
            <a:pPr lvl="1" fontAlgn="ctr"/>
            <a:r>
              <a:rPr lang="en-US" dirty="0"/>
              <a:t>Are these appropriate roles for you to play as a GAC representative? </a:t>
            </a:r>
          </a:p>
          <a:p>
            <a:pPr lvl="1" fontAlgn="ctr"/>
            <a:r>
              <a:rPr lang="en-US" dirty="0"/>
              <a:t>Are there other tasks you could help with, or that have been missed?</a:t>
            </a:r>
          </a:p>
        </p:txBody>
      </p:sp>
    </p:spTree>
    <p:extLst>
      <p:ext uri="{BB962C8B-B14F-4D97-AF65-F5344CB8AC3E}">
        <p14:creationId xmlns:p14="http://schemas.microsoft.com/office/powerpoint/2010/main" val="2153360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13</a:t>
            </a:r>
          </a:p>
        </p:txBody>
      </p:sp>
      <p:sp>
        <p:nvSpPr>
          <p:cNvPr id="2" name="Text Placeholder 1"/>
          <p:cNvSpPr>
            <a:spLocks noGrp="1"/>
          </p:cNvSpPr>
          <p:nvPr>
            <p:ph idx="1"/>
          </p:nvPr>
        </p:nvSpPr>
        <p:spPr/>
        <p:txBody>
          <a:bodyPr>
            <a:normAutofit/>
          </a:bodyPr>
          <a:lstStyle/>
          <a:p>
            <a:pPr marL="0" indent="0">
              <a:buNone/>
            </a:pPr>
            <a:r>
              <a:rPr lang="en-US" b="1" dirty="0"/>
              <a:t>Legislative Updates and US Survey Foot</a:t>
            </a:r>
          </a:p>
          <a:p>
            <a:pPr marL="0" indent="0">
              <a:buNone/>
            </a:pPr>
            <a:r>
              <a:rPr lang="en-US" dirty="0"/>
              <a:t>Dan Ross</a:t>
            </a:r>
          </a:p>
        </p:txBody>
      </p:sp>
    </p:spTree>
    <p:extLst>
      <p:ext uri="{BB962C8B-B14F-4D97-AF65-F5344CB8AC3E}">
        <p14:creationId xmlns:p14="http://schemas.microsoft.com/office/powerpoint/2010/main" val="1768028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Legislative Update</a:t>
            </a:r>
          </a:p>
        </p:txBody>
      </p:sp>
      <p:sp>
        <p:nvSpPr>
          <p:cNvPr id="5" name="Content Placeholder 4"/>
          <p:cNvSpPr>
            <a:spLocks noGrp="1"/>
          </p:cNvSpPr>
          <p:nvPr>
            <p:ph idx="1"/>
          </p:nvPr>
        </p:nvSpPr>
        <p:spPr>
          <a:xfrm>
            <a:off x="838200" y="1335280"/>
            <a:ext cx="10515600" cy="5370319"/>
          </a:xfrm>
        </p:spPr>
        <p:txBody>
          <a:bodyPr/>
          <a:lstStyle/>
          <a:p>
            <a:r>
              <a:rPr lang="en-US" dirty="0"/>
              <a:t>LiDAR budget request</a:t>
            </a:r>
          </a:p>
          <a:p>
            <a:pPr lvl="1"/>
            <a:r>
              <a:rPr lang="en-US" dirty="0"/>
              <a:t>Could be other sources as well or instead</a:t>
            </a:r>
          </a:p>
          <a:p>
            <a:r>
              <a:rPr lang="en-US" dirty="0"/>
              <a:t>National Scene</a:t>
            </a:r>
          </a:p>
          <a:p>
            <a:pPr lvl="1"/>
            <a:r>
              <a:rPr lang="en-US" dirty="0"/>
              <a:t>Digital Coast Act - House bill (H.R.2189) is going to be a part of a larger package of about 10 bills that the House Natural Resources Committee is assembling - H.R.729, the "Coastal and Great Lakes Communities Enhancement Act" - which appears to be the new legislative vehicle for the House bill. A House vote and/or action on the packaged bill could occur, and is expected, as early as next week.</a:t>
            </a:r>
          </a:p>
          <a:p>
            <a:pPr lvl="1"/>
            <a:r>
              <a:rPr lang="en-US" dirty="0"/>
              <a:t>Geospatial Data Act - </a:t>
            </a:r>
          </a:p>
        </p:txBody>
      </p:sp>
    </p:spTree>
    <p:extLst>
      <p:ext uri="{BB962C8B-B14F-4D97-AF65-F5344CB8AC3E}">
        <p14:creationId xmlns:p14="http://schemas.microsoft.com/office/powerpoint/2010/main" val="420209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2</a:t>
            </a:r>
          </a:p>
        </p:txBody>
      </p:sp>
      <p:sp>
        <p:nvSpPr>
          <p:cNvPr id="2" name="Text Placeholder 1"/>
          <p:cNvSpPr>
            <a:spLocks noGrp="1"/>
          </p:cNvSpPr>
          <p:nvPr>
            <p:ph idx="1"/>
          </p:nvPr>
        </p:nvSpPr>
        <p:spPr/>
        <p:txBody>
          <a:bodyPr>
            <a:normAutofit/>
          </a:bodyPr>
          <a:lstStyle/>
          <a:p>
            <a:pPr marL="0" indent="0">
              <a:buNone/>
            </a:pPr>
            <a:r>
              <a:rPr lang="en-US" b="1" dirty="0"/>
              <a:t>Committee and workgroup summaries - Review and accept</a:t>
            </a:r>
          </a:p>
        </p:txBody>
      </p:sp>
    </p:spTree>
    <p:extLst>
      <p:ext uri="{BB962C8B-B14F-4D97-AF65-F5344CB8AC3E}">
        <p14:creationId xmlns:p14="http://schemas.microsoft.com/office/powerpoint/2010/main" val="2487256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a:t>ENDING THE ERA OF THE U.S. SURVEY FOOT (1959 TO 2022)</a:t>
            </a:r>
          </a:p>
        </p:txBody>
      </p:sp>
      <p:sp>
        <p:nvSpPr>
          <p:cNvPr id="3" name="Content Placeholder 2"/>
          <p:cNvSpPr>
            <a:spLocks noGrp="1"/>
          </p:cNvSpPr>
          <p:nvPr>
            <p:ph idx="1"/>
          </p:nvPr>
        </p:nvSpPr>
        <p:spPr>
          <a:xfrm>
            <a:off x="838200" y="1335280"/>
            <a:ext cx="10515600" cy="5415475"/>
          </a:xfrm>
        </p:spPr>
        <p:txBody>
          <a:bodyPr>
            <a:normAutofit fontScale="92500" lnSpcReduction="10000"/>
          </a:bodyPr>
          <a:lstStyle/>
          <a:p>
            <a:r>
              <a:rPr lang="en-US" dirty="0"/>
              <a:t>Since 1893, the legal definition of the foot in the United States has been based on the meter. The definition adopted at that time was the one specified by Congress in 1866, as 1 foot = 1200/3937 meter </a:t>
            </a:r>
            <a:r>
              <a:rPr lang="en-US" i="1" dirty="0"/>
              <a:t>exactly</a:t>
            </a:r>
            <a:r>
              <a:rPr lang="en-US" dirty="0"/>
              <a:t> (or 1 foot = 0.304 800 6 meter </a:t>
            </a:r>
            <a:r>
              <a:rPr lang="en-US" i="1" dirty="0"/>
              <a:t>approximately</a:t>
            </a:r>
            <a:r>
              <a:rPr lang="en-US" dirty="0"/>
              <a:t>) - </a:t>
            </a:r>
            <a:r>
              <a:rPr lang="en-US" b="1" dirty="0"/>
              <a:t>“U.S. survey foot.”</a:t>
            </a:r>
          </a:p>
          <a:p>
            <a:r>
              <a:rPr lang="en-US" dirty="0"/>
              <a:t> In 1959, the relationship of the foot to the meter was officially refined as 1 foot = 0.304 8 meter </a:t>
            </a:r>
            <a:r>
              <a:rPr lang="en-US" i="1" dirty="0"/>
              <a:t>exactly</a:t>
            </a:r>
            <a:r>
              <a:rPr lang="en-US" dirty="0"/>
              <a:t>. This change was made to support United States industry and international trade and was called the </a:t>
            </a:r>
            <a:r>
              <a:rPr lang="en-US" b="1" dirty="0"/>
              <a:t>“international foot”.</a:t>
            </a:r>
          </a:p>
          <a:p>
            <a:r>
              <a:rPr lang="en-US" dirty="0"/>
              <a:t>U.S. survey foot will be phased out as part of the modernization of the National Spatial Reference System (NSRS) in 2022. From this point forward, the international foot will be simply called the foot.</a:t>
            </a:r>
          </a:p>
          <a:p>
            <a:r>
              <a:rPr lang="en-US" dirty="0"/>
              <a:t>Source: </a:t>
            </a:r>
            <a:r>
              <a:rPr lang="en-US" dirty="0">
                <a:hlinkClick r:id="rId2"/>
              </a:rPr>
              <a:t>https://www.nist.gov/pml/us-surveyfoot?utm_medium=email&amp;utm_source=GovDelivery</a:t>
            </a:r>
            <a:endParaRPr lang="en-US" dirty="0"/>
          </a:p>
        </p:txBody>
      </p:sp>
      <p:pic>
        <p:nvPicPr>
          <p:cNvPr id="1026" name="Picture 2" descr="Department of Commerc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11" y="1787168"/>
            <a:ext cx="659342" cy="653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9443" y="3707349"/>
            <a:ext cx="754483" cy="335668"/>
          </a:xfrm>
          <a:prstGeom prst="rect">
            <a:avLst/>
          </a:prstGeom>
          <a:ln>
            <a:noFill/>
          </a:ln>
          <a:effectLst>
            <a:outerShdw blurRad="292100" dist="139700" dir="2700000" algn="tl" rotWithShape="0">
              <a:srgbClr val="333333">
                <a:alpha val="65000"/>
              </a:srgbClr>
            </a:outerShdw>
          </a:effectLst>
        </p:spPr>
      </p:pic>
      <p:pic>
        <p:nvPicPr>
          <p:cNvPr id="1028" name="Picture 4" descr="NOA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43" y="5215467"/>
            <a:ext cx="706791" cy="7067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774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a:t>ENDING THE ERA OF THE U.S. SURVEY FOOT (1959 TO 2022)</a:t>
            </a:r>
            <a:endParaRPr lang="en-US" dirty="0"/>
          </a:p>
        </p:txBody>
      </p:sp>
      <p:sp>
        <p:nvSpPr>
          <p:cNvPr id="3" name="Content Placeholder 2"/>
          <p:cNvSpPr>
            <a:spLocks noGrp="1"/>
          </p:cNvSpPr>
          <p:nvPr>
            <p:ph idx="1"/>
          </p:nvPr>
        </p:nvSpPr>
        <p:spPr>
          <a:xfrm>
            <a:off x="737118" y="1335281"/>
            <a:ext cx="10616682" cy="4841682"/>
          </a:xfrm>
        </p:spPr>
        <p:txBody>
          <a:bodyPr/>
          <a:lstStyle/>
          <a:p>
            <a:pPr marL="0" indent="0">
              <a:buNone/>
            </a:pPr>
            <a:r>
              <a:rPr lang="en-US" dirty="0"/>
              <a:t>Additional Resources</a:t>
            </a:r>
          </a:p>
          <a:p>
            <a:pPr lvl="0"/>
            <a:r>
              <a:rPr lang="en-US" u="sng" dirty="0">
                <a:hlinkClick r:id="rId2"/>
              </a:rPr>
              <a:t>https://oceanservice.noaa.gov/geodesy/international-foot.html</a:t>
            </a:r>
            <a:endParaRPr lang="en-US" dirty="0"/>
          </a:p>
          <a:p>
            <a:pPr lvl="0"/>
            <a:r>
              <a:rPr lang="en-US" u="sng" dirty="0">
                <a:hlinkClick r:id="rId3"/>
              </a:rPr>
              <a:t>https://content.govdelivery.com/accounts/USNOAANOS/bulletins/2618240</a:t>
            </a:r>
            <a:endParaRPr lang="en-US" dirty="0"/>
          </a:p>
          <a:p>
            <a:pPr lvl="0"/>
            <a:r>
              <a:rPr lang="en-US" u="sng" dirty="0">
                <a:hlinkClick r:id="rId4"/>
              </a:rPr>
              <a:t>https://www.nist.gov/pml/us-surveyfoot/resources</a:t>
            </a:r>
            <a:endParaRPr lang="en-US" dirty="0"/>
          </a:p>
          <a:p>
            <a:pPr marL="0" indent="0">
              <a:buNone/>
            </a:pPr>
            <a:endParaRPr lang="en-US" dirty="0"/>
          </a:p>
        </p:txBody>
      </p:sp>
      <p:pic>
        <p:nvPicPr>
          <p:cNvPr id="4" name="Picture 3"/>
          <p:cNvPicPr>
            <a:picLocks noChangeAspect="1"/>
          </p:cNvPicPr>
          <p:nvPr/>
        </p:nvPicPr>
        <p:blipFill>
          <a:blip r:embed="rId5"/>
          <a:stretch>
            <a:fillRect/>
          </a:stretch>
        </p:blipFill>
        <p:spPr>
          <a:xfrm>
            <a:off x="8037861" y="4198776"/>
            <a:ext cx="3210483" cy="185708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122506" y="4870580"/>
            <a:ext cx="2591159" cy="369332"/>
          </a:xfrm>
          <a:prstGeom prst="rect">
            <a:avLst/>
          </a:prstGeom>
          <a:noFill/>
        </p:spPr>
        <p:txBody>
          <a:bodyPr wrap="none" rtlCol="0">
            <a:spAutoFit/>
          </a:bodyPr>
          <a:lstStyle/>
          <a:p>
            <a:r>
              <a:rPr lang="en-US" dirty="0"/>
              <a:t>How much is the change?</a:t>
            </a:r>
          </a:p>
        </p:txBody>
      </p:sp>
    </p:spTree>
    <p:extLst>
      <p:ext uri="{BB962C8B-B14F-4D97-AF65-F5344CB8AC3E}">
        <p14:creationId xmlns:p14="http://schemas.microsoft.com/office/powerpoint/2010/main" val="492757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14</a:t>
            </a:r>
          </a:p>
        </p:txBody>
      </p:sp>
      <p:sp>
        <p:nvSpPr>
          <p:cNvPr id="2" name="Text Placeholder 1"/>
          <p:cNvSpPr>
            <a:spLocks noGrp="1"/>
          </p:cNvSpPr>
          <p:nvPr>
            <p:ph idx="1"/>
          </p:nvPr>
        </p:nvSpPr>
        <p:spPr/>
        <p:txBody>
          <a:bodyPr>
            <a:normAutofit/>
          </a:bodyPr>
          <a:lstStyle/>
          <a:p>
            <a:pPr marL="0" indent="0">
              <a:buNone/>
            </a:pPr>
            <a:r>
              <a:rPr lang="en-US" b="1" dirty="0"/>
              <a:t>Announcements or other business</a:t>
            </a:r>
          </a:p>
        </p:txBody>
      </p:sp>
    </p:spTree>
    <p:extLst>
      <p:ext uri="{BB962C8B-B14F-4D97-AF65-F5344CB8AC3E}">
        <p14:creationId xmlns:p14="http://schemas.microsoft.com/office/powerpoint/2010/main" val="927544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Adjourn</a:t>
            </a:r>
          </a:p>
        </p:txBody>
      </p:sp>
      <p:sp>
        <p:nvSpPr>
          <p:cNvPr id="9" name="Content Placeholder 8"/>
          <p:cNvSpPr>
            <a:spLocks noGrp="1"/>
          </p:cNvSpPr>
          <p:nvPr>
            <p:ph idx="1"/>
          </p:nvPr>
        </p:nvSpPr>
        <p:spPr/>
        <p:txBody>
          <a:bodyPr/>
          <a:lstStyle/>
          <a:p>
            <a:pPr marL="0" indent="0">
              <a:buNone/>
            </a:pPr>
            <a:endParaRPr lang="en-US" sz="2400" b="1" dirty="0"/>
          </a:p>
          <a:p>
            <a:pPr marL="0" indent="0" algn="ctr">
              <a:buNone/>
            </a:pPr>
            <a:r>
              <a:rPr lang="en-US" sz="2400" b="1" dirty="0"/>
              <a:t>Next meeting is Wednesday, March 11, 2020</a:t>
            </a:r>
          </a:p>
        </p:txBody>
      </p:sp>
    </p:spTree>
    <p:extLst>
      <p:ext uri="{BB962C8B-B14F-4D97-AF65-F5344CB8AC3E}">
        <p14:creationId xmlns:p14="http://schemas.microsoft.com/office/powerpoint/2010/main" val="165717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3</a:t>
            </a:r>
          </a:p>
        </p:txBody>
      </p:sp>
      <p:sp>
        <p:nvSpPr>
          <p:cNvPr id="2" name="Text Placeholder 1"/>
          <p:cNvSpPr>
            <a:spLocks noGrp="1"/>
          </p:cNvSpPr>
          <p:nvPr>
            <p:ph idx="1"/>
          </p:nvPr>
        </p:nvSpPr>
        <p:spPr/>
        <p:txBody>
          <a:bodyPr>
            <a:normAutofit/>
          </a:bodyPr>
          <a:lstStyle/>
          <a:p>
            <a:pPr marL="0" indent="0">
              <a:buNone/>
            </a:pPr>
            <a:r>
              <a:rPr lang="en-US" b="1" dirty="0"/>
              <a:t>Vote on New Leader Positions</a:t>
            </a:r>
          </a:p>
          <a:p>
            <a:pPr marL="0" indent="0">
              <a:buNone/>
            </a:pPr>
            <a:endParaRPr lang="en-US" dirty="0"/>
          </a:p>
        </p:txBody>
      </p:sp>
    </p:spTree>
    <p:extLst>
      <p:ext uri="{BB962C8B-B14F-4D97-AF65-F5344CB8AC3E}">
        <p14:creationId xmlns:p14="http://schemas.microsoft.com/office/powerpoint/2010/main" val="291457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469356-06C8-4B3D-82DC-688D4A53F211}"/>
              </a:ext>
            </a:extLst>
          </p:cNvPr>
          <p:cNvSpPr>
            <a:spLocks noGrp="1"/>
          </p:cNvSpPr>
          <p:nvPr>
            <p:ph type="title"/>
          </p:nvPr>
        </p:nvSpPr>
        <p:spPr/>
        <p:txBody>
          <a:bodyPr/>
          <a:lstStyle/>
          <a:p>
            <a:r>
              <a:rPr lang="en-US" dirty="0"/>
              <a:t>GAC Leadership Candidates</a:t>
            </a:r>
          </a:p>
        </p:txBody>
      </p:sp>
      <p:sp>
        <p:nvSpPr>
          <p:cNvPr id="5" name="Content Placeholder 4">
            <a:extLst>
              <a:ext uri="{FF2B5EF4-FFF2-40B4-BE49-F238E27FC236}">
                <a16:creationId xmlns:a16="http://schemas.microsoft.com/office/drawing/2014/main" id="{A40B9ACC-E2C7-43B9-B753-D55B24BC0430}"/>
              </a:ext>
            </a:extLst>
          </p:cNvPr>
          <p:cNvSpPr>
            <a:spLocks noGrp="1"/>
          </p:cNvSpPr>
          <p:nvPr>
            <p:ph idx="1"/>
          </p:nvPr>
        </p:nvSpPr>
        <p:spPr/>
        <p:txBody>
          <a:bodyPr>
            <a:normAutofit/>
          </a:bodyPr>
          <a:lstStyle/>
          <a:p>
            <a:pPr marL="0" marR="0">
              <a:spcBef>
                <a:spcPts val="0"/>
              </a:spcBef>
              <a:spcAft>
                <a:spcPts val="0"/>
              </a:spcAft>
            </a:pPr>
            <a:r>
              <a:rPr lang="en-US" sz="2800" b="1" dirty="0">
                <a:latin typeface="Calibri" panose="020F0502020204030204" pitchFamily="34" charset="0"/>
                <a:ea typeface="Calibri" panose="020F0502020204030204" pitchFamily="34" charset="0"/>
              </a:rPr>
              <a:t>Leadership Team Candidates</a:t>
            </a:r>
            <a:endParaRPr lang="en-US" sz="2800" dirty="0">
              <a:latin typeface="Calibri" panose="020F0502020204030204" pitchFamily="34" charset="0"/>
              <a:ea typeface="Calibri" panose="020F0502020204030204" pitchFamily="34" charset="0"/>
            </a:endParaRP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Jeff Bloomquist</a:t>
            </a:r>
            <a:endParaRPr lang="en-US" sz="2400" dirty="0">
              <a:latin typeface="Calibri" panose="020F0502020204030204" pitchFamily="34" charset="0"/>
              <a:ea typeface="Calibri" panose="020F0502020204030204" pitchFamily="34" charset="0"/>
            </a:endParaRP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Len Kne</a:t>
            </a:r>
            <a:endParaRPr lang="en-US" sz="2400" dirty="0">
              <a:latin typeface="Calibri" panose="020F0502020204030204" pitchFamily="34" charset="0"/>
              <a:ea typeface="Calibri" panose="020F0502020204030204" pitchFamily="34" charset="0"/>
            </a:endParaRP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Chris Mavis</a:t>
            </a:r>
            <a:endParaRPr lang="en-US" sz="2400" dirty="0">
              <a:latin typeface="Calibri" panose="020F0502020204030204" pitchFamily="34" charset="0"/>
              <a:ea typeface="Calibri" panose="020F0502020204030204" pitchFamily="34" charset="0"/>
            </a:endParaRP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Ryan Stovern</a:t>
            </a:r>
            <a:endParaRPr lang="en-US" sz="2400" dirty="0">
              <a:latin typeface="Calibri" panose="020F0502020204030204" pitchFamily="34" charset="0"/>
              <a:ea typeface="Calibri" panose="020F0502020204030204" pitchFamily="34" charset="0"/>
            </a:endParaRP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Victoria Reinhardt</a:t>
            </a:r>
            <a:endParaRPr lang="en-US" sz="2400" dirty="0">
              <a:latin typeface="Calibri" panose="020F0502020204030204" pitchFamily="34" charset="0"/>
              <a:ea typeface="Calibri" panose="020F0502020204030204" pitchFamily="34" charset="0"/>
            </a:endParaRP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David Brandt</a:t>
            </a:r>
            <a:endParaRPr lang="en-US" sz="2400"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800" dirty="0">
              <a:latin typeface="Calibri" panose="020F0502020204030204" pitchFamily="34" charset="0"/>
              <a:ea typeface="Calibri" panose="020F0502020204030204" pitchFamily="34" charset="0"/>
            </a:endParaRPr>
          </a:p>
          <a:p>
            <a:pPr marL="0" marR="0">
              <a:spcBef>
                <a:spcPts val="0"/>
              </a:spcBef>
              <a:spcAft>
                <a:spcPts val="0"/>
              </a:spcAft>
            </a:pPr>
            <a:r>
              <a:rPr lang="en-US" sz="2800" b="1" dirty="0">
                <a:latin typeface="Calibri" panose="020F0502020204030204" pitchFamily="34" charset="0"/>
                <a:ea typeface="Calibri" panose="020F0502020204030204" pitchFamily="34" charset="0"/>
              </a:rPr>
              <a:t>Chair and Vice Candidates</a:t>
            </a:r>
            <a:endParaRPr lang="en-US" sz="2800" dirty="0">
              <a:latin typeface="Calibri" panose="020F0502020204030204" pitchFamily="34" charset="0"/>
              <a:ea typeface="Calibri" panose="020F0502020204030204" pitchFamily="34" charset="0"/>
            </a:endParaRP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Mark Kotz – Chair</a:t>
            </a:r>
            <a:endParaRPr lang="en-US" sz="2400" dirty="0">
              <a:latin typeface="Calibri" panose="020F0502020204030204" pitchFamily="34" charset="0"/>
              <a:ea typeface="Calibri" panose="020F0502020204030204" pitchFamily="34" charset="0"/>
            </a:endParaRPr>
          </a:p>
          <a:p>
            <a:pPr marL="800100" lvl="1"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Cory Richter – Vice Chair</a:t>
            </a:r>
            <a:endParaRPr lang="en-US" sz="24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68952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 Item 4</a:t>
            </a:r>
          </a:p>
        </p:txBody>
      </p:sp>
      <p:sp>
        <p:nvSpPr>
          <p:cNvPr id="2" name="Text Placeholder 1"/>
          <p:cNvSpPr>
            <a:spLocks noGrp="1"/>
          </p:cNvSpPr>
          <p:nvPr>
            <p:ph idx="1"/>
          </p:nvPr>
        </p:nvSpPr>
        <p:spPr>
          <a:xfrm>
            <a:off x="838200" y="1825625"/>
            <a:ext cx="7622406" cy="4351338"/>
          </a:xfrm>
        </p:spPr>
        <p:txBody>
          <a:bodyPr>
            <a:normAutofit/>
          </a:bodyPr>
          <a:lstStyle/>
          <a:p>
            <a:pPr marL="0" indent="0">
              <a:buNone/>
            </a:pPr>
            <a:r>
              <a:rPr lang="en-US" b="1" dirty="0"/>
              <a:t>GAC Presentations at GIS/LIS Conference – Roundtable</a:t>
            </a:r>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44187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5</a:t>
            </a:r>
          </a:p>
        </p:txBody>
      </p:sp>
      <p:sp>
        <p:nvSpPr>
          <p:cNvPr id="9" name="Text Placeholder 1"/>
          <p:cNvSpPr>
            <a:spLocks noGrp="1"/>
          </p:cNvSpPr>
          <p:nvPr>
            <p:ph idx="1"/>
          </p:nvPr>
        </p:nvSpPr>
        <p:spPr>
          <a:xfrm>
            <a:off x="838200" y="1825625"/>
            <a:ext cx="7622406" cy="4351338"/>
          </a:xfrm>
        </p:spPr>
        <p:txBody>
          <a:bodyPr>
            <a:normAutofit/>
          </a:bodyPr>
          <a:lstStyle/>
          <a:p>
            <a:pPr marL="0" indent="0">
              <a:buNone/>
            </a:pPr>
            <a:r>
              <a:rPr lang="en-US" b="1" dirty="0"/>
              <a:t>Group to Further Flesh out MNIT Commissioner’s Ideas</a:t>
            </a:r>
          </a:p>
          <a:p>
            <a:pPr marL="0" indent="0">
              <a:buNone/>
            </a:pPr>
            <a:r>
              <a:rPr lang="en-US" dirty="0"/>
              <a:t>Dan Ross</a:t>
            </a:r>
          </a:p>
          <a:p>
            <a:pPr marL="0" indent="0">
              <a:buNone/>
            </a:pPr>
            <a:endParaRPr lang="en-US" b="1" dirty="0"/>
          </a:p>
        </p:txBody>
      </p:sp>
    </p:spTree>
    <p:extLst>
      <p:ext uri="{BB962C8B-B14F-4D97-AF65-F5344CB8AC3E}">
        <p14:creationId xmlns:p14="http://schemas.microsoft.com/office/powerpoint/2010/main" val="329921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Minnesota Plan - Building Blocks</a:t>
            </a:r>
          </a:p>
        </p:txBody>
      </p:sp>
      <p:sp>
        <p:nvSpPr>
          <p:cNvPr id="3" name="Content Placeholder 2"/>
          <p:cNvSpPr>
            <a:spLocks noGrp="1"/>
          </p:cNvSpPr>
          <p:nvPr>
            <p:ph sz="half" idx="1"/>
          </p:nvPr>
        </p:nvSpPr>
        <p:spPr/>
        <p:txBody>
          <a:bodyPr>
            <a:normAutofit/>
          </a:bodyPr>
          <a:lstStyle/>
          <a:p>
            <a:pPr marL="0" indent="0">
              <a:buNone/>
            </a:pPr>
            <a:r>
              <a:rPr lang="en-US" sz="3600" b="1" dirty="0"/>
              <a:t>Mission</a:t>
            </a:r>
          </a:p>
          <a:p>
            <a:pPr marL="0" indent="0">
              <a:buNone/>
            </a:pPr>
            <a:r>
              <a:rPr lang="en-US" sz="2800" b="1" dirty="0">
                <a:solidFill>
                  <a:schemeClr val="accent2">
                    <a:lumMod val="75000"/>
                  </a:schemeClr>
                </a:solidFill>
              </a:rPr>
              <a:t>Improve the lives of Minnesotans by working collaboratively to implement policies that achieve results.  </a:t>
            </a:r>
          </a:p>
        </p:txBody>
      </p:sp>
      <p:sp>
        <p:nvSpPr>
          <p:cNvPr id="4" name="Content Placeholder 3"/>
          <p:cNvSpPr>
            <a:spLocks noGrp="1"/>
          </p:cNvSpPr>
          <p:nvPr>
            <p:ph sz="half" idx="2"/>
          </p:nvPr>
        </p:nvSpPr>
        <p:spPr/>
        <p:txBody>
          <a:bodyPr>
            <a:normAutofit/>
          </a:bodyPr>
          <a:lstStyle/>
          <a:p>
            <a:pPr marL="0" indent="0">
              <a:buNone/>
            </a:pPr>
            <a:r>
              <a:rPr lang="en-US" sz="3600" b="1" dirty="0"/>
              <a:t>Vision</a:t>
            </a:r>
          </a:p>
          <a:p>
            <a:pPr marL="0" indent="0">
              <a:buNone/>
            </a:pPr>
            <a:r>
              <a:rPr lang="en-US" sz="2800" b="1" dirty="0">
                <a:solidFill>
                  <a:schemeClr val="accent2">
                    <a:lumMod val="75000"/>
                  </a:schemeClr>
                </a:solidFill>
              </a:rPr>
              <a:t>Minnesota is the best state in the country for children to grow up in – those of all races, ethnicities, religions, economic statuses, gender identities, sexual orientations, abilities, and zip codes</a:t>
            </a:r>
          </a:p>
        </p:txBody>
      </p:sp>
    </p:spTree>
    <p:extLst>
      <p:ext uri="{BB962C8B-B14F-4D97-AF65-F5344CB8AC3E}">
        <p14:creationId xmlns:p14="http://schemas.microsoft.com/office/powerpoint/2010/main" val="2575438809"/>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6" ma:contentTypeDescription="Create a new document." ma:contentTypeScope="" ma:versionID="40faa4690644b9af1dafbb9b6e9a77f9">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58f59b9ac0f63ebdaa596fa0825cf025"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0A1614-972F-4A67-A9F6-32A9C3B08B00}">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6ad98c6d-15f6-47b0-ade6-9078c6873b63"/>
    <ds:schemaRef ds:uri="http://purl.org/dc/elements/1.1/"/>
    <ds:schemaRef ds:uri="ec5ffc2c-0589-4753-b34a-4c035d4e7b7e"/>
    <ds:schemaRef ds:uri="http://www.w3.org/XML/1998/namespace"/>
    <ds:schemaRef ds:uri="http://purl.org/dc/dcmitype/"/>
  </ds:schemaRefs>
</ds:datastoreItem>
</file>

<file path=customXml/itemProps2.xml><?xml version="1.0" encoding="utf-8"?>
<ds:datastoreItem xmlns:ds="http://schemas.openxmlformats.org/officeDocument/2006/customXml" ds:itemID="{C4FC3EB5-FC22-4196-BCE6-EC70ECAB6EA7}">
  <ds:schemaRefs>
    <ds:schemaRef ds:uri="http://schemas.microsoft.com/sharepoint/v3/contenttype/forms"/>
  </ds:schemaRefs>
</ds:datastoreItem>
</file>

<file path=customXml/itemProps3.xml><?xml version="1.0" encoding="utf-8"?>
<ds:datastoreItem xmlns:ds="http://schemas.openxmlformats.org/officeDocument/2006/customXml" ds:itemID="{61DDEFB3-2E40-4A93-BEAB-DE2C7DE14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MN.IT</Template>
  <TotalTime>0</TotalTime>
  <Words>2846</Words>
  <Application>Microsoft Office PowerPoint</Application>
  <PresentationFormat>Widescreen</PresentationFormat>
  <Paragraphs>810</Paragraphs>
  <Slides>43</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NeueHaasGroteskText Std</vt:lpstr>
      <vt:lpstr>Symbol</vt:lpstr>
      <vt:lpstr>MN.IT</vt:lpstr>
      <vt:lpstr>1_MN.IT</vt:lpstr>
      <vt:lpstr>Minnesota Geospatial Advisory Council</vt:lpstr>
      <vt:lpstr>Welcome</vt:lpstr>
      <vt:lpstr>Agenda</vt:lpstr>
      <vt:lpstr>Agenda Item 2</vt:lpstr>
      <vt:lpstr>Agenda Item 3</vt:lpstr>
      <vt:lpstr>GAC Leadership Candidates</vt:lpstr>
      <vt:lpstr>Agenda Item 4</vt:lpstr>
      <vt:lpstr>Agenda Item 5</vt:lpstr>
      <vt:lpstr>One Minnesota Plan - Building Blocks</vt:lpstr>
      <vt:lpstr>One Minnesota Plan - Building Blocks</vt:lpstr>
      <vt:lpstr>Commissioners’ Ask…</vt:lpstr>
      <vt:lpstr>Agenda Item 6</vt:lpstr>
      <vt:lpstr>Archiving Implementation Workgroup</vt:lpstr>
      <vt:lpstr>Archiving Implementation Workgroup</vt:lpstr>
      <vt:lpstr>Archiving Implementation Workgroup</vt:lpstr>
      <vt:lpstr>Archiving Implementation Workgroup</vt:lpstr>
      <vt:lpstr>Agenda Item 7</vt:lpstr>
      <vt:lpstr>Metro Parks and Trails Standard</vt:lpstr>
      <vt:lpstr>Break - Networking</vt:lpstr>
      <vt:lpstr>Agenda Item 9</vt:lpstr>
      <vt:lpstr>Why Create Priorities?</vt:lpstr>
      <vt:lpstr>GAC Priorities Process</vt:lpstr>
      <vt:lpstr>MN Geospatial Priorities Survey</vt:lpstr>
      <vt:lpstr>MN Geospatial Priorities Survey</vt:lpstr>
      <vt:lpstr>PowerPoint Presentation</vt:lpstr>
      <vt:lpstr>PowerPoint Presentation</vt:lpstr>
      <vt:lpstr>Prioritization</vt:lpstr>
      <vt:lpstr>Time for Big Colorful Spreadsheet</vt:lpstr>
      <vt:lpstr>Agenda Item 10</vt:lpstr>
      <vt:lpstr>Agenda Item 11</vt:lpstr>
      <vt:lpstr>Agenda Item 11</vt:lpstr>
      <vt:lpstr>Agenda Item 12</vt:lpstr>
      <vt:lpstr>Agenda Item 12</vt:lpstr>
      <vt:lpstr>Update on work by Data Acquisition Team</vt:lpstr>
      <vt:lpstr>Update on work by Data Acquisition Team</vt:lpstr>
      <vt:lpstr>Lidar Acquisition Areas of Interest</vt:lpstr>
      <vt:lpstr>Role of the GAC Members</vt:lpstr>
      <vt:lpstr>Agenda Item 13</vt:lpstr>
      <vt:lpstr>Legislative Update</vt:lpstr>
      <vt:lpstr>ENDING THE ERA OF THE U.S. SURVEY FOOT (1959 TO 2022)</vt:lpstr>
      <vt:lpstr>ENDING THE ERA OF THE U.S. SURVEY FOOT (1959 TO 2022)</vt:lpstr>
      <vt:lpstr>Agenda Item 14</vt:lpstr>
      <vt:lpstr>Adjourn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2019-03-06T22:54:50Z</dcterms:created>
  <dcterms:modified xsi:type="dcterms:W3CDTF">2019-12-12T16:47:42Z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0x0101005284D9526CAB864C9DC248A6AA2C129E</vt:lpwstr>
  </property>
</Properties>
</file>