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0" r:id="rId4"/>
    <p:sldMasterId id="2147483897" r:id="rId5"/>
    <p:sldMasterId id="2147483899" r:id="rId6"/>
    <p:sldMasterId id="2147483905" r:id="rId7"/>
  </p:sldMasterIdLst>
  <p:notesMasterIdLst>
    <p:notesMasterId r:id="rId51"/>
  </p:notesMasterIdLst>
  <p:handoutMasterIdLst>
    <p:handoutMasterId r:id="rId52"/>
  </p:handoutMasterIdLst>
  <p:sldIdLst>
    <p:sldId id="664" r:id="rId8"/>
    <p:sldId id="406" r:id="rId9"/>
    <p:sldId id="1003" r:id="rId10"/>
    <p:sldId id="610" r:id="rId11"/>
    <p:sldId id="806" r:id="rId12"/>
    <p:sldId id="1023" r:id="rId13"/>
    <p:sldId id="1005" r:id="rId14"/>
    <p:sldId id="1018" r:id="rId15"/>
    <p:sldId id="1006" r:id="rId16"/>
    <p:sldId id="1019" r:id="rId17"/>
    <p:sldId id="1020" r:id="rId18"/>
    <p:sldId id="1021" r:id="rId19"/>
    <p:sldId id="269" r:id="rId20"/>
    <p:sldId id="1022" r:id="rId21"/>
    <p:sldId id="1004" r:id="rId22"/>
    <p:sldId id="777" r:id="rId23"/>
    <p:sldId id="1009" r:id="rId24"/>
    <p:sldId id="1008" r:id="rId25"/>
    <p:sldId id="1011" r:id="rId26"/>
    <p:sldId id="944" r:id="rId27"/>
    <p:sldId id="966" r:id="rId28"/>
    <p:sldId id="1010" r:id="rId29"/>
    <p:sldId id="1025" r:id="rId30"/>
    <p:sldId id="1033" r:id="rId31"/>
    <p:sldId id="1015" r:id="rId32"/>
    <p:sldId id="1016" r:id="rId33"/>
    <p:sldId id="1017" r:id="rId34"/>
    <p:sldId id="1034" r:id="rId35"/>
    <p:sldId id="1035" r:id="rId36"/>
    <p:sldId id="1036" r:id="rId37"/>
    <p:sldId id="1027" r:id="rId38"/>
    <p:sldId id="1026" r:id="rId39"/>
    <p:sldId id="1012" r:id="rId40"/>
    <p:sldId id="1014" r:id="rId41"/>
    <p:sldId id="1028" r:id="rId42"/>
    <p:sldId id="1029" r:id="rId43"/>
    <p:sldId id="1030" r:id="rId44"/>
    <p:sldId id="779" r:id="rId45"/>
    <p:sldId id="1031" r:id="rId46"/>
    <p:sldId id="1032" r:id="rId47"/>
    <p:sldId id="1002" r:id="rId48"/>
    <p:sldId id="1037" r:id="rId49"/>
    <p:sldId id="77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5AB"/>
    <a:srgbClr val="85CC9B"/>
    <a:srgbClr val="FFFDE6"/>
    <a:srgbClr val="003865"/>
    <a:srgbClr val="000000"/>
    <a:srgbClr val="78BE21"/>
    <a:srgbClr val="0D0D0D"/>
    <a:srgbClr val="E8E8E8"/>
    <a:srgbClr val="B20738"/>
    <a:srgbClr val="00A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3E7CA-56D7-3815-CA2B-54B7D6ABA909}" v="109" dt="2021-05-25T21:02:59.344"/>
    <p1510:client id="{B80A99BE-ABE8-E30F-4252-B9D2F3666999}" v="61" dt="2021-05-25T20:56:52.143"/>
    <p1510:client id="{C2BD7C1E-EF72-4999-0C4C-0226D7D61356}" v="236" dt="2021-05-26T03:37:57.225"/>
    <p1510:client id="{D1CCE08C-6B3A-4783-839F-69002BE728B2}" v="901" dt="2021-05-26T03:09:49.357"/>
    <p1510:client id="{E2BB85A9-7C20-4007-97DE-D412AC1EF9A9}" v="3" dt="2021-05-25T13:34:30.889"/>
    <p1510:client id="{ECF9A455-2A92-4CFF-92AC-C56628C1E6F1}" v="13" dt="2021-05-25T20:40:1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2" autoAdjust="0"/>
    <p:restoredTop sz="92216" autoAdjust="0"/>
  </p:normalViewPr>
  <p:slideViewPr>
    <p:cSldViewPr snapToGrid="0">
      <p:cViewPr varScale="1">
        <p:scale>
          <a:sx n="77" d="100"/>
          <a:sy n="77" d="100"/>
        </p:scale>
        <p:origin x="114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8/2/2021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0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1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5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3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79656a54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579656a543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579656a54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766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1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19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1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5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4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8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3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7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8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CFA44A-D627-46D4-991B-9510B5E5467A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3E-E4BD-4E62-80CF-85729068BF1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Full Image Background">
  <p:cSld name="Quote Full Image Background"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838200" y="1389685"/>
            <a:ext cx="10515600" cy="134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  <a:defRPr sz="7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7"/>
          <p:cNvSpPr txBox="1">
            <a:spLocks noGrp="1"/>
          </p:cNvSpPr>
          <p:nvPr>
            <p:ph type="body" idx="1"/>
          </p:nvPr>
        </p:nvSpPr>
        <p:spPr>
          <a:xfrm>
            <a:off x="838200" y="2925699"/>
            <a:ext cx="10515600" cy="267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7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7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152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- Image Background">
  <p:cSld name="Big Number - Image Background"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8"/>
          <p:cNvSpPr>
            <a:spLocks noGrp="1"/>
          </p:cNvSpPr>
          <p:nvPr>
            <p:ph type="title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1"/>
          </p:nvPr>
        </p:nvSpPr>
        <p:spPr>
          <a:xfrm>
            <a:off x="1005465" y="0"/>
            <a:ext cx="3986213" cy="508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0"/>
              <a:buNone/>
              <a:defRPr sz="4000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48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8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396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- Red Background">
  <p:cSld name="Big Number - Red Background"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001C3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>
            <a:spLocks noGrp="1"/>
          </p:cNvSpPr>
          <p:nvPr>
            <p:ph type="title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9"/>
          <p:cNvSpPr txBox="1">
            <a:spLocks noGrp="1"/>
          </p:cNvSpPr>
          <p:nvPr>
            <p:ph type="body" idx="1"/>
          </p:nvPr>
        </p:nvSpPr>
        <p:spPr>
          <a:xfrm>
            <a:off x="1005465" y="0"/>
            <a:ext cx="3986213" cy="508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0"/>
              <a:buNone/>
              <a:defRPr sz="4000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4524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Solid Red Background">
  <p:cSld name="1_Quote Solid Red Background"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001C3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  <a:defRPr sz="7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0"/>
          <p:cNvSpPr txBox="1">
            <a:spLocks noGrp="1"/>
          </p:cNvSpPr>
          <p:nvPr>
            <p:ph type="body" idx="1"/>
          </p:nvPr>
        </p:nvSpPr>
        <p:spPr>
          <a:xfrm>
            <a:off x="838200" y="3684897"/>
            <a:ext cx="10515600" cy="2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50"/>
          <p:cNvSpPr/>
          <p:nvPr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50" descr="Minnesota IT Services Geospatial Information Offic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9553" y="53188"/>
            <a:ext cx="4492035" cy="162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5964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Quote Solid Light Background">
  <p:cSld name="2_Quote Solid Light Background">
    <p:bg>
      <p:bgPr>
        <a:solidFill>
          <a:srgbClr val="E8E8E8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  <a:defRPr sz="7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1"/>
          <p:cNvSpPr txBox="1">
            <a:spLocks noGrp="1"/>
          </p:cNvSpPr>
          <p:nvPr>
            <p:ph type="body" idx="1"/>
          </p:nvPr>
        </p:nvSpPr>
        <p:spPr>
          <a:xfrm>
            <a:off x="838200" y="3521123"/>
            <a:ext cx="10515600" cy="268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51"/>
          <p:cNvSpPr/>
          <p:nvPr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51" descr="Minnesota IT Services Geospatial Information Offic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9553" y="53188"/>
            <a:ext cx="4492035" cy="162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02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C099-5EC2-43F6-A7D0-182790C2B3E6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2EA-4B89-4281-BBEF-7CD031D4ED6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8590A64-B99D-4826-A0A2-1883B5FE8AB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08DC4-8CD0-49C4-99EC-0090EA36A8FE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6EC739-627D-4747-9F4D-A01AA6DA2848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56FDE5-C81F-49DA-AC3B-1B06CFC9F11F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DB5C8A-DC58-43D5-A615-B91809572D0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E9444-0DBD-40D0-BF8B-2A4BC4BD514B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37237E-8265-4ECF-8166-2A7D326A9351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1" name="Picture 10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7" y="939886"/>
            <a:ext cx="7557100" cy="272811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887E7C-A9F5-4E4A-96A4-14AB08F3E6E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510E-C043-49E3-89B2-A73C98AD7E5E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E1EC-B45D-40E0-830C-1ED4D259CC24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E57-0508-4646-8C2F-50157A155FB8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726-0B35-480F-93D8-7A49827EC818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F1E0-319E-4785-8370-0D74CAB2E340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C80-0A1E-45A4-89BE-3A468D08E6E8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93A2-39D9-4426-AB1C-AF8C41BA3F3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E95CE56-05C9-4025-AC6B-6142D70E883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691A6-7626-455C-A189-14B56DAC5A01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C6BD885-23BB-4683-A77C-2E67983619D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B3153AF-295A-4FB9-8528-58ED0850F22B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B7C0DF-9E0A-412B-A0EA-1E2DFD91A686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8AFACB-25FA-4B5B-9996-259BFDA569A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13DD7CE2-7AD7-427C-A7F8-EEEFB558B12D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6828ED1-88F3-4280-A7D0-465ABE883FA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ECCB6FE-00A5-4902-9E5D-0DA0EED2532C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44416-D2DA-4AC5-BA60-2A1FDA5628F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4247D4-1BBB-49E5-BE46-61BD52DE4378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AE1001DA-B129-4E6F-BB69-86685FF0E57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1775AA-3E62-4945-8A4A-31D2A0705AC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17C-FA79-4EC7-898E-5A7B10A66A4B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B67BD-A18B-4856-B8CD-D60F039BF64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42E1D-C9B8-4345-8A74-997723AFD972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321BF-8250-4629-BD29-13AFE6776ABD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FEA2-D33A-4BEB-A1D4-8A1590CBE1DE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85D7F-94EE-4139-9C63-A16F762E4CE0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FA1A-2823-494A-A930-2F783A269CF3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2B3B2-DBBB-43B3-AFB4-201A29176B41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251A5-5EA6-4241-BDED-0A7B6E34833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0C99-09FB-4EE5-96F9-B1FBC48C16C7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B9F33-43AC-4945-8B44-879CE431C80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pic>
        <p:nvPicPr>
          <p:cNvPr id="15" name="Picture 14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103988"/>
            <a:ext cx="4492035" cy="1621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26F3AD-DFC5-491A-8781-317E0187EDE4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1505-B7D9-42CF-AF7A-DE0BC516D7D9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Information Technology for Minnesota Government | mn.gov/mnit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1800" y="339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091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816864" y="5413800"/>
            <a:ext cx="10468864" cy="6822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tl" rotWithShape="0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noProof="0" dirty="0"/>
              <a:t>Click to edit Section title style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812800" y="5943600"/>
            <a:ext cx="10472928" cy="713936"/>
          </a:xfrm>
          <a:prstGeom prst="rect">
            <a:avLst/>
          </a:prstGeom>
        </p:spPr>
        <p:txBody>
          <a:bodyPr lIns="0" rIns="18288"/>
          <a:lstStyle>
            <a:lvl1pPr marL="0" marR="45720" indent="0" algn="ctr">
              <a:buNone/>
              <a:defRPr sz="2400">
                <a:solidFill>
                  <a:srgbClr val="000000"/>
                </a:solidFill>
                <a:effectLst/>
                <a:latin typeface="AvenirNext LT Pro Regular" panose="020B05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729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5814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73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57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5764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98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11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Logo Only)">
  <p:cSld name="Title Slide (Logo Only)">
    <p:bg>
      <p:bgPr>
        <a:solidFill>
          <a:schemeClr val="dk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0" y="4188564"/>
            <a:ext cx="12192000" cy="119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91425" rIns="182875" bIns="9142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2802467" y="5644884"/>
            <a:ext cx="6587067" cy="90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329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(Logo Only)">
  <p:cSld name="1_Title Slide (Logo Only)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0" y="4188564"/>
            <a:ext cx="12192000" cy="1199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4" descr="Minnesota IT Services Geospatial Information Offic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7667" y="939886"/>
            <a:ext cx="7557100" cy="272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802467" y="5644884"/>
            <a:ext cx="6587067" cy="90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4575-DDB9-4094-929B-6674B660F02D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Photo)">
  <p:cSld name="Title Slide (Photo)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2802467" y="5041204"/>
            <a:ext cx="6587067" cy="109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38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559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rgbClr val="E8E8E8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193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0" y="4188564"/>
            <a:ext cx="12192000" cy="1199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802467" y="5644884"/>
            <a:ext cx="6587067" cy="4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 descr="Minnesota IT Services Geospatial Information Offic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9553" y="103988"/>
            <a:ext cx="4492035" cy="162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>
            <a:spLocks noGrp="1"/>
          </p:cNvSpPr>
          <p:nvPr>
            <p:ph type="pic" idx="2"/>
          </p:nvPr>
        </p:nvSpPr>
        <p:spPr>
          <a:xfrm>
            <a:off x="0" y="1789113"/>
            <a:ext cx="12192000" cy="2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300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White)" type="obj">
  <p:cSld name="Title and Content (White)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/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  <a:defRPr/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767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Split Boxed)">
  <p:cSld name="Title and Content (Split Boxed)">
    <p:bg>
      <p:bgPr>
        <a:solidFill>
          <a:srgbClr val="E8E8E8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838200" y="1594624"/>
            <a:ext cx="5181600" cy="4582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6172200" y="1594624"/>
            <a:ext cx="5181600" cy="4582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914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Overlay, Gray Title">
  <p:cSld name="Black Overlay, Gray 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>
            <a:spLocks noGrp="1"/>
          </p:cNvSpPr>
          <p:nvPr>
            <p:ph type="pic" idx="2"/>
          </p:nvPr>
        </p:nvSpPr>
        <p:spPr>
          <a:xfrm>
            <a:off x="0" y="1219198"/>
            <a:ext cx="12192000" cy="563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0" y="2609242"/>
            <a:ext cx="5683624" cy="2858714"/>
          </a:xfrm>
          <a:prstGeom prst="rect">
            <a:avLst/>
          </a:prstGeom>
          <a:solidFill>
            <a:schemeClr val="dk1">
              <a:alpha val="87843"/>
            </a:schemeClr>
          </a:solidFill>
          <a:ln>
            <a:noFill/>
          </a:ln>
        </p:spPr>
        <p:txBody>
          <a:bodyPr spcFirstLastPara="1" wrap="square" lIns="91425" tIns="45700" rIns="274300" bIns="45700" anchor="ctr" anchorCtr="0"/>
          <a:lstStyle>
            <a:lvl1pPr marL="457200" lvl="0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 sz="2500"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 sz="1700"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 sz="1700"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 sz="17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01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Overlay, White Title">
  <p:cSld name="Black Overlay, White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>
            <a:spLocks noGrp="1"/>
          </p:cNvSpPr>
          <p:nvPr>
            <p:ph type="pic" idx="2"/>
          </p:nvPr>
        </p:nvSpPr>
        <p:spPr>
          <a:xfrm>
            <a:off x="0" y="1219198"/>
            <a:ext cx="12192000" cy="563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0" y="2609242"/>
            <a:ext cx="5683624" cy="2858714"/>
          </a:xfrm>
          <a:prstGeom prst="rect">
            <a:avLst/>
          </a:prstGeom>
          <a:solidFill>
            <a:schemeClr val="dk1">
              <a:alpha val="87843"/>
            </a:schemeClr>
          </a:solidFill>
          <a:ln>
            <a:noFill/>
          </a:ln>
        </p:spPr>
        <p:txBody>
          <a:bodyPr spcFirstLastPara="1" wrap="square" lIns="91425" tIns="45700" rIns="274300" bIns="45700" anchor="ctr" anchorCtr="0"/>
          <a:lstStyle>
            <a:lvl1pPr marL="457200" lvl="0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898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Solid White)">
  <p:cSld name="Title and Content (Solid White)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838200" y="1366345"/>
            <a:ext cx="10515600" cy="47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>
                <a:solidFill>
                  <a:schemeClr val="dk2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350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Solid Dark)">
  <p:cSld name="Title and Content (Solid Dark)">
    <p:bg>
      <p:bgPr>
        <a:gradFill>
          <a:gsLst>
            <a:gs pos="0">
              <a:srgbClr val="262626"/>
            </a:gs>
            <a:gs pos="45000">
              <a:srgbClr val="262626"/>
            </a:gs>
            <a:gs pos="86000">
              <a:srgbClr val="191919"/>
            </a:gs>
            <a:gs pos="100000">
              <a:srgbClr val="0C0C0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38200" y="1366345"/>
            <a:ext cx="10515600" cy="47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414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(Solid Dark)">
  <p:cSld name="1_Title and Content (Solid Dark)">
    <p:bg>
      <p:bgPr>
        <a:gradFill>
          <a:gsLst>
            <a:gs pos="0">
              <a:schemeClr val="dk1"/>
            </a:gs>
            <a:gs pos="63000">
              <a:schemeClr val="dk1"/>
            </a:gs>
            <a:gs pos="86000">
              <a:srgbClr val="00325A"/>
            </a:gs>
            <a:gs pos="100000">
              <a:srgbClr val="002C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8200" y="1366345"/>
            <a:ext cx="10515600" cy="47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9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8F37-6EA6-42C7-B49A-6A174BAA1F35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1329434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5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Solid Lt Gray)">
  <p:cSld name="Title and Content (Solid Lt Gray)">
    <p:bg>
      <p:bgPr>
        <a:gradFill>
          <a:gsLst>
            <a:gs pos="0">
              <a:srgbClr val="F5F5F5"/>
            </a:gs>
            <a:gs pos="52999">
              <a:srgbClr val="F5F5F5"/>
            </a:gs>
            <a:gs pos="78000">
              <a:srgbClr val="E8E8E8"/>
            </a:gs>
            <a:gs pos="100000">
              <a:srgbClr val="BFBF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838200" y="1366345"/>
            <a:ext cx="10515600" cy="47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>
                <a:solidFill>
                  <a:schemeClr val="dk2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165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(Solid Dark)">
  <p:cSld name="2_Title and Content (Solid Dark)">
    <p:bg>
      <p:bgPr>
        <a:gradFill>
          <a:gsLst>
            <a:gs pos="0">
              <a:srgbClr val="262626"/>
            </a:gs>
            <a:gs pos="45000">
              <a:srgbClr val="262626"/>
            </a:gs>
            <a:gs pos="86000">
              <a:srgbClr val="191919"/>
            </a:gs>
            <a:gs pos="100000">
              <a:srgbClr val="0C0C0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838200" y="1366345"/>
            <a:ext cx="6234953" cy="47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>
            <a:spLocks noGrp="1"/>
          </p:cNvSpPr>
          <p:nvPr>
            <p:ph type="pic" idx="2"/>
          </p:nvPr>
        </p:nvSpPr>
        <p:spPr>
          <a:xfrm>
            <a:off x="7653566" y="1364826"/>
            <a:ext cx="4538434" cy="453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440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(Solid Dark)">
  <p:cSld name="3_Title and Content (Solid Dark)">
    <p:bg>
      <p:bgPr>
        <a:gradFill>
          <a:gsLst>
            <a:gs pos="0">
              <a:schemeClr val="dk1"/>
            </a:gs>
            <a:gs pos="63000">
              <a:schemeClr val="dk1"/>
            </a:gs>
            <a:gs pos="86000">
              <a:srgbClr val="00325A"/>
            </a:gs>
            <a:gs pos="100000">
              <a:srgbClr val="002C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838200" y="1366345"/>
            <a:ext cx="6234953" cy="47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>
            <a:spLocks noGrp="1"/>
          </p:cNvSpPr>
          <p:nvPr>
            <p:ph type="pic" idx="2"/>
          </p:nvPr>
        </p:nvSpPr>
        <p:spPr>
          <a:xfrm>
            <a:off x="7653566" y="1364826"/>
            <a:ext cx="4538434" cy="453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5342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(Solid Lt Gray)">
  <p:cSld name="1_Title and Content (Solid Lt Gray)">
    <p:bg>
      <p:bgPr>
        <a:gradFill>
          <a:gsLst>
            <a:gs pos="0">
              <a:srgbClr val="F5F5F5"/>
            </a:gs>
            <a:gs pos="52999">
              <a:srgbClr val="F5F5F5"/>
            </a:gs>
            <a:gs pos="78000">
              <a:srgbClr val="E8E8E8"/>
            </a:gs>
            <a:gs pos="100000">
              <a:srgbClr val="BFBF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838200" y="1366345"/>
            <a:ext cx="6234953" cy="47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>
                <a:solidFill>
                  <a:schemeClr val="dk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>
                <a:solidFill>
                  <a:schemeClr val="dk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>
            <a:spLocks noGrp="1"/>
          </p:cNvSpPr>
          <p:nvPr>
            <p:ph type="pic" idx="2"/>
          </p:nvPr>
        </p:nvSpPr>
        <p:spPr>
          <a:xfrm>
            <a:off x="7653566" y="1364826"/>
            <a:ext cx="4538434" cy="453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230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age (4 Up)">
  <p:cSld name="Team Page (4 Up)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>
            <a:spLocks noGrp="1"/>
          </p:cNvSpPr>
          <p:nvPr>
            <p:ph type="pic" idx="2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581719" y="4345147"/>
            <a:ext cx="254247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4"/>
          </p:nvPr>
        </p:nvSpPr>
        <p:spPr>
          <a:xfrm>
            <a:off x="3421563" y="4345147"/>
            <a:ext cx="254247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>
            <a:spLocks noGrp="1"/>
          </p:cNvSpPr>
          <p:nvPr>
            <p:ph type="pic" idx="5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6"/>
          </p:nvPr>
        </p:nvSpPr>
        <p:spPr>
          <a:xfrm>
            <a:off x="6261407" y="4345147"/>
            <a:ext cx="254247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>
            <a:spLocks noGrp="1"/>
          </p:cNvSpPr>
          <p:nvPr>
            <p:ph type="pic" idx="7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8"/>
          </p:nvPr>
        </p:nvSpPr>
        <p:spPr>
          <a:xfrm>
            <a:off x="9101251" y="4341161"/>
            <a:ext cx="254247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3324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age (3 Up)">
  <p:cSld name="Team Page (3 Up)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>
            <a:spLocks noGrp="1"/>
          </p:cNvSpPr>
          <p:nvPr>
            <p:ph type="pic" idx="2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1469225" y="4564988"/>
            <a:ext cx="254247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>
            <a:spLocks noGrp="1"/>
          </p:cNvSpPr>
          <p:nvPr>
            <p:ph type="pic" idx="3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4"/>
          </p:nvPr>
        </p:nvSpPr>
        <p:spPr>
          <a:xfrm>
            <a:off x="4712235" y="4564988"/>
            <a:ext cx="254247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>
            <a:spLocks noGrp="1"/>
          </p:cNvSpPr>
          <p:nvPr>
            <p:ph type="pic" idx="5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6"/>
          </p:nvPr>
        </p:nvSpPr>
        <p:spPr>
          <a:xfrm>
            <a:off x="7955245" y="4564988"/>
            <a:ext cx="254247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007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age 4-Up White Vertical">
  <p:cSld name="Team Page 4-Up White Vertical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>
            <a:spLocks noGrp="1"/>
          </p:cNvSpPr>
          <p:nvPr>
            <p:ph type="pic" idx="2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581719" y="4345146"/>
            <a:ext cx="2542477" cy="162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>
            <a:spLocks noGrp="1"/>
          </p:cNvSpPr>
          <p:nvPr>
            <p:ph type="pic" idx="3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4"/>
          </p:nvPr>
        </p:nvSpPr>
        <p:spPr>
          <a:xfrm>
            <a:off x="3421563" y="4345147"/>
            <a:ext cx="2542477" cy="162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>
            <a:spLocks noGrp="1"/>
          </p:cNvSpPr>
          <p:nvPr>
            <p:ph type="pic" idx="5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6"/>
          </p:nvPr>
        </p:nvSpPr>
        <p:spPr>
          <a:xfrm>
            <a:off x="6261407" y="4345147"/>
            <a:ext cx="2542477" cy="162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>
            <a:spLocks noGrp="1"/>
          </p:cNvSpPr>
          <p:nvPr>
            <p:ph type="pic" idx="7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8"/>
          </p:nvPr>
        </p:nvSpPr>
        <p:spPr>
          <a:xfrm>
            <a:off x="9101251" y="4341161"/>
            <a:ext cx="2542477" cy="162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227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age 4-Up Gray BG Horizontal">
  <p:cSld name="Team Page 4-Up Gray BG Horizontal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>
            <a:spLocks noGrp="1"/>
          </p:cNvSpPr>
          <p:nvPr>
            <p:ph type="pic" idx="2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2876550" y="1674772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>
            <a:spLocks noGrp="1"/>
          </p:cNvSpPr>
          <p:nvPr>
            <p:ph type="pic" idx="3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4"/>
          </p:nvPr>
        </p:nvSpPr>
        <p:spPr>
          <a:xfrm>
            <a:off x="2876550" y="3939361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>
            <a:spLocks noGrp="1"/>
          </p:cNvSpPr>
          <p:nvPr>
            <p:ph type="pic" idx="5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6"/>
          </p:nvPr>
        </p:nvSpPr>
        <p:spPr>
          <a:xfrm>
            <a:off x="8270023" y="1674772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>
            <a:spLocks noGrp="1"/>
          </p:cNvSpPr>
          <p:nvPr>
            <p:ph type="pic" idx="7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8"/>
          </p:nvPr>
        </p:nvSpPr>
        <p:spPr>
          <a:xfrm>
            <a:off x="8270023" y="3939360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849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age 4 Up White BG Horizontal">
  <p:cSld name="Team Page 4 Up White BG Horizontal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>
            <a:spLocks noGrp="1"/>
          </p:cNvSpPr>
          <p:nvPr>
            <p:ph type="pic" idx="2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2876550" y="1674772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>
            <a:spLocks noGrp="1"/>
          </p:cNvSpPr>
          <p:nvPr>
            <p:ph type="pic" idx="3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4"/>
          </p:nvPr>
        </p:nvSpPr>
        <p:spPr>
          <a:xfrm>
            <a:off x="2876550" y="3939361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>
            <a:spLocks noGrp="1"/>
          </p:cNvSpPr>
          <p:nvPr>
            <p:ph type="pic" idx="5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6"/>
          </p:nvPr>
        </p:nvSpPr>
        <p:spPr>
          <a:xfrm>
            <a:off x="8270023" y="1674772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>
            <a:spLocks noGrp="1"/>
          </p:cNvSpPr>
          <p:nvPr>
            <p:ph type="pic" idx="7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8"/>
          </p:nvPr>
        </p:nvSpPr>
        <p:spPr>
          <a:xfrm>
            <a:off x="8270023" y="3939360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120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age Duo Gray Horizontal">
  <p:cSld name="Team Page Duo Gray Horizontal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>
            <a:spLocks noGrp="1"/>
          </p:cNvSpPr>
          <p:nvPr>
            <p:ph type="pic" idx="2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2876550" y="2571730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3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body" idx="4"/>
          </p:nvPr>
        </p:nvSpPr>
        <p:spPr>
          <a:xfrm>
            <a:off x="8270023" y="2571730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6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950-06C4-4DC8-B03C-4107DDC0AE76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Page 2 Up White BG Horizontal">
  <p:cSld name="Team Page 2 Up White BG Horizontal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>
            <a:spLocks noGrp="1"/>
          </p:cNvSpPr>
          <p:nvPr>
            <p:ph type="pic" idx="2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body" idx="1"/>
          </p:nvPr>
        </p:nvSpPr>
        <p:spPr>
          <a:xfrm>
            <a:off x="2876550" y="2800329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27"/>
          <p:cNvSpPr>
            <a:spLocks noGrp="1"/>
          </p:cNvSpPr>
          <p:nvPr>
            <p:ph type="pic" idx="3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4"/>
          </p:nvPr>
        </p:nvSpPr>
        <p:spPr>
          <a:xfrm>
            <a:off x="8270023" y="2800329"/>
            <a:ext cx="2866328" cy="185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3804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- Red Title">
  <p:cSld name="Big Image - Red Title"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1" y="5638801"/>
            <a:ext cx="12192000" cy="1219200"/>
          </a:xfrm>
          <a:prstGeom prst="rect">
            <a:avLst/>
          </a:prstGeom>
          <a:solidFill>
            <a:srgbClr val="003865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774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- Black Title">
  <p:cSld name="Big Image - Black Title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1" y="5638801"/>
            <a:ext cx="12192000" cy="1219200"/>
          </a:xfrm>
          <a:prstGeom prst="rect">
            <a:avLst/>
          </a:prstGeom>
          <a:solidFill>
            <a:srgbClr val="0D0D0D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32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- Blue Title">
  <p:cSld name="Big Image - Blue Title"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" y="5638800"/>
            <a:ext cx="12192000" cy="1219200"/>
          </a:xfrm>
          <a:prstGeom prst="rect">
            <a:avLst/>
          </a:prstGeom>
          <a:solidFill>
            <a:srgbClr val="78BE21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764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- Gray Background">
  <p:cSld name="Code - Gray Background">
    <p:bg>
      <p:bgPr>
        <a:gradFill>
          <a:gsLst>
            <a:gs pos="0">
              <a:srgbClr val="F5F5F5"/>
            </a:gs>
            <a:gs pos="52999">
              <a:srgbClr val="F5F5F5"/>
            </a:gs>
            <a:gs pos="78000">
              <a:srgbClr val="E8E8E8"/>
            </a:gs>
            <a:gs pos="100000">
              <a:srgbClr val="BFBF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/>
          <p:nvPr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0512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 (Solid Dark)">
  <p:cSld name="7_Title and Content (Solid Dark)">
    <p:bg>
      <p:bgPr>
        <a:gradFill>
          <a:gsLst>
            <a:gs pos="0">
              <a:schemeClr val="dk1"/>
            </a:gs>
            <a:gs pos="63000">
              <a:schemeClr val="dk1"/>
            </a:gs>
            <a:gs pos="86000">
              <a:srgbClr val="00325A"/>
            </a:gs>
            <a:gs pos="100000">
              <a:srgbClr val="002C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/>
          <p:nvPr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3915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 (Solid Dark)">
  <p:cSld name="5_Title and Content (Solid Dark)">
    <p:bg>
      <p:bgPr>
        <a:gradFill>
          <a:gsLst>
            <a:gs pos="0">
              <a:srgbClr val="262626"/>
            </a:gs>
            <a:gs pos="45000">
              <a:srgbClr val="262626"/>
            </a:gs>
            <a:gs pos="86000">
              <a:srgbClr val="191919"/>
            </a:gs>
            <a:gs pos="100000">
              <a:srgbClr val="0C0C0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body" idx="1"/>
          </p:nvPr>
        </p:nvSpPr>
        <p:spPr>
          <a:xfrm>
            <a:off x="815975" y="3211513"/>
            <a:ext cx="3521849" cy="247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5" name="Google Shape;2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6787" y="504855"/>
            <a:ext cx="9618920" cy="54133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6" name="Google Shape;286;p33" descr="Screenshot"/>
          <p:cNvSpPr>
            <a:spLocks noGrp="1"/>
          </p:cNvSpPr>
          <p:nvPr>
            <p:ph type="pic" idx="2"/>
          </p:nvPr>
        </p:nvSpPr>
        <p:spPr>
          <a:xfrm>
            <a:off x="4976787" y="1067565"/>
            <a:ext cx="9516215" cy="485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867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 (Solid Dark)">
  <p:cSld name="6_Title and Content (Solid Dark)">
    <p:bg>
      <p:bgPr>
        <a:gradFill>
          <a:gsLst>
            <a:gs pos="0">
              <a:srgbClr val="262626"/>
            </a:gs>
            <a:gs pos="45000">
              <a:srgbClr val="262626"/>
            </a:gs>
            <a:gs pos="86000">
              <a:srgbClr val="191919"/>
            </a:gs>
            <a:gs pos="100000">
              <a:srgbClr val="0C0C0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1"/>
          </p:nvPr>
        </p:nvSpPr>
        <p:spPr>
          <a:xfrm>
            <a:off x="815895" y="1365203"/>
            <a:ext cx="10555696" cy="156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3" name="Google Shape;29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3458" y="3222702"/>
            <a:ext cx="9387470" cy="52830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4" name="Google Shape;294;p34" descr="Screenshot"/>
          <p:cNvSpPr>
            <a:spLocks noGrp="1"/>
          </p:cNvSpPr>
          <p:nvPr>
            <p:ph type="pic" idx="2"/>
          </p:nvPr>
        </p:nvSpPr>
        <p:spPr>
          <a:xfrm>
            <a:off x="1373459" y="3771871"/>
            <a:ext cx="9287236" cy="473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0543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Light Background Horizontal">
  <p:cSld name="Screenshot Light Background Horizontal">
    <p:bg>
      <p:bgPr>
        <a:gradFill>
          <a:gsLst>
            <a:gs pos="0">
              <a:srgbClr val="F5F5F5"/>
            </a:gs>
            <a:gs pos="52999">
              <a:srgbClr val="F5F5F5"/>
            </a:gs>
            <a:gs pos="78000">
              <a:srgbClr val="E8E8E8"/>
            </a:gs>
            <a:gs pos="100000">
              <a:srgbClr val="BFBF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815975" y="3211513"/>
            <a:ext cx="3521849" cy="247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>
                <a:solidFill>
                  <a:schemeClr val="dk2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1" name="Google Shape;30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6787" y="504855"/>
            <a:ext cx="9618920" cy="54133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2" name="Google Shape;302;p35" descr="Screenshot"/>
          <p:cNvSpPr>
            <a:spLocks noGrp="1"/>
          </p:cNvSpPr>
          <p:nvPr>
            <p:ph type="pic" idx="2"/>
          </p:nvPr>
        </p:nvSpPr>
        <p:spPr>
          <a:xfrm>
            <a:off x="4976787" y="1067565"/>
            <a:ext cx="9516215" cy="485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5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617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Light Background Vertical">
  <p:cSld name="Screenshot Light Background Vertical">
    <p:bg>
      <p:bgPr>
        <a:gradFill>
          <a:gsLst>
            <a:gs pos="0">
              <a:srgbClr val="F5F5F5"/>
            </a:gs>
            <a:gs pos="52999">
              <a:srgbClr val="F5F5F5"/>
            </a:gs>
            <a:gs pos="78000">
              <a:srgbClr val="E8E8E8"/>
            </a:gs>
            <a:gs pos="100000">
              <a:srgbClr val="BFBF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body" idx="1"/>
          </p:nvPr>
        </p:nvSpPr>
        <p:spPr>
          <a:xfrm>
            <a:off x="815895" y="1365203"/>
            <a:ext cx="10555696" cy="156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>
                <a:solidFill>
                  <a:schemeClr val="dk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>
                <a:solidFill>
                  <a:schemeClr val="dk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9" name="Google Shape;30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3458" y="3222702"/>
            <a:ext cx="9387470" cy="52830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0" name="Google Shape;310;p36"/>
          <p:cNvSpPr>
            <a:spLocks noGrp="1"/>
          </p:cNvSpPr>
          <p:nvPr>
            <p:ph type="pic" idx="2"/>
          </p:nvPr>
        </p:nvSpPr>
        <p:spPr>
          <a:xfrm>
            <a:off x="1373459" y="3771871"/>
            <a:ext cx="9287236" cy="473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6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46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D40-80D2-4CAB-BFA5-8424ADD63056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Quote Red Background">
  <p:cSld name="Single Quote Red Background"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001C3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7"/>
          <p:cNvSpPr txBox="1">
            <a:spLocks noGrp="1"/>
          </p:cNvSpPr>
          <p:nvPr>
            <p:ph type="body" idx="1"/>
          </p:nvPr>
        </p:nvSpPr>
        <p:spPr>
          <a:xfrm>
            <a:off x="815975" y="3211513"/>
            <a:ext cx="3521849" cy="247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7" name="Google Shape;317;p37" descr="Compute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851" y="434836"/>
            <a:ext cx="6828661" cy="6050713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8" name="Google Shape;318;p37"/>
          <p:cNvSpPr>
            <a:spLocks noGrp="1"/>
          </p:cNvSpPr>
          <p:nvPr>
            <p:ph type="pic" idx="2"/>
          </p:nvPr>
        </p:nvSpPr>
        <p:spPr>
          <a:xfrm>
            <a:off x="4976787" y="691882"/>
            <a:ext cx="6300787" cy="34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7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7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4010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ngle Quote Red Background">
  <p:cSld name="3_Single Quote Red Background"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001C3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1"/>
          </p:nvPr>
        </p:nvSpPr>
        <p:spPr>
          <a:xfrm>
            <a:off x="815975" y="3211513"/>
            <a:ext cx="3521849" cy="247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6787" y="504855"/>
            <a:ext cx="9618920" cy="54133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26" name="Google Shape;326;p38" descr="Screenshot"/>
          <p:cNvSpPr>
            <a:spLocks noGrp="1"/>
          </p:cNvSpPr>
          <p:nvPr>
            <p:ph type="pic" idx="2"/>
          </p:nvPr>
        </p:nvSpPr>
        <p:spPr>
          <a:xfrm>
            <a:off x="4976787" y="1067565"/>
            <a:ext cx="9516215" cy="485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8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130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ngle Quote Red Background">
  <p:cSld name="2_Single Quote Red Background"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001C3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body" idx="1"/>
          </p:nvPr>
        </p:nvSpPr>
        <p:spPr>
          <a:xfrm>
            <a:off x="815895" y="1365203"/>
            <a:ext cx="10555696" cy="156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3" name="Google Shape;33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3458" y="3222702"/>
            <a:ext cx="9387470" cy="52830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4" name="Google Shape;334;p39" descr="Screenshot"/>
          <p:cNvSpPr>
            <a:spLocks noGrp="1"/>
          </p:cNvSpPr>
          <p:nvPr>
            <p:ph type="pic" idx="2"/>
          </p:nvPr>
        </p:nvSpPr>
        <p:spPr>
          <a:xfrm>
            <a:off x="1373459" y="3771871"/>
            <a:ext cx="9287236" cy="473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7350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ngle Quote Red Background">
  <p:cSld name="1_Single Quote Red Background"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001C3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866887" y="601818"/>
            <a:ext cx="10515600" cy="5450408"/>
          </a:xfrm>
          <a:custGeom>
            <a:avLst/>
            <a:gdLst/>
            <a:ahLst/>
            <a:cxnLst/>
            <a:rect l="l" t="t" r="r" b="b"/>
            <a:pathLst>
              <a:path w="10515600" h="5450408" extrusionOk="0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1387736" y="1438507"/>
            <a:ext cx="9488245" cy="2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libri"/>
              <a:buNone/>
              <a:defRPr sz="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body" idx="1"/>
          </p:nvPr>
        </p:nvSpPr>
        <p:spPr>
          <a:xfrm>
            <a:off x="1387736" y="4126416"/>
            <a:ext cx="9488245" cy="101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9336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 (Solid Dark)">
  <p:cSld name="8_Title and Content (Solid Dark)">
    <p:bg>
      <p:bgPr>
        <a:gradFill>
          <a:gsLst>
            <a:gs pos="0">
              <a:srgbClr val="262626"/>
            </a:gs>
            <a:gs pos="45000">
              <a:srgbClr val="262626"/>
            </a:gs>
            <a:gs pos="86000">
              <a:srgbClr val="191919"/>
            </a:gs>
            <a:gs pos="100000">
              <a:srgbClr val="0C0C0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/>
          <p:nvPr/>
        </p:nvSpPr>
        <p:spPr>
          <a:xfrm>
            <a:off x="866887" y="601818"/>
            <a:ext cx="10515600" cy="5450408"/>
          </a:xfrm>
          <a:custGeom>
            <a:avLst/>
            <a:gdLst/>
            <a:ahLst/>
            <a:cxnLst/>
            <a:rect l="l" t="t" r="r" b="b"/>
            <a:pathLst>
              <a:path w="10515600" h="5450408" extrusionOk="0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1"/>
          <p:cNvSpPr txBox="1">
            <a:spLocks noGrp="1"/>
          </p:cNvSpPr>
          <p:nvPr>
            <p:ph type="title"/>
          </p:nvPr>
        </p:nvSpPr>
        <p:spPr>
          <a:xfrm>
            <a:off x="1387736" y="1438507"/>
            <a:ext cx="9488245" cy="221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Calibri"/>
              <a:buNone/>
              <a:defRPr sz="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1"/>
          <p:cNvSpPr txBox="1">
            <a:spLocks noGrp="1"/>
          </p:cNvSpPr>
          <p:nvPr>
            <p:ph type="body" idx="1"/>
          </p:nvPr>
        </p:nvSpPr>
        <p:spPr>
          <a:xfrm>
            <a:off x="1387736" y="4126416"/>
            <a:ext cx="9488245" cy="101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1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1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9544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Black Circle Overlay">
  <p:cSld name="Full Image Black Circle Overlay"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42"/>
          <p:cNvSpPr>
            <a:spLocks noGrp="1"/>
          </p:cNvSpPr>
          <p:nvPr>
            <p:ph type="title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2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2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9691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Multiple Circle Overlay">
  <p:cSld name="Full Image Multiple Circle Overlay"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43"/>
          <p:cNvSpPr>
            <a:spLocks noGrp="1"/>
          </p:cNvSpPr>
          <p:nvPr>
            <p:ph type="title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3"/>
          <p:cNvSpPr>
            <a:spLocks noGrp="1"/>
          </p:cNvSpPr>
          <p:nvPr>
            <p:ph type="body" idx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>
            <a:spLocks noGrp="1"/>
          </p:cNvSpPr>
          <p:nvPr>
            <p:ph type="body" idx="3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3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4863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ack Box Overlay">
  <p:cSld name="Quote Black Box Overlay"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4"/>
          <p:cNvSpPr txBox="1">
            <a:spLocks noGrp="1"/>
          </p:cNvSpPr>
          <p:nvPr>
            <p:ph type="title"/>
          </p:nvPr>
        </p:nvSpPr>
        <p:spPr>
          <a:xfrm>
            <a:off x="2299475" y="1609867"/>
            <a:ext cx="7593051" cy="3638266"/>
          </a:xfrm>
          <a:prstGeom prst="rect">
            <a:avLst/>
          </a:prstGeom>
          <a:solidFill>
            <a:srgbClr val="003865">
              <a:alpha val="8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  <a:defRPr sz="7000">
                <a:solidFill>
                  <a:schemeClr val="l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4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4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8829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olid Red Background">
  <p:cSld name="Quote Solid Red Background">
    <p:bg>
      <p:bgPr>
        <a:gradFill>
          <a:gsLst>
            <a:gs pos="0">
              <a:schemeClr val="accent1"/>
            </a:gs>
            <a:gs pos="20000">
              <a:schemeClr val="accent1"/>
            </a:gs>
            <a:gs pos="100000">
              <a:srgbClr val="001C3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/>
          </p:nvPr>
        </p:nvSpPr>
        <p:spPr>
          <a:xfrm>
            <a:off x="838200" y="1389685"/>
            <a:ext cx="10515600" cy="134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Calibri"/>
              <a:buNone/>
              <a:defRPr sz="7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5"/>
          <p:cNvSpPr txBox="1">
            <a:spLocks noGrp="1"/>
          </p:cNvSpPr>
          <p:nvPr>
            <p:ph type="body" idx="1"/>
          </p:nvPr>
        </p:nvSpPr>
        <p:spPr>
          <a:xfrm>
            <a:off x="838200" y="2925699"/>
            <a:ext cx="10515600" cy="267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5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5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2476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Solid Light Background">
  <p:cSld name="Quote Solid Light Background">
    <p:bg>
      <p:bgPr>
        <a:gradFill>
          <a:gsLst>
            <a:gs pos="0">
              <a:srgbClr val="F5F5F5"/>
            </a:gs>
            <a:gs pos="52999">
              <a:srgbClr val="F5F5F5"/>
            </a:gs>
            <a:gs pos="78000">
              <a:srgbClr val="E8E8E8"/>
            </a:gs>
            <a:gs pos="100000">
              <a:srgbClr val="BFBF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>
            <a:spLocks noGrp="1"/>
          </p:cNvSpPr>
          <p:nvPr>
            <p:ph type="title"/>
          </p:nvPr>
        </p:nvSpPr>
        <p:spPr>
          <a:xfrm>
            <a:off x="0" y="1389685"/>
            <a:ext cx="12192000" cy="1340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Calibri"/>
              <a:buNone/>
              <a:defRPr sz="7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1"/>
          </p:nvPr>
        </p:nvSpPr>
        <p:spPr>
          <a:xfrm>
            <a:off x="838200" y="2925699"/>
            <a:ext cx="10515600" cy="267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6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27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7D8B48-CF1F-4BDC-BCA4-5A57DC9E0A63}" type="datetime1">
              <a:rPr lang="en-US" smtClean="0"/>
              <a:t>8/2/2021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820" r:id="rId7"/>
    <p:sldLayoutId id="2147483790" r:id="rId8"/>
    <p:sldLayoutId id="2147483789" r:id="rId9"/>
    <p:sldLayoutId id="2147483714" r:id="rId10"/>
    <p:sldLayoutId id="2147483738" r:id="rId11"/>
    <p:sldLayoutId id="2147483739" r:id="rId12"/>
    <p:sldLayoutId id="2147483780" r:id="rId13"/>
    <p:sldLayoutId id="2147483773" r:id="rId14"/>
    <p:sldLayoutId id="2147483800" r:id="rId15"/>
    <p:sldLayoutId id="2147483688" r:id="rId16"/>
    <p:sldLayoutId id="2147483801" r:id="rId17"/>
    <p:sldLayoutId id="2147483802" r:id="rId18"/>
    <p:sldLayoutId id="2147483803" r:id="rId19"/>
    <p:sldLayoutId id="2147483744" r:id="rId20"/>
    <p:sldLayoutId id="2147483793" r:id="rId21"/>
    <p:sldLayoutId id="2147483772" r:id="rId22"/>
    <p:sldLayoutId id="2147483767" r:id="rId23"/>
    <p:sldLayoutId id="2147483769" r:id="rId24"/>
    <p:sldLayoutId id="2147483771" r:id="rId25"/>
    <p:sldLayoutId id="2147483770" r:id="rId26"/>
    <p:sldLayoutId id="2147483732" r:id="rId27"/>
    <p:sldLayoutId id="2147483794" r:id="rId28"/>
    <p:sldLayoutId id="2147483733" r:id="rId29"/>
    <p:sldLayoutId id="2147483747" r:id="rId30"/>
    <p:sldLayoutId id="2147483818" r:id="rId31"/>
    <p:sldLayoutId id="2147483805" r:id="rId32"/>
    <p:sldLayoutId id="2147483806" r:id="rId33"/>
    <p:sldLayoutId id="2147483750" r:id="rId34"/>
    <p:sldLayoutId id="2147483765" r:id="rId35"/>
    <p:sldLayoutId id="2147483781" r:id="rId36"/>
    <p:sldLayoutId id="2147483809" r:id="rId37"/>
    <p:sldLayoutId id="2147483808" r:id="rId38"/>
    <p:sldLayoutId id="2147483807" r:id="rId39"/>
    <p:sldLayoutId id="2147483819" r:id="rId40"/>
    <p:sldLayoutId id="2147483754" r:id="rId41"/>
    <p:sldLayoutId id="2147483755" r:id="rId42"/>
    <p:sldLayoutId id="2147483759" r:id="rId43"/>
    <p:sldLayoutId id="2147483753" r:id="rId44"/>
    <p:sldLayoutId id="2147483763" r:id="rId45"/>
    <p:sldLayoutId id="2147483762" r:id="rId46"/>
    <p:sldLayoutId id="2147483758" r:id="rId47"/>
    <p:sldLayoutId id="2147483756" r:id="rId48"/>
    <p:sldLayoutId id="2147483798" r:id="rId49"/>
    <p:sldLayoutId id="2147483797" r:id="rId50"/>
    <p:sldLayoutId id="2147483896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405B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b="20523"/>
          <a:stretch/>
        </p:blipFill>
        <p:spPr>
          <a:xfrm>
            <a:off x="0" y="0"/>
            <a:ext cx="12192000" cy="517236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57" y="228600"/>
            <a:ext cx="7719487" cy="1066800"/>
          </a:xfrm>
          <a:prstGeom prst="rect">
            <a:avLst/>
          </a:prstGeom>
          <a:effectLst>
            <a:glow rad="1905000">
              <a:schemeClr val="bg1">
                <a:alpha val="38000"/>
              </a:schemeClr>
            </a:glow>
            <a:outerShdw blurRad="1079500" dist="127000" dir="5400000" sx="161000" sy="161000" algn="ctr" rotWithShape="0">
              <a:schemeClr val="bg1">
                <a:alpha val="44000"/>
              </a:scheme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0744200" y="4876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Photo credit: Ernesto Ruiz</a:t>
            </a:r>
          </a:p>
        </p:txBody>
      </p:sp>
    </p:spTree>
    <p:extLst>
      <p:ext uri="{BB962C8B-B14F-4D97-AF65-F5344CB8AC3E}">
        <p14:creationId xmlns:p14="http://schemas.microsoft.com/office/powerpoint/2010/main" val="3232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82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8202E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8202E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8202E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515938"/>
            <a:ext cx="109728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7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00000"/>
          </a:solidFill>
          <a:latin typeface="Myriad Pro (Body)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00000"/>
          </a:solidFill>
          <a:latin typeface="Myriad Pro (Body)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00000"/>
          </a:solidFill>
          <a:latin typeface="Myriad Pro (Body)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458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  <p:sldLayoutId id="2147483938" r:id="rId31"/>
    <p:sldLayoutId id="2147483939" r:id="rId32"/>
    <p:sldLayoutId id="2147483940" r:id="rId33"/>
    <p:sldLayoutId id="2147483941" r:id="rId34"/>
    <p:sldLayoutId id="2147483942" r:id="rId35"/>
    <p:sldLayoutId id="2147483943" r:id="rId36"/>
    <p:sldLayoutId id="2147483944" r:id="rId37"/>
    <p:sldLayoutId id="2147483945" r:id="rId38"/>
    <p:sldLayoutId id="2147483946" r:id="rId39"/>
    <p:sldLayoutId id="2147483947" r:id="rId40"/>
    <p:sldLayoutId id="2147483948" r:id="rId41"/>
    <p:sldLayoutId id="2147483949" r:id="rId42"/>
    <p:sldLayoutId id="2147483950" r:id="rId43"/>
    <p:sldLayoutId id="2147483951" r:id="rId44"/>
    <p:sldLayoutId id="2147483952" r:id="rId45"/>
    <p:sldLayoutId id="2147483953" r:id="rId46"/>
    <p:sldLayoutId id="214748395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Geospatial Advisory Council</a:t>
            </a:r>
          </a:p>
        </p:txBody>
      </p:sp>
      <p:pic>
        <p:nvPicPr>
          <p:cNvPr id="3" name="Picture Placeholder 2" descr="Picture of diverse set of hands together" title="Collaboration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5" descr="Picture of diverse sets of hands together" title="Collaborat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8073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802467" y="5193604"/>
            <a:ext cx="6587067" cy="109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26, 2021</a:t>
            </a:r>
          </a:p>
        </p:txBody>
      </p:sp>
      <p:pic>
        <p:nvPicPr>
          <p:cNvPr id="5" name="Picture 4" descr="Picture of MNGweo Logo&#10;" title="MnGeo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182"/>
            <a:ext cx="2607995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Web Presence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605732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Currently the GAC presents itself on the web in multiple ways</a:t>
            </a:r>
          </a:p>
          <a:p>
            <a:pPr lvl="1"/>
            <a:r>
              <a:rPr lang="en-US" dirty="0"/>
              <a:t>Web Pages – 2 public sites </a:t>
            </a:r>
            <a:endParaRPr lang="en-US">
              <a:cs typeface="Calibri"/>
            </a:endParaRPr>
          </a:p>
          <a:p>
            <a:pPr lvl="2"/>
            <a:r>
              <a:rPr lang="en-US" dirty="0"/>
              <a:t>MnGeo and EPC</a:t>
            </a:r>
          </a:p>
          <a:p>
            <a:pPr lvl="1"/>
            <a:r>
              <a:rPr lang="en-US" dirty="0"/>
              <a:t>SharePoint – collaboration and document sharing</a:t>
            </a:r>
          </a:p>
          <a:p>
            <a:pPr lvl="1"/>
            <a:r>
              <a:rPr lang="en-US" dirty="0"/>
              <a:t>New Esri Hub site – 3DGeo</a:t>
            </a:r>
          </a:p>
          <a:p>
            <a:pPr lvl="2"/>
            <a:r>
              <a:rPr lang="en-US" dirty="0"/>
              <a:t>Outreach started a Hub through MN GIS/LIS and would transfer content</a:t>
            </a:r>
            <a:endParaRPr lang="en-US" dirty="0">
              <a:cs typeface="Calibri"/>
            </a:endParaRPr>
          </a:p>
          <a:p>
            <a:pPr lvl="2"/>
            <a:r>
              <a:rPr lang="en-US" dirty="0"/>
              <a:t>Other Committees are also interested in a Hub site</a:t>
            </a:r>
            <a:endParaRPr lang="en-US"/>
          </a:p>
          <a:p>
            <a:pPr marL="914400" lvl="2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6" name="Picture 5" descr="Geospatial Advisory Council Website" title="Geospatial Advisory Council Webs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38" y="1535281"/>
            <a:ext cx="5004362" cy="4113991"/>
          </a:xfrm>
          <a:prstGeom prst="rect">
            <a:avLst/>
          </a:prstGeom>
        </p:spPr>
      </p:pic>
      <p:pic>
        <p:nvPicPr>
          <p:cNvPr id="7" name="Picture 6" descr="Geospatial Advisory Council SharePoint site" title="Geospatial Advisory Council SharePoint s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99" y="2198138"/>
            <a:ext cx="4748079" cy="3606312"/>
          </a:xfrm>
          <a:prstGeom prst="rect">
            <a:avLst/>
          </a:prstGeom>
        </p:spPr>
      </p:pic>
      <p:pic>
        <p:nvPicPr>
          <p:cNvPr id="8" name="Picture 7" descr="3DGeo committee Hub Site" title="3DGeo committee Hub Si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877" y="2885262"/>
            <a:ext cx="4786713" cy="36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Web Presence -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Suggestion – bring the GAC web presence together under one new web presence</a:t>
            </a:r>
          </a:p>
          <a:p>
            <a:r>
              <a:rPr lang="en-US" dirty="0"/>
              <a:t>The single presence would allow for</a:t>
            </a:r>
          </a:p>
          <a:p>
            <a:pPr lvl="1"/>
            <a:r>
              <a:rPr lang="en-US" dirty="0"/>
              <a:t>One place to go for the GAC materials</a:t>
            </a:r>
          </a:p>
          <a:p>
            <a:pPr lvl="1"/>
            <a:r>
              <a:rPr lang="en-US" dirty="0"/>
              <a:t>Easier management of the site</a:t>
            </a:r>
          </a:p>
          <a:p>
            <a:pPr lvl="1"/>
            <a:r>
              <a:rPr lang="en-US" dirty="0"/>
              <a:t>Common branding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could include</a:t>
            </a:r>
          </a:p>
          <a:p>
            <a:pPr lvl="1"/>
            <a:r>
              <a:rPr lang="en-US" dirty="0"/>
              <a:t>Ability to have multiple initiatives under the site (e.g., Committees)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Priority survey</a:t>
            </a:r>
          </a:p>
          <a:p>
            <a:pPr lvl="1"/>
            <a:r>
              <a:rPr lang="en-US" dirty="0"/>
              <a:t>Maps</a:t>
            </a:r>
          </a:p>
          <a:p>
            <a:pPr lvl="1"/>
            <a:r>
              <a:rPr lang="en-US" dirty="0"/>
              <a:t>Charts and dashboards</a:t>
            </a:r>
          </a:p>
          <a:p>
            <a:pPr lvl="1"/>
            <a:r>
              <a:rPr lang="en-US" dirty="0"/>
              <a:t>Videos?</a:t>
            </a:r>
          </a:p>
          <a:p>
            <a:pPr lvl="1"/>
            <a:r>
              <a:rPr lang="en-US" dirty="0"/>
              <a:t>Ability for GAC and Committee to edit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3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Web Presence – Proposed Solution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33" y="1387068"/>
            <a:ext cx="5925157" cy="5376041"/>
          </a:xfrm>
        </p:spPr>
        <p:txBody>
          <a:bodyPr>
            <a:normAutofit/>
          </a:bodyPr>
          <a:lstStyle/>
          <a:p>
            <a:r>
              <a:rPr lang="en-US" dirty="0"/>
              <a:t>Two sites</a:t>
            </a:r>
          </a:p>
          <a:p>
            <a:pPr lvl="1"/>
            <a:r>
              <a:rPr lang="en-US" dirty="0"/>
              <a:t>Esri Hub Site for public sharing</a:t>
            </a:r>
          </a:p>
          <a:p>
            <a:pPr lvl="2"/>
            <a:r>
              <a:rPr lang="en-US" dirty="0"/>
              <a:t>Multiple initiatives within to represent the work of GAC and committees, workgroups, outreach</a:t>
            </a:r>
          </a:p>
          <a:p>
            <a:pPr lvl="2"/>
            <a:r>
              <a:rPr lang="en-US" dirty="0"/>
              <a:t>Multiple content editors</a:t>
            </a:r>
          </a:p>
          <a:p>
            <a:pPr lvl="1"/>
            <a:r>
              <a:rPr lang="en-US" dirty="0"/>
              <a:t>SharePoint for Collaboration</a:t>
            </a:r>
          </a:p>
          <a:p>
            <a:r>
              <a:rPr lang="en-US" dirty="0"/>
              <a:t>MnGeo will assign a BA to work with a small group of GAC and Committee representatives to gather requirements</a:t>
            </a:r>
          </a:p>
          <a:p>
            <a:r>
              <a:rPr lang="en-US" dirty="0"/>
              <a:t>Slowly migrate existing sites to new site – start with 3DGeo</a:t>
            </a:r>
          </a:p>
        </p:txBody>
      </p:sp>
      <p:pic>
        <p:nvPicPr>
          <p:cNvPr id="6" name="Picture 5" descr="3DGeo Hub Main Web Page" title="3DGeo Hub Main Web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38" y="1752538"/>
            <a:ext cx="5603924" cy="4265735"/>
          </a:xfrm>
          <a:prstGeom prst="rect">
            <a:avLst/>
          </a:prstGeom>
        </p:spPr>
      </p:pic>
      <p:pic>
        <p:nvPicPr>
          <p:cNvPr id="5" name="Content Placeholder 4" descr="3DGeo Hub Main Lidar Status Web Page" title="3DGeo Hub Main Lidar Status Web Pag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9400" y="2665678"/>
            <a:ext cx="5181600" cy="39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6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2756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NAIP Update</a:t>
            </a:r>
          </a:p>
          <a:p>
            <a:pPr marL="0" indent="0">
              <a:buNone/>
            </a:pPr>
            <a:r>
              <a:rPr lang="en-US" dirty="0"/>
              <a:t>Jeff Bloomquist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14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1766B8-E2B5-4BBB-823B-557D7AA1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NAIP Update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B7666A-F5AC-4DC9-86EE-5F0016137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086" y="1377949"/>
            <a:ext cx="6189709" cy="4781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AEDF0-E28C-4182-8171-40FBD2A27328}"/>
              </a:ext>
            </a:extLst>
          </p:cNvPr>
          <p:cNvSpPr txBox="1"/>
          <p:nvPr/>
        </p:nvSpPr>
        <p:spPr>
          <a:xfrm>
            <a:off x="3803369" y="6159500"/>
            <a:ext cx="398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https://naip-usdaonline.hub.arcgis.com/</a:t>
            </a:r>
          </a:p>
        </p:txBody>
      </p:sp>
    </p:spTree>
    <p:extLst>
      <p:ext uri="{BB962C8B-B14F-4D97-AF65-F5344CB8AC3E}">
        <p14:creationId xmlns:p14="http://schemas.microsoft.com/office/powerpoint/2010/main" val="39744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utifiul puicture of lake and shoreline" title="Water and shoreline">
            <a:extLst>
              <a:ext uri="{FF2B5EF4-FFF2-40B4-BE49-F238E27FC236}">
                <a16:creationId xmlns:a16="http://schemas.microsoft.com/office/drawing/2014/main" id="{BDA1FB42-C321-4B89-961F-E75553CC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" y="5638801"/>
            <a:ext cx="12192000" cy="1219200"/>
          </a:xfrm>
          <a:solidFill>
            <a:srgbClr val="78BE21"/>
          </a:solidFill>
        </p:spPr>
        <p:txBody>
          <a:bodyPr anchor="ctr">
            <a:normAutofit/>
          </a:bodyPr>
          <a:lstStyle/>
          <a:p>
            <a:r>
              <a:rPr lang="en-US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45653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Low Distortion Projection Update</a:t>
            </a:r>
          </a:p>
          <a:p>
            <a:pPr marL="0" indent="0">
              <a:buNone/>
            </a:pPr>
            <a:r>
              <a:rPr lang="en-US" dirty="0"/>
              <a:t>Geoff Bitner</a:t>
            </a:r>
          </a:p>
        </p:txBody>
      </p:sp>
    </p:spTree>
    <p:extLst>
      <p:ext uri="{BB962C8B-B14F-4D97-AF65-F5344CB8AC3E}">
        <p14:creationId xmlns:p14="http://schemas.microsoft.com/office/powerpoint/2010/main" val="9461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9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Legislative Update</a:t>
            </a:r>
          </a:p>
          <a:p>
            <a:pPr marL="0" indent="0">
              <a:buNone/>
            </a:pPr>
            <a:r>
              <a:rPr lang="en-US" dirty="0"/>
              <a:t>Dan Ross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Budget Requests</a:t>
            </a:r>
          </a:p>
          <a:p>
            <a:pPr lvl="1"/>
            <a:r>
              <a:rPr lang="en-US" dirty="0">
                <a:cs typeface="Calibri"/>
              </a:rPr>
              <a:t>Survey Coordinator</a:t>
            </a:r>
          </a:p>
          <a:p>
            <a:pPr lvl="1"/>
            <a:r>
              <a:rPr lang="en-US" dirty="0">
                <a:cs typeface="Calibri"/>
              </a:rPr>
              <a:t>Lidar Funding</a:t>
            </a:r>
          </a:p>
        </p:txBody>
      </p:sp>
    </p:spTree>
    <p:extLst>
      <p:ext uri="{BB962C8B-B14F-4D97-AF65-F5344CB8AC3E}">
        <p14:creationId xmlns:p14="http://schemas.microsoft.com/office/powerpoint/2010/main" val="17113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Updates on GAC Priority Projects and Initiatives</a:t>
            </a:r>
          </a:p>
          <a:p>
            <a:pPr marL="0" indent="0">
              <a:buNone/>
            </a:pPr>
            <a:r>
              <a:rPr lang="en-US" dirty="0"/>
              <a:t>Cory Richter</a:t>
            </a:r>
          </a:p>
        </p:txBody>
      </p:sp>
    </p:spTree>
    <p:extLst>
      <p:ext uri="{BB962C8B-B14F-4D97-AF65-F5344CB8AC3E}">
        <p14:creationId xmlns:p14="http://schemas.microsoft.com/office/powerpoint/2010/main" val="158177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Updates on GAC Priority Projects and Initiatives</a:t>
            </a:r>
            <a:endParaRPr dirty="0"/>
          </a:p>
        </p:txBody>
      </p:sp>
      <p:sp>
        <p:nvSpPr>
          <p:cNvPr id="490" name="Google Shape;490;p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Font typeface="+mj-lt"/>
              <a:buAutoNum type="arabicPeriod"/>
            </a:pPr>
            <a:r>
              <a:rPr lang="en-US" sz="2400" dirty="0">
                <a:ea typeface="+mn-lt"/>
                <a:cs typeface="+mn-lt"/>
              </a:rPr>
              <a:t>Most recent success </a:t>
            </a:r>
          </a:p>
          <a:p>
            <a:pPr indent="-457200">
              <a:buFont typeface="+mj-lt"/>
              <a:buAutoNum type="arabicPeriod"/>
            </a:pPr>
            <a:r>
              <a:rPr lang="en-US" sz="2400" dirty="0">
                <a:ea typeface="+mn-lt"/>
                <a:cs typeface="+mn-lt"/>
              </a:rPr>
              <a:t>Experiencing a barrier?</a:t>
            </a:r>
          </a:p>
          <a:p>
            <a:pPr indent="-457200">
              <a:buFont typeface="+mj-lt"/>
              <a:buAutoNum type="arabicPeriod"/>
            </a:pPr>
            <a:r>
              <a:rPr lang="en-US" sz="2400" dirty="0">
                <a:ea typeface="+mn-lt"/>
                <a:cs typeface="+mn-lt"/>
              </a:rPr>
              <a:t>Next task</a:t>
            </a:r>
            <a:endParaRPr lang="en-US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28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Introductions</a:t>
            </a:r>
          </a:p>
          <a:p>
            <a:r>
              <a:rPr lang="en-US" b="1" dirty="0"/>
              <a:t>Approve agenda</a:t>
            </a:r>
          </a:p>
          <a:p>
            <a:r>
              <a:rPr lang="en-US" b="1" dirty="0"/>
              <a:t>Approve March minutes</a:t>
            </a:r>
          </a:p>
        </p:txBody>
      </p:sp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</a:t>
            </a:r>
          </a:p>
        </p:txBody>
      </p:sp>
      <p:graphicFrame>
        <p:nvGraphicFramePr>
          <p:cNvPr id="2" name="Table 1" descr="Table of GAC Priorities" title="Table of GAC Prioriti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41011"/>
              </p:ext>
            </p:extLst>
          </p:nvPr>
        </p:nvGraphicFramePr>
        <p:xfrm>
          <a:off x="962526" y="1524000"/>
          <a:ext cx="10283869" cy="4664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4006">
                  <a:extLst>
                    <a:ext uri="{9D8B030D-6E8A-4147-A177-3AD203B41FA5}">
                      <a16:colId xmlns:a16="http://schemas.microsoft.com/office/drawing/2014/main" val="1836324951"/>
                    </a:ext>
                  </a:extLst>
                </a:gridCol>
                <a:gridCol w="1478071">
                  <a:extLst>
                    <a:ext uri="{9D8B030D-6E8A-4147-A177-3AD203B41FA5}">
                      <a16:colId xmlns:a16="http://schemas.microsoft.com/office/drawing/2014/main" val="2608705875"/>
                    </a:ext>
                  </a:extLst>
                </a:gridCol>
                <a:gridCol w="2203798">
                  <a:extLst>
                    <a:ext uri="{9D8B030D-6E8A-4147-A177-3AD203B41FA5}">
                      <a16:colId xmlns:a16="http://schemas.microsoft.com/office/drawing/2014/main" val="887950405"/>
                    </a:ext>
                  </a:extLst>
                </a:gridCol>
                <a:gridCol w="2267994">
                  <a:extLst>
                    <a:ext uri="{9D8B030D-6E8A-4147-A177-3AD203B41FA5}">
                      <a16:colId xmlns:a16="http://schemas.microsoft.com/office/drawing/2014/main" val="3554509381"/>
                    </a:ext>
                  </a:extLst>
                </a:gridCol>
              </a:tblGrid>
              <a:tr h="64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or Initiative 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Project 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Champion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52473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Parcel Data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Alison Slaats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Mark Kotz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44051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Updated and Aligned Boundary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Preston Dowell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90993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u="none" strike="noStrike" dirty="0" err="1">
                          <a:effectLst/>
                        </a:rPr>
                        <a:t>Remonumentation</a:t>
                      </a:r>
                      <a:r>
                        <a:rPr lang="en-US" sz="2000" u="none" strike="noStrike" dirty="0">
                          <a:effectLst/>
                        </a:rPr>
                        <a:t> of Section Corners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0" i="0" u="none" strike="noStrike" noProof="0" dirty="0">
                          <a:effectLst/>
                        </a:rPr>
                        <a:t>Pat Veraguth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/>
                        </a:rPr>
                        <a:t>Dan Ross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60358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Lidar Acquisition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Gerry Sjerven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40486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Accurate Hydro-DEMs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/>
                        </a:rPr>
                        <a:t>Sean Vaughn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many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492547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Culvert Data Standard</a:t>
                      </a:r>
                      <a:endParaRPr lang="pt-BR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/>
                        </a:rPr>
                        <a:t>Rick Moore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/>
                        </a:rPr>
                        <a:t>Jonathan Lord</a:t>
                      </a:r>
                      <a:endParaRPr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20082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Road Centerline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>
                          <a:effectLst/>
                        </a:rPr>
                        <a:t>MnGeo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2554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Address Points 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MnGeo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69850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Underground Utilities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Steve Swazee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Barb Cedarberg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98579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Critical Infrastructure Data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Stacey Stark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Steve Swazee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34633"/>
                  </a:ext>
                </a:extLst>
              </a:tr>
              <a:tr h="3658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U.S. National Grid Materials</a:t>
                      </a:r>
                      <a:endParaRPr kumimoji="0"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/>
                        </a:rPr>
                        <a:t>Randy Knippel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Randy Knippel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71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7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</a:t>
            </a:r>
          </a:p>
        </p:txBody>
      </p:sp>
      <p:graphicFrame>
        <p:nvGraphicFramePr>
          <p:cNvPr id="2" name="Table 1" descr="Table of GAC Priorities - continues" title="Table of GAC Priorities - continu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51881"/>
              </p:ext>
            </p:extLst>
          </p:nvPr>
        </p:nvGraphicFramePr>
        <p:xfrm>
          <a:off x="990728" y="1537318"/>
          <a:ext cx="10290949" cy="4898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3612">
                  <a:extLst>
                    <a:ext uri="{9D8B030D-6E8A-4147-A177-3AD203B41FA5}">
                      <a16:colId xmlns:a16="http://schemas.microsoft.com/office/drawing/2014/main" val="1836324951"/>
                    </a:ext>
                  </a:extLst>
                </a:gridCol>
                <a:gridCol w="1503123">
                  <a:extLst>
                    <a:ext uri="{9D8B030D-6E8A-4147-A177-3AD203B41FA5}">
                      <a16:colId xmlns:a16="http://schemas.microsoft.com/office/drawing/2014/main" val="2608705875"/>
                    </a:ext>
                  </a:extLst>
                </a:gridCol>
                <a:gridCol w="2178746">
                  <a:extLst>
                    <a:ext uri="{9D8B030D-6E8A-4147-A177-3AD203B41FA5}">
                      <a16:colId xmlns:a16="http://schemas.microsoft.com/office/drawing/2014/main" val="887950405"/>
                    </a:ext>
                  </a:extLst>
                </a:gridCol>
                <a:gridCol w="2255468">
                  <a:extLst>
                    <a:ext uri="{9D8B030D-6E8A-4147-A177-3AD203B41FA5}">
                      <a16:colId xmlns:a16="http://schemas.microsoft.com/office/drawing/2014/main" val="3554509381"/>
                    </a:ext>
                  </a:extLst>
                </a:gridCol>
              </a:tblGrid>
              <a:tr h="707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or Initiative 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Project 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Champion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52473"/>
                  </a:ext>
                </a:extLst>
              </a:tr>
              <a:tr h="3573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Image Service Improvements</a:t>
                      </a:r>
                      <a:endParaRPr lang="pt-BR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Alison Slaats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/>
                        </a:rPr>
                        <a:t>Dan Ross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84088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Trails Data Standard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Sandra Yassin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44051"/>
                  </a:ext>
                </a:extLst>
              </a:tr>
              <a:tr h="3573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Archiving Implementation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Ryan Mattke</a:t>
                      </a:r>
                      <a:endParaRPr lang="en-US"/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0710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Success Stories for Geospatial Technology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9099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Geospatial Commons Advisory Group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2554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NG911 Forum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69850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Basemap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 noProof="0" dirty="0" err="1">
                        <a:effectLst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98579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Parks Data Standard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 noProof="0" dirty="0" err="1">
                        <a:effectLst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40677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Optical, Lidar, Radar, Aerial and Satellite Imagery Strategy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 noProof="0" dirty="0" err="1">
                        <a:effectLst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15119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High-res Climate Projection Data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 noProof="0" dirty="0" err="1">
                        <a:effectLst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37032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Criminal Justice Info Best Practices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 noProof="0" dirty="0" err="1">
                        <a:effectLst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7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18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</a:t>
            </a:r>
          </a:p>
        </p:txBody>
      </p:sp>
      <p:graphicFrame>
        <p:nvGraphicFramePr>
          <p:cNvPr id="2" name="Table 1" descr="Table of GAC Priorities - continues" title="Table of GAC Priorities - continu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87282"/>
              </p:ext>
            </p:extLst>
          </p:nvPr>
        </p:nvGraphicFramePr>
        <p:xfrm>
          <a:off x="988180" y="1541415"/>
          <a:ext cx="10283869" cy="2494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6532">
                  <a:extLst>
                    <a:ext uri="{9D8B030D-6E8A-4147-A177-3AD203B41FA5}">
                      <a16:colId xmlns:a16="http://schemas.microsoft.com/office/drawing/2014/main" val="1836324951"/>
                    </a:ext>
                  </a:extLst>
                </a:gridCol>
                <a:gridCol w="1453019">
                  <a:extLst>
                    <a:ext uri="{9D8B030D-6E8A-4147-A177-3AD203B41FA5}">
                      <a16:colId xmlns:a16="http://schemas.microsoft.com/office/drawing/2014/main" val="2608705875"/>
                    </a:ext>
                  </a:extLst>
                </a:gridCol>
                <a:gridCol w="2192055">
                  <a:extLst>
                    <a:ext uri="{9D8B030D-6E8A-4147-A177-3AD203B41FA5}">
                      <a16:colId xmlns:a16="http://schemas.microsoft.com/office/drawing/2014/main" val="887950405"/>
                    </a:ext>
                  </a:extLst>
                </a:gridCol>
                <a:gridCol w="2292263">
                  <a:extLst>
                    <a:ext uri="{9D8B030D-6E8A-4147-A177-3AD203B41FA5}">
                      <a16:colId xmlns:a16="http://schemas.microsoft.com/office/drawing/2014/main" val="3554509381"/>
                    </a:ext>
                  </a:extLst>
                </a:gridCol>
              </a:tblGrid>
              <a:tr h="707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or Initiative 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Champion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5247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Licensed Businesses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09707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Snow Emergency Parking Restriction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5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86447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Geospatial Data Asset Inventory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9099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Property Crimes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2554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Street Parking Restrictions Data Standard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6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75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ea typeface="+mj-lt"/>
                <a:cs typeface="+mj-lt"/>
              </a:rPr>
              <a:t>Status of Free and Open Data Public Geospatial Data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72E9270-DBF4-4675-8007-B258FB398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962905"/>
              </p:ext>
            </p:extLst>
          </p:nvPr>
        </p:nvGraphicFramePr>
        <p:xfrm>
          <a:off x="454526" y="1844842"/>
          <a:ext cx="5756472" cy="223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215">
                  <a:extLst>
                    <a:ext uri="{9D8B030D-6E8A-4147-A177-3AD203B41FA5}">
                      <a16:colId xmlns:a16="http://schemas.microsoft.com/office/drawing/2014/main" val="363571237"/>
                    </a:ext>
                  </a:extLst>
                </a:gridCol>
                <a:gridCol w="1694546">
                  <a:extLst>
                    <a:ext uri="{9D8B030D-6E8A-4147-A177-3AD203B41FA5}">
                      <a16:colId xmlns:a16="http://schemas.microsoft.com/office/drawing/2014/main" val="906394948"/>
                    </a:ext>
                  </a:extLst>
                </a:gridCol>
                <a:gridCol w="1021711">
                  <a:extLst>
                    <a:ext uri="{9D8B030D-6E8A-4147-A177-3AD203B41FA5}">
                      <a16:colId xmlns:a16="http://schemas.microsoft.com/office/drawing/2014/main" val="1342545899"/>
                    </a:ext>
                  </a:extLst>
                </a:gridCol>
              </a:tblGrid>
              <a:tr h="83607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Status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Number of Counties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Total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5589831"/>
                  </a:ext>
                </a:extLst>
              </a:tr>
              <a:tr h="425638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Open - Policy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5F5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14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5F5A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</a:rPr>
                        <a:t>44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5F5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97246"/>
                  </a:ext>
                </a:extLst>
              </a:tr>
              <a:tr h="47124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Open - No Policy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85CC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30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85CC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955565"/>
                  </a:ext>
                </a:extLst>
              </a:tr>
              <a:tr h="50164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Not Open or Unknown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FFFD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43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FFFD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43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FFF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52562"/>
                  </a:ext>
                </a:extLst>
              </a:tr>
            </a:tbl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DE11BB76-A0DC-4FCD-B3C4-243C1512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978" y="989498"/>
            <a:ext cx="5323305" cy="578805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35ACFD3-1849-4A79-938B-A9920149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73" y="5789692"/>
            <a:ext cx="4601410" cy="5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3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Statewide publicly available parcel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BC6-91C2-4775-8989-F33E414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Most recent success: </a:t>
            </a:r>
          </a:p>
          <a:p>
            <a:pPr lvl="1"/>
            <a:r>
              <a:rPr lang="en-US" dirty="0"/>
              <a:t>First meeting of the Open Data Parcel subcommittee (Parcels and Land Records Committee) was held in April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are experiencing a barrier:</a:t>
            </a:r>
          </a:p>
          <a:p>
            <a:pPr lvl="1"/>
            <a:r>
              <a:rPr lang="en-US" dirty="0"/>
              <a:t>none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task: </a:t>
            </a:r>
          </a:p>
          <a:p>
            <a:pPr lvl="1"/>
            <a:r>
              <a:rPr lang="en-US" dirty="0"/>
              <a:t>Subcommittee tasks will be defined to work towards sharing parcel data publicly for open data counties</a:t>
            </a:r>
          </a:p>
          <a:p>
            <a:pPr lvl="1"/>
            <a:r>
              <a:rPr lang="en-US" dirty="0"/>
              <a:t>Next Open Data Parcel subcommittee meeting set for June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7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Updated and aligned boundary data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BC6-91C2-4775-8989-F33E414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Most recent success: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Established a Boundary Alignment Subcommittee. Initiated pilot project for Arrowhead region. 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If you are experiencing a barrier:</a:t>
            </a:r>
          </a:p>
          <a:p>
            <a:pPr lvl="1"/>
            <a:r>
              <a:rPr lang="en-US" dirty="0">
                <a:ea typeface="+mn-lt"/>
                <a:cs typeface="+mn-lt"/>
              </a:rPr>
              <a:t>None </a:t>
            </a:r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Next Task: </a:t>
            </a:r>
          </a:p>
          <a:p>
            <a:pPr lvl="1"/>
            <a:r>
              <a:rPr lang="en-US" dirty="0">
                <a:ea typeface="+mn-lt"/>
                <a:cs typeface="+mn-lt"/>
              </a:rPr>
              <a:t>Write definition of Boundary Alignment. Work with Arrowhead on Pilot Project.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75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 </a:t>
            </a:r>
            <a:r>
              <a:rPr lang="en-US" sz="4000" err="1">
                <a:ea typeface="+mj-lt"/>
                <a:cs typeface="+mj-lt"/>
              </a:rPr>
              <a:t>Remonumentation</a:t>
            </a:r>
            <a:r>
              <a:rPr lang="en-US" sz="4000" dirty="0">
                <a:ea typeface="+mj-lt"/>
                <a:cs typeface="+mj-lt"/>
              </a:rPr>
              <a:t> of all section corners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BC6-91C2-4775-8989-F33E414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Most recent success: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Parcels and Land Records Committee established three subcommittees:</a:t>
            </a:r>
          </a:p>
          <a:p>
            <a:pPr lvl="2"/>
            <a:r>
              <a:rPr lang="en-US" dirty="0">
                <a:ea typeface="+mn-lt"/>
                <a:cs typeface="+mn-lt"/>
              </a:rPr>
              <a:t>Open-Data Parcel</a:t>
            </a:r>
          </a:p>
          <a:p>
            <a:pPr lvl="2"/>
            <a:r>
              <a:rPr lang="en-US" dirty="0">
                <a:ea typeface="+mn-lt"/>
                <a:cs typeface="+mn-lt"/>
              </a:rPr>
              <a:t>Boundary Alignment</a:t>
            </a:r>
          </a:p>
          <a:p>
            <a:pPr lvl="2"/>
            <a:r>
              <a:rPr lang="en-US" dirty="0" err="1">
                <a:ea typeface="+mn-lt"/>
                <a:cs typeface="+mn-lt"/>
              </a:rPr>
              <a:t>Remonumentation</a:t>
            </a:r>
            <a:r>
              <a:rPr lang="en-US" dirty="0">
                <a:ea typeface="+mn-lt"/>
                <a:cs typeface="+mn-lt"/>
              </a:rPr>
              <a:t> Legislation</a:t>
            </a: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If you are experiencing a barrier:</a:t>
            </a:r>
          </a:p>
          <a:p>
            <a:pPr lvl="1"/>
            <a:r>
              <a:rPr lang="en-US" dirty="0">
                <a:ea typeface="+mn-lt"/>
                <a:cs typeface="+mn-lt"/>
              </a:rPr>
              <a:t>Funding and Support!</a:t>
            </a: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Next task:</a:t>
            </a:r>
          </a:p>
          <a:p>
            <a:pPr lvl="1"/>
            <a:r>
              <a:rPr lang="en-US" dirty="0">
                <a:ea typeface="+mn-lt"/>
                <a:cs typeface="+mn-lt"/>
              </a:rPr>
              <a:t>We are working on a </a:t>
            </a:r>
            <a:r>
              <a:rPr lang="en-US" dirty="0" err="1">
                <a:ea typeface="+mn-lt"/>
                <a:cs typeface="+mn-lt"/>
              </a:rPr>
              <a:t>Remonumentation</a:t>
            </a:r>
            <a:r>
              <a:rPr lang="en-US" dirty="0">
                <a:ea typeface="+mn-lt"/>
                <a:cs typeface="+mn-lt"/>
              </a:rPr>
              <a:t> Plan and a legislative proposal for </a:t>
            </a:r>
            <a:r>
              <a:rPr lang="en-US" dirty="0" err="1">
                <a:ea typeface="+mn-lt"/>
                <a:cs typeface="+mn-lt"/>
              </a:rPr>
              <a:t>Remonumentation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9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New Lidar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BC6-91C2-4775-8989-F33E414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Most recent success: </a:t>
            </a:r>
          </a:p>
          <a:p>
            <a:pPr lvl="1"/>
            <a:r>
              <a:rPr lang="en-US" dirty="0">
                <a:ea typeface="+mn-lt"/>
                <a:cs typeface="+mn-lt"/>
              </a:rPr>
              <a:t>Successful grants for NE MN and Southern MN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are experiencing a barrier:</a:t>
            </a:r>
          </a:p>
          <a:p>
            <a:pPr lvl="1"/>
            <a:r>
              <a:rPr lang="en-US" dirty="0">
                <a:ea typeface="+mn-lt"/>
                <a:cs typeface="+mn-lt"/>
              </a:rPr>
              <a:t>Challenges but not barriers </a:t>
            </a:r>
            <a:endParaRPr lang="en-US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task: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Completion of Joint Funding Agreements with each funding partner and completion of Task Order for each acquisition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32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New Lidar Acquisition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9E0A234-269C-4E12-AE06-A7302CA14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81" y="1354571"/>
            <a:ext cx="11956873" cy="5113337"/>
          </a:xfrm>
        </p:spPr>
      </p:pic>
    </p:spTree>
    <p:extLst>
      <p:ext uri="{BB962C8B-B14F-4D97-AF65-F5344CB8AC3E}">
        <p14:creationId xmlns:p14="http://schemas.microsoft.com/office/powerpoint/2010/main" val="79642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New Lidar Acquisition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BF3B3B-FB3E-4BFF-A319-52DD5C34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5" y="1357546"/>
            <a:ext cx="11665525" cy="53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Content Placeholder 6" descr="Agenda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476071568"/>
              </p:ext>
            </p:extLst>
          </p:nvPr>
        </p:nvGraphicFramePr>
        <p:xfrm>
          <a:off x="1221823" y="1336628"/>
          <a:ext cx="9312065" cy="549430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14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9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</a:p>
                  </a:txBody>
                  <a:tcPr marL="108825" marR="108825" marT="54413" marB="5441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L="217650" marR="108825" marT="54413" marB="5441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10:00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Welcome, introductions, approve previous minutes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10:10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Committee reports – Review </a:t>
                      </a:r>
                      <a:r>
                        <a:rPr lang="en-US" sz="1400" dirty="0"/>
                        <a:t>and</a:t>
                      </a:r>
                      <a:r>
                        <a:rPr lang="en-US" sz="1400" baseline="0" dirty="0"/>
                        <a:t> accept</a:t>
                      </a:r>
                      <a:endParaRPr lang="en-US" sz="1400" dirty="0"/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10:15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appointments for next term – Process update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10:25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leadership transition plan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10:35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GAC web presence</a:t>
                      </a:r>
                      <a:endParaRPr lang="en-US" sz="1400" dirty="0"/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3296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10:50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NAIP update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57480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10:55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Break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52389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11:00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latin typeface="+mn-lt"/>
                        </a:rPr>
                        <a:t>Low distortion projection update</a:t>
                      </a:r>
                      <a:endParaRPr lang="en-US" sz="1400" dirty="0"/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11:15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Legislative update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78525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11:25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priority projects and initiatives updates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07150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11:45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Announcements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2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noon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Adjourn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63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New Lidar Acquisition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E3DFDFC-5493-4539-AC9F-4C20A095A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90" y="1506971"/>
            <a:ext cx="11611237" cy="5154901"/>
          </a:xfrm>
        </p:spPr>
      </p:pic>
    </p:spTree>
    <p:extLst>
      <p:ext uri="{BB962C8B-B14F-4D97-AF65-F5344CB8AC3E}">
        <p14:creationId xmlns:p14="http://schemas.microsoft.com/office/powerpoint/2010/main" val="1246149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52400"/>
            <a:ext cx="1068705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Accurate hydro-DEMs (</a:t>
            </a:r>
            <a:r>
              <a:rPr lang="en-US" dirty="0" err="1">
                <a:ea typeface="+mj-lt"/>
                <a:cs typeface="+mj-lt"/>
              </a:rPr>
              <a:t>hDEM</a:t>
            </a:r>
            <a:r>
              <a:rPr lang="en-US" dirty="0">
                <a:ea typeface="+mj-lt"/>
                <a:cs typeface="+mj-lt"/>
              </a:rPr>
              <a:t>) that serve modern 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flood modeling and hydro-terrain analysis tools, and the development of more accurate watercourses and watersheds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15A-4070-479E-9D97-F1A00E4C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Most recent success</a:t>
            </a: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If you are experiencing a barrier</a:t>
            </a: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Next task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26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52400"/>
            <a:ext cx="111633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Development of a culvert data standard for data sharing across the geospatial and infrastructure asset management communities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15A-4070-479E-9D97-F1A00E4C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Most recent success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If you are experiencing a barrier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Next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30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Road Centerline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BC6-91C2-4775-8989-F33E414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Most recent success: </a:t>
            </a:r>
          </a:p>
          <a:p>
            <a:pPr lvl="1"/>
            <a:r>
              <a:rPr lang="en-US" dirty="0"/>
              <a:t>Internal statewide aggregation of road centerlines with address ranges to the NG911 data model</a:t>
            </a:r>
            <a:endParaRPr lang="en-US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are experiencing a barrier:</a:t>
            </a:r>
          </a:p>
          <a:p>
            <a:pPr lvl="1"/>
            <a:r>
              <a:rPr lang="en-US" dirty="0">
                <a:cs typeface="Calibri"/>
              </a:rPr>
              <a:t>Challenges but not barriers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task: </a:t>
            </a:r>
          </a:p>
          <a:p>
            <a:pPr lvl="1"/>
            <a:r>
              <a:rPr lang="en-US" dirty="0">
                <a:cs typeface="Calibri"/>
              </a:rPr>
              <a:t>Snapping across county boundaries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61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Address Points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BC6-91C2-4775-8989-F33E414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Most recent success: </a:t>
            </a:r>
          </a:p>
          <a:p>
            <a:pPr lvl="1"/>
            <a:r>
              <a:rPr lang="en-US" dirty="0">
                <a:ea typeface="+mn-lt"/>
                <a:cs typeface="+mn-lt"/>
              </a:rPr>
              <a:t>Statewide aggregation of address points to the NG911 data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are experiencing a barrier:</a:t>
            </a:r>
          </a:p>
          <a:p>
            <a:pPr lvl="1"/>
            <a:r>
              <a:rPr lang="en-US" dirty="0">
                <a:ea typeface="+mn-lt"/>
                <a:cs typeface="+mn-lt"/>
              </a:rPr>
              <a:t>Challenges but not barriers – not currently available to provide to the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task: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Statewide aggregation of updated data from authoritative sources to the GAC standard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53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52400"/>
            <a:ext cx="110363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A project team to develop geospatial data sharing methodologies to support the state’s underground utilities community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15A-4070-479E-9D97-F1A00E4C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Most recent success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If you are experiencing a barrier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Next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81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Establish a workflow for developing, sharing and maintaining statewide, publicly available, authoritative geospatial data 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for primary critical infrastructure themes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15A-4070-479E-9D97-F1A00E4C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Most recent success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>
                <a:ea typeface="+mn-lt"/>
                <a:cs typeface="+mn-lt"/>
              </a:rPr>
              <a:t>Established a diverse and engaged workgroup with the right experience to make meaningful progress 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>
                <a:ea typeface="+mn-lt"/>
                <a:cs typeface="+mn-lt"/>
              </a:rPr>
              <a:t>2 full meetings, 1 subgroup meeting 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>
                <a:ea typeface="+mn-lt"/>
                <a:cs typeface="+mn-lt"/>
              </a:rPr>
              <a:t>(credit all to Mike Dolbow, MDE!) Public school buildings published to MN </a:t>
            </a:r>
            <a:r>
              <a:rPr lang="en-US" dirty="0" err="1">
                <a:ea typeface="+mn-lt"/>
                <a:cs typeface="+mn-lt"/>
              </a:rPr>
              <a:t>GeoCommons</a:t>
            </a:r>
            <a:r>
              <a:rPr lang="en-US" dirty="0">
                <a:ea typeface="+mn-lt"/>
                <a:cs typeface="+mn-lt"/>
              </a:rPr>
              <a:t>  </a:t>
            </a:r>
            <a:endParaRPr lang="en-US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If you are experiencing a barrier</a:t>
            </a:r>
          </a:p>
          <a:p>
            <a:pPr marL="800100" lvl="1" indent="-342900"/>
            <a:r>
              <a:rPr lang="en-US" dirty="0">
                <a:ea typeface="+mn-lt"/>
                <a:cs typeface="+mn-lt"/>
              </a:rPr>
              <a:t>none</a:t>
            </a:r>
            <a:endParaRPr lang="en-US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Next task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>
                <a:ea typeface="+mn-lt"/>
                <a:cs typeface="+mn-lt"/>
              </a:rPr>
              <a:t>Narrow in on requirements to get police and fire published to the MN </a:t>
            </a:r>
            <a:r>
              <a:rPr lang="en-US" dirty="0" err="1">
                <a:ea typeface="+mn-lt"/>
                <a:cs typeface="+mn-lt"/>
              </a:rPr>
              <a:t>GeoCommons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>
                <a:ea typeface="+mn-lt"/>
                <a:cs typeface="+mn-lt"/>
              </a:rPr>
              <a:t>Consolidate best available law enforcement and fire (from various verified data sources) 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183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Maps, procedures, templates and other materials to help 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all levels of government implement the U.S. National Grid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15A-4070-479E-9D97-F1A00E4C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Most recent success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If you are experiencing a barrier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Next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5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A65E-3E97-41E1-9B63-900DCD7D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/>
              </a:rPr>
              <a:t>Improvements to the </a:t>
            </a:r>
            <a:r>
              <a:rPr lang="en-US" sz="2800" dirty="0" err="1">
                <a:effectLst/>
              </a:rPr>
              <a:t>MnGeo</a:t>
            </a:r>
            <a:r>
              <a:rPr lang="en-US" sz="2800" dirty="0">
                <a:effectLst/>
              </a:rPr>
              <a:t> Image Service, such as Web Mercator support, tiling, and complementary options such as “composite of latest leaf off imagery”, and downloading options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BC6-91C2-4775-8989-F33E414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Most recent success:</a:t>
            </a:r>
          </a:p>
          <a:p>
            <a:pPr lvl="1"/>
            <a:r>
              <a:rPr lang="en-US" dirty="0"/>
              <a:t>Update of image service with Beltrami County 2020 color and </a:t>
            </a:r>
            <a:r>
              <a:rPr lang="en-US" dirty="0" err="1"/>
              <a:t>cir</a:t>
            </a:r>
            <a:r>
              <a:rPr lang="en-US" dirty="0"/>
              <a:t> aerial photography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are experiencing a barrier:</a:t>
            </a:r>
          </a:p>
          <a:p>
            <a:pPr lvl="1"/>
            <a:r>
              <a:rPr lang="en-US" dirty="0"/>
              <a:t>none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Next task:</a:t>
            </a:r>
          </a:p>
          <a:p>
            <a:pPr lvl="1"/>
            <a:r>
              <a:rPr lang="en-US" dirty="0"/>
              <a:t>Follow up on recommendations of Image Service Sustainability Committee to add and retire some image layers.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A trails data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15A-4070-479E-9D97-F1A00E4C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Most recent success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If you are experiencing a barrier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Next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1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Committee Reports – Review and Accept</a:t>
            </a:r>
          </a:p>
          <a:p>
            <a:pPr marL="0" indent="0">
              <a:buNone/>
            </a:pPr>
            <a:r>
              <a:rPr lang="en-US" dirty="0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2487256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52400"/>
            <a:ext cx="108077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The implementation of an archive for Minnesota geospatial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315A-4070-479E-9D97-F1A00E4C5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Next phase starting soon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847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11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877423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D7BC-2EEA-46C6-BFB2-033A0BDF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you, Mark!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2C4CEF-5B69-49E2-BE3F-6D4322058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1353560"/>
            <a:ext cx="3822700" cy="4951361"/>
          </a:xfrm>
        </p:spPr>
      </p:pic>
    </p:spTree>
    <p:extLst>
      <p:ext uri="{BB962C8B-B14F-4D97-AF65-F5344CB8AC3E}">
        <p14:creationId xmlns:p14="http://schemas.microsoft.com/office/powerpoint/2010/main" val="4130028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September 29*, 2021</a:t>
            </a:r>
          </a:p>
          <a:p>
            <a:pPr marL="0" indent="0">
              <a:buNone/>
            </a:pPr>
            <a:r>
              <a:rPr lang="en-US" sz="2400" i="1" dirty="0"/>
              <a:t>(*date changed to the 29</a:t>
            </a:r>
            <a:r>
              <a:rPr lang="en-US" sz="2400" i="1" baseline="30000" dirty="0"/>
              <a:t>th</a:t>
            </a:r>
            <a:r>
              <a:rPr lang="en-US" sz="2400" i="1" dirty="0"/>
              <a:t> after the meeting)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717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3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GAC Appointments for Next Term – Process Update</a:t>
            </a:r>
          </a:p>
          <a:p>
            <a:pPr marL="0" indent="0">
              <a:buNone/>
            </a:pPr>
            <a:r>
              <a:rPr lang="en-US" dirty="0"/>
              <a:t>Mark Kotz, Dan Ross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921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C65D1-C77B-4168-AD7A-F2027E04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Appointments for Next Term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2CE4D-93D3-456F-A067-ED6C05D01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Applications received for all sectors except the following, for which recruiting continues:</a:t>
            </a:r>
          </a:p>
          <a:p>
            <a:pPr lvl="1"/>
            <a:r>
              <a:rPr lang="en-US" dirty="0"/>
              <a:t>Federal government (1)</a:t>
            </a:r>
          </a:p>
          <a:p>
            <a:pPr lvl="1"/>
            <a:r>
              <a:rPr lang="en-US" dirty="0"/>
              <a:t>Greater Minnesota city</a:t>
            </a:r>
          </a:p>
          <a:p>
            <a:pPr lvl="1"/>
            <a:r>
              <a:rPr lang="en-US" dirty="0"/>
              <a:t>K-12</a:t>
            </a:r>
          </a:p>
          <a:p>
            <a:pPr lvl="1"/>
            <a:r>
              <a:rPr lang="en-US" dirty="0"/>
              <a:t>Nonprofit</a:t>
            </a:r>
          </a:p>
          <a:p>
            <a:r>
              <a:rPr lang="en-US"/>
              <a:t>Applications will be submitted to Commissioner Tomes, the State of Minnesota’s CIO</a:t>
            </a:r>
            <a:endParaRPr lang="en-US">
              <a:cs typeface="Calibri"/>
            </a:endParaRPr>
          </a:p>
          <a:p>
            <a:r>
              <a:rPr lang="en-US" dirty="0"/>
              <a:t>The Commissioner will make the final appointments</a:t>
            </a:r>
          </a:p>
          <a:p>
            <a:r>
              <a:rPr lang="en-US" dirty="0"/>
              <a:t>Dan Ross will notify all applicants</a:t>
            </a:r>
          </a:p>
        </p:txBody>
      </p:sp>
    </p:spTree>
    <p:extLst>
      <p:ext uri="{BB962C8B-B14F-4D97-AF65-F5344CB8AC3E}">
        <p14:creationId xmlns:p14="http://schemas.microsoft.com/office/powerpoint/2010/main" val="155799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4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GAC Leadership Transition Plan</a:t>
            </a:r>
          </a:p>
          <a:p>
            <a:pPr marL="0" indent="0">
              <a:buNone/>
            </a:pPr>
            <a:r>
              <a:rPr lang="en-US" dirty="0"/>
              <a:t>Mark Kotz</a:t>
            </a:r>
          </a:p>
        </p:txBody>
      </p:sp>
    </p:spTree>
    <p:extLst>
      <p:ext uri="{BB962C8B-B14F-4D97-AF65-F5344CB8AC3E}">
        <p14:creationId xmlns:p14="http://schemas.microsoft.com/office/powerpoint/2010/main" val="370036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C65D1-C77B-4168-AD7A-F2027E04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Transition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2CE4D-93D3-456F-A067-ED6C05D01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similar to 2019</a:t>
            </a:r>
          </a:p>
          <a:p>
            <a:r>
              <a:rPr lang="en-US" dirty="0"/>
              <a:t>Kotz stepping down from GAC</a:t>
            </a:r>
          </a:p>
          <a:p>
            <a:r>
              <a:rPr lang="en-US" dirty="0"/>
              <a:t>Vice Chair Richter assumes Acting Chair for first meeting (September)</a:t>
            </a:r>
          </a:p>
          <a:p>
            <a:r>
              <a:rPr lang="en-US" dirty="0"/>
              <a:t>Reappointed members of Leadership Team remain for first meeting</a:t>
            </a:r>
          </a:p>
          <a:p>
            <a:r>
              <a:rPr lang="en-US" dirty="0"/>
              <a:t>At 2</a:t>
            </a:r>
            <a:r>
              <a:rPr lang="en-US" baseline="30000" dirty="0"/>
              <a:t>nd</a:t>
            </a:r>
            <a:r>
              <a:rPr lang="en-US" dirty="0"/>
              <a:t> meeting (December), elect new Chair and Vice Chair, select members for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23222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5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GAC Web Presence</a:t>
            </a:r>
          </a:p>
          <a:p>
            <a:pPr marL="0" indent="0">
              <a:buNone/>
            </a:pPr>
            <a:r>
              <a:rPr lang="en-US" dirty="0"/>
              <a:t>Dan Ross, Cory Richter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16764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Section Break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9B4A3928-E47F-4409-A3D4-2F2211A5A4F4}"/>
    </a:ext>
  </a:extLst>
</a:theme>
</file>

<file path=ppt/theme/theme3.xml><?xml version="1.0" encoding="utf-8"?>
<a:theme xmlns:a="http://schemas.openxmlformats.org/drawingml/2006/main" name="Bulleted Lists - Body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22766F26-DB1D-4AB9-B366-40BB30CC7306}"/>
    </a:ext>
  </a:extLst>
</a:theme>
</file>

<file path=ppt/theme/theme4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0D08A28131A4EBD9BAB197DC58E3D" ma:contentTypeVersion="2" ma:contentTypeDescription="Create a new document." ma:contentTypeScope="" ma:versionID="a33bedf2373486a6234f968e153ba960">
  <xsd:schema xmlns:xsd="http://www.w3.org/2001/XMLSchema" xmlns:xs="http://www.w3.org/2001/XMLSchema" xmlns:p="http://schemas.microsoft.com/office/2006/metadata/properties" xmlns:ns2="affaad78-b1e1-469e-b10e-4b7567490b0e" targetNamespace="http://schemas.microsoft.com/office/2006/metadata/properties" ma:root="true" ma:fieldsID="5c0554056a946de50cc54d0694fb9896" ns2:_="">
    <xsd:import namespace="affaad78-b1e1-469e-b10e-4b7567490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aad78-b1e1-469e-b10e-4b7567490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9F72D-C2A8-461C-8C66-ACD341DB6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aad78-b1e1-469e-b10e-4b7567490b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0A1614-972F-4A67-A9F6-32A9C3B08B00}">
  <ds:schemaRefs>
    <ds:schemaRef ds:uri="http://purl.org/dc/terms/"/>
    <ds:schemaRef ds:uri="http://schemas.openxmlformats.org/package/2006/metadata/core-properties"/>
    <ds:schemaRef ds:uri="http://purl.org/dc/dcmitype/"/>
    <ds:schemaRef ds:uri="affaad78-b1e1-469e-b10e-4b7567490b0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FC3EB5-FC22-4196-BCE6-EC70ECAB6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Widescreen</PresentationFormat>
  <Paragraphs>336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Avenir Next Demi Bold</vt:lpstr>
      <vt:lpstr>AvenirNext LT Pro Bold</vt:lpstr>
      <vt:lpstr>AvenirNext LT Pro Regular</vt:lpstr>
      <vt:lpstr>Calibri</vt:lpstr>
      <vt:lpstr>Myriad Pro</vt:lpstr>
      <vt:lpstr>Myriad Pro (Body)</vt:lpstr>
      <vt:lpstr>NeueHaasGroteskText Std</vt:lpstr>
      <vt:lpstr>Wingdings 2</vt:lpstr>
      <vt:lpstr>MN.IT</vt:lpstr>
      <vt:lpstr>Section Break</vt:lpstr>
      <vt:lpstr>Bulleted Lists - Body</vt:lpstr>
      <vt:lpstr>1_MN.IT</vt:lpstr>
      <vt:lpstr>Minnesota Geospatial Advisory Council</vt:lpstr>
      <vt:lpstr>Welcome</vt:lpstr>
      <vt:lpstr>Agenda</vt:lpstr>
      <vt:lpstr>Agenda Item 2</vt:lpstr>
      <vt:lpstr>Agenda Item 3</vt:lpstr>
      <vt:lpstr>GAC Appointments for Next Term</vt:lpstr>
      <vt:lpstr>Agenda Item 4</vt:lpstr>
      <vt:lpstr>Leadership Transition</vt:lpstr>
      <vt:lpstr>Agenda Item 5</vt:lpstr>
      <vt:lpstr>GAC Web Presence</vt:lpstr>
      <vt:lpstr>GAC Web Presence - Proposal</vt:lpstr>
      <vt:lpstr>GAC Web Presence – Proposed Solution Discussion</vt:lpstr>
      <vt:lpstr>Agenda Item 6</vt:lpstr>
      <vt:lpstr>NAIP Update</vt:lpstr>
      <vt:lpstr>Break</vt:lpstr>
      <vt:lpstr>Agenda Item 8</vt:lpstr>
      <vt:lpstr>Agenda Item 9</vt:lpstr>
      <vt:lpstr>Agenda Item 10</vt:lpstr>
      <vt:lpstr>Updates on GAC Priority Projects and Initiatives</vt:lpstr>
      <vt:lpstr>GAC Priorities</vt:lpstr>
      <vt:lpstr>GAC Priorities</vt:lpstr>
      <vt:lpstr>GAC Priorities</vt:lpstr>
      <vt:lpstr>Status of Free and Open Data Public Geospatial Data</vt:lpstr>
      <vt:lpstr>Statewide publicly available parcel data</vt:lpstr>
      <vt:lpstr>Updated and aligned boundary data </vt:lpstr>
      <vt:lpstr> Remonumentation of all section corners</vt:lpstr>
      <vt:lpstr> New Lidar Acquisition</vt:lpstr>
      <vt:lpstr> New Lidar Acquisition</vt:lpstr>
      <vt:lpstr> New Lidar Acquisition</vt:lpstr>
      <vt:lpstr> New Lidar Acquisition</vt:lpstr>
      <vt:lpstr>Accurate hydro-DEMs (hDEM) that serve modern  flood modeling and hydro-terrain analysis tools, and the development of more accurate watercourses and watersheds</vt:lpstr>
      <vt:lpstr>Development of a culvert data standard for data sharing across the geospatial and infrastructure asset management communities </vt:lpstr>
      <vt:lpstr> Road Centerline Data</vt:lpstr>
      <vt:lpstr> Address Points Data</vt:lpstr>
      <vt:lpstr>A project team to develop geospatial data sharing methodologies to support the state’s underground utilities community</vt:lpstr>
      <vt:lpstr>Establish a workflow for developing, sharing and maintaining statewide, publicly available, authoritative geospatial data  for primary critical infrastructure themes</vt:lpstr>
      <vt:lpstr>Maps, procedures, templates and other materials to help  all levels of government implement the U.S. National Grid</vt:lpstr>
      <vt:lpstr>Improvements to the MnGeo Image Service, such as Web Mercator support, tiling, and complementary options such as “composite of latest leaf off imagery”, and downloading options</vt:lpstr>
      <vt:lpstr>A trails data standard</vt:lpstr>
      <vt:lpstr>The implementation of an archive for Minnesota geospatial data</vt:lpstr>
      <vt:lpstr>Agenda Item 11</vt:lpstr>
      <vt:lpstr>Thank you, Mark!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Item 2</dc:title>
  <dc:creator/>
  <cp:lastModifiedBy/>
  <cp:revision>239</cp:revision>
  <dcterms:created xsi:type="dcterms:W3CDTF">2020-12-01T19:50:41Z</dcterms:created>
  <dcterms:modified xsi:type="dcterms:W3CDTF">2021-08-02T18:52:18Z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0x0101007E90D08A28131A4EBD9BAB197DC58E3D</vt:lpwstr>
  </property>
</Properties>
</file>