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4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5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710" r:id="rId4"/>
    <p:sldMasterId id="2147483897" r:id="rId5"/>
    <p:sldMasterId id="2147483899" r:id="rId6"/>
    <p:sldMasterId id="2147483905" r:id="rId7"/>
    <p:sldMasterId id="2147484169" r:id="rId8"/>
    <p:sldMasterId id="2147484175" r:id="rId9"/>
  </p:sldMasterIdLst>
  <p:notesMasterIdLst>
    <p:notesMasterId r:id="rId74"/>
  </p:notesMasterIdLst>
  <p:handoutMasterIdLst>
    <p:handoutMasterId r:id="rId75"/>
  </p:handoutMasterIdLst>
  <p:sldIdLst>
    <p:sldId id="664" r:id="rId10"/>
    <p:sldId id="406" r:id="rId11"/>
    <p:sldId id="1045" r:id="rId12"/>
    <p:sldId id="1003" r:id="rId13"/>
    <p:sldId id="610" r:id="rId14"/>
    <p:sldId id="806" r:id="rId15"/>
    <p:sldId id="1065" r:id="rId16"/>
    <p:sldId id="1006" r:id="rId17"/>
    <p:sldId id="1005" r:id="rId18"/>
    <p:sldId id="269" r:id="rId19"/>
    <p:sldId id="256" r:id="rId20"/>
    <p:sldId id="257" r:id="rId21"/>
    <p:sldId id="258" r:id="rId22"/>
    <p:sldId id="259" r:id="rId23"/>
    <p:sldId id="260" r:id="rId24"/>
    <p:sldId id="1056" r:id="rId25"/>
    <p:sldId id="1072" r:id="rId26"/>
    <p:sldId id="487" r:id="rId27"/>
    <p:sldId id="1067" r:id="rId28"/>
    <p:sldId id="1068" r:id="rId29"/>
    <p:sldId id="1069" r:id="rId30"/>
    <p:sldId id="1070" r:id="rId31"/>
    <p:sldId id="1071" r:id="rId32"/>
    <p:sldId id="1004" r:id="rId33"/>
    <p:sldId id="1039" r:id="rId34"/>
    <p:sldId id="1040" r:id="rId35"/>
    <p:sldId id="1059" r:id="rId36"/>
    <p:sldId id="1060" r:id="rId37"/>
    <p:sldId id="1061" r:id="rId38"/>
    <p:sldId id="1062" r:id="rId39"/>
    <p:sldId id="1063" r:id="rId40"/>
    <p:sldId id="261" r:id="rId41"/>
    <p:sldId id="262" r:id="rId42"/>
    <p:sldId id="263" r:id="rId43"/>
    <p:sldId id="264" r:id="rId44"/>
    <p:sldId id="265" r:id="rId45"/>
    <p:sldId id="266" r:id="rId46"/>
    <p:sldId id="267" r:id="rId47"/>
    <p:sldId id="268" r:id="rId48"/>
    <p:sldId id="1064" r:id="rId49"/>
    <p:sldId id="270" r:id="rId50"/>
    <p:sldId id="1009" r:id="rId51"/>
    <p:sldId id="1008" r:id="rId52"/>
    <p:sldId id="1011" r:id="rId53"/>
    <p:sldId id="944" r:id="rId54"/>
    <p:sldId id="966" r:id="rId55"/>
    <p:sldId id="1010" r:id="rId56"/>
    <p:sldId id="1025" r:id="rId57"/>
    <p:sldId id="1033" r:id="rId58"/>
    <p:sldId id="1015" r:id="rId59"/>
    <p:sldId id="1016" r:id="rId60"/>
    <p:sldId id="1017" r:id="rId61"/>
    <p:sldId id="1027" r:id="rId62"/>
    <p:sldId id="1026" r:id="rId63"/>
    <p:sldId id="1012" r:id="rId64"/>
    <p:sldId id="1014" r:id="rId65"/>
    <p:sldId id="1028" r:id="rId66"/>
    <p:sldId id="1058" r:id="rId67"/>
    <p:sldId id="1030" r:id="rId68"/>
    <p:sldId id="779" r:id="rId69"/>
    <p:sldId id="1057" r:id="rId70"/>
    <p:sldId id="1048" r:id="rId71"/>
    <p:sldId id="1049" r:id="rId72"/>
    <p:sldId id="1073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CC9B"/>
    <a:srgbClr val="C5F5AB"/>
    <a:srgbClr val="FFFDE6"/>
    <a:srgbClr val="003865"/>
    <a:srgbClr val="000000"/>
    <a:srgbClr val="78BE21"/>
    <a:srgbClr val="0D0D0D"/>
    <a:srgbClr val="E8E8E8"/>
    <a:srgbClr val="B20738"/>
    <a:srgbClr val="00A3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AE916F-A10E-4A4C-BBB6-DB4B679085D7}" v="260" dt="2021-12-14T23:25:06.719"/>
    <p1510:client id="{3F9608EB-D801-7163-B003-B001B7D0C0DC}" v="25" dt="2021-12-15T13:43:15.383"/>
    <p1510:client id="{996754EC-5E39-0790-2068-749EC7C13EA9}" v="401" dt="2021-12-15T14:59:01.128"/>
    <p1510:client id="{B845A366-CD49-8503-FE32-0EBAA3551C4C}" v="31" dt="2021-12-14T14:43:21.648"/>
    <p1510:client id="{D5BFA01A-1BE5-527F-3735-6EEA8801E199}" v="26" dt="2021-12-15T14:35:17.401"/>
    <p1510:client id="{FE524586-3191-4F0F-82FE-BAD4130B5882}" v="74" dt="2021-12-15T14:40:35.497"/>
    <p1510:client id="{FFCC7300-4139-CDE1-5423-67074963A985}" v="47" dt="2021-12-15T14:12:55.4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92" autoAdjust="0"/>
    <p:restoredTop sz="92216" autoAdjust="0"/>
  </p:normalViewPr>
  <p:slideViewPr>
    <p:cSldViewPr snapToGrid="0">
      <p:cViewPr varScale="1">
        <p:scale>
          <a:sx n="111" d="100"/>
          <a:sy n="111" d="100"/>
        </p:scale>
        <p:origin x="138" y="5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2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60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2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04DE5-F1A9-4D45-BF54-BEFDBA739CA2}" type="datetimeFigureOut">
              <a:rPr lang="en-US" smtClean="0">
                <a:latin typeface="NeueHaasGroteskText Std" panose="020B0504020202020204" pitchFamily="34" charset="0"/>
              </a:rPr>
              <a:t>12/15/2021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86E1E-70B3-41D2-AD41-BEE4979EC759}" type="slidenum">
              <a:rPr lang="en-US" smtClean="0">
                <a:latin typeface="NeueHaasGroteskText Std" panose="020B0504020202020204" pitchFamily="34" charset="0"/>
              </a:rPr>
              <a:t>‹#›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A50CD39D-89B0-4C68-805A-35C75A7C20C8}" type="datetimeFigureOut">
              <a:rPr lang="en-US" smtClean="0"/>
              <a:pPr/>
              <a:t>12/15/2021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F9F08466-AEA7-4FC0-9459-6A32F61DA2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slstark@d.umn.edu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700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62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0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Gerry</a:t>
            </a:r>
            <a:r>
              <a:rPr lang="en-US"/>
              <a:t> - Intro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71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FA2CF5-EFC9-4E81-B685-FB357650B8E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26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681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8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588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074f66fb5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074f66fb59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cfdcf6c0c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cfdcf6c0c5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3101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cfdcf6c0c5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cfdcf6c0c5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cfdcf6c0c5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cfdcf6c0c5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Plus we have Planet Imagery...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fdcf6c0c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fdcf6c0c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cfdcf6c0c5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cfdcf6c0c5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https://thespatialuniversity.umn.edu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fdcf6c0c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fdcf6c0c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mngiseducation.org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Activities -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	Include participating in educator day, webinars, conferences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Connections -</a:t>
            </a:r>
            <a:endParaRPr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Requests from other states WLIA</a:t>
            </a:r>
            <a:endParaRPr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Representation to MN State</a:t>
            </a:r>
            <a:endParaRPr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connections with faculty  - Peter Neff 160k followers, Veronica Quillen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U-Spatial Faculty -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significant grant proposals, 1 submitted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GreenBook GeoInquiry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ILTF workshop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NR Atlas (MnSeaGrant)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cfdcf6c0c5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cfdcf6c0c5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cfdcf6c0c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cfdcf6c0c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cfdcf6c0c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cfdcf6c0c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Please let me know if you have more information: </a:t>
            </a:r>
            <a:r>
              <a:rPr lang="en" u="sng">
                <a:solidFill>
                  <a:schemeClr val="hlink"/>
                </a:solidFill>
                <a:hlinkClick r:id="rId3"/>
              </a:rPr>
              <a:t>slstark@d.umn.edu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data aren’t publicly available.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cfdcf6c0c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cfdcf6c0c5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https://rc.umn.edu/uspatial/services/hazard-mitigation-planning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cfdcf6c0c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cfdcf6c0c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do a lot of work with turfgrass research with generally 1 FTE of staff time working on a variety of projects, mostly web mapping applications. Examples here show a dashboard for golf course superintendents to monitor for disease conditions and an app that helps homeowners select the right grass seed for their lawn.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3452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cfdcf6c0c5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cfdcf6c0c5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 map of over 1000 conflicts in the Russian empire growth over time</a:t>
            </a:r>
            <a:endParaRPr sz="105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MN Lead Service Lines</a:t>
            </a:r>
            <a:endParaRPr sz="14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The Price of Empire: Political Unrest, </a:t>
            </a:r>
            <a:b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</a:b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Distance, and Sovereign Creditworthiness in Tsarist Russia - </a:t>
            </a:r>
            <a:r>
              <a:rPr lang="en" sz="105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 map of over 1000 conflicts in the Russian empire growth over time</a:t>
            </a:r>
            <a:endParaRPr sz="105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Happy Roads - well-being while traveling -</a:t>
            </a:r>
            <a:r>
              <a:rPr lang="en" sz="1350">
                <a:solidFill>
                  <a:srgbClr val="333333"/>
                </a:solidFill>
                <a:highlight>
                  <a:srgbClr val="FFFFFF"/>
                </a:highlight>
              </a:rPr>
              <a:t>When people travel, they may be happy—or not—depending on the mode they use, trip duration, and other factors. A team of U researchers has created an interactive map that illustrates differences in travelers’ happiness ratings on streets and roads in the Minneapolis–Saint Paul metro area.</a:t>
            </a:r>
            <a:endParaRPr sz="14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Beijing Job Accessibility Map -</a:t>
            </a:r>
            <a:r>
              <a:rPr lang="en" sz="105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This map describes the number of job opportunities accessible by transit from each jiedao district within 30, 45, and 60 minutes of travel time.</a:t>
            </a:r>
            <a:endParaRPr sz="105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Place of Last Drink</a:t>
            </a:r>
            <a:endParaRPr sz="14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Mapping Balzac in historic Paris</a:t>
            </a:r>
            <a:endParaRPr sz="14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Mapping MN North Shore coastal erosion rates</a:t>
            </a:r>
            <a:endParaRPr sz="14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MN Bike and Go! toilet bike trail map</a:t>
            </a:r>
            <a:endParaRPr sz="14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Design for Community Regeneration, Geodesign in Warren, MN</a:t>
            </a:r>
            <a:endParaRPr sz="14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05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cfdcf6c0c5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cfdcf6c0c5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4555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432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579656a54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" name="Google Shape;486;g579656a543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g579656a543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7664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718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2197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2172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553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941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579656a54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" name="Google Shape;486;g579656a543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g579656a543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3961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032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188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71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FCFA44A-D627-46D4-991B-9510B5E5467A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389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793E-E4BD-4E62-80CF-85729068BF19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8010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Solid Light Background">
  <p:cSld name="Quote Solid Light Background">
    <p:bg>
      <p:bgPr>
        <a:gradFill>
          <a:gsLst>
            <a:gs pos="0">
              <a:srgbClr val="F5F5F5"/>
            </a:gs>
            <a:gs pos="52999">
              <a:srgbClr val="F5F5F5"/>
            </a:gs>
            <a:gs pos="78000">
              <a:srgbClr val="E8E8E8"/>
            </a:gs>
            <a:gs pos="100000">
              <a:srgbClr val="BFBFB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6"/>
          <p:cNvSpPr txBox="1">
            <a:spLocks noGrp="1"/>
          </p:cNvSpPr>
          <p:nvPr>
            <p:ph type="title"/>
          </p:nvPr>
        </p:nvSpPr>
        <p:spPr>
          <a:xfrm>
            <a:off x="0" y="1389685"/>
            <a:ext cx="12192000" cy="13409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Calibri"/>
              <a:buNone/>
              <a:defRPr sz="7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46"/>
          <p:cNvSpPr txBox="1">
            <a:spLocks noGrp="1"/>
          </p:cNvSpPr>
          <p:nvPr>
            <p:ph type="body" idx="1"/>
          </p:nvPr>
        </p:nvSpPr>
        <p:spPr>
          <a:xfrm>
            <a:off x="838200" y="2925699"/>
            <a:ext cx="10515600" cy="2673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" name="Google Shape;381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46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46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32740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Full Image Background">
  <p:cSld name="Quote Full Image Background">
    <p:bg>
      <p:bgPr>
        <a:solidFill>
          <a:schemeClr val="lt1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6" name="Google Shape;386;p47"/>
          <p:cNvSpPr txBox="1">
            <a:spLocks noGrp="1"/>
          </p:cNvSpPr>
          <p:nvPr>
            <p:ph type="title"/>
          </p:nvPr>
        </p:nvSpPr>
        <p:spPr>
          <a:xfrm>
            <a:off x="838200" y="1389685"/>
            <a:ext cx="10515600" cy="1340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Calibri"/>
              <a:buNone/>
              <a:defRPr sz="7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47"/>
          <p:cNvSpPr txBox="1">
            <a:spLocks noGrp="1"/>
          </p:cNvSpPr>
          <p:nvPr>
            <p:ph type="body" idx="1"/>
          </p:nvPr>
        </p:nvSpPr>
        <p:spPr>
          <a:xfrm>
            <a:off x="838200" y="2925699"/>
            <a:ext cx="10515600" cy="2673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8" name="Google Shape;388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47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47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11520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- Image Background">
  <p:cSld name="Big Number - Image Background">
    <p:bg>
      <p:bgPr>
        <a:solidFill>
          <a:schemeClr val="l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3" name="Google Shape;393;p48"/>
          <p:cNvSpPr>
            <a:spLocks noGrp="1"/>
          </p:cNvSpPr>
          <p:nvPr>
            <p:ph type="title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48"/>
          <p:cNvSpPr txBox="1">
            <a:spLocks noGrp="1"/>
          </p:cNvSpPr>
          <p:nvPr>
            <p:ph type="body" idx="1"/>
          </p:nvPr>
        </p:nvSpPr>
        <p:spPr>
          <a:xfrm>
            <a:off x="1005465" y="0"/>
            <a:ext cx="3986213" cy="508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0"/>
              <a:buNone/>
              <a:defRPr sz="40000" i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5" name="Google Shape;39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48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48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73961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- Red Background">
  <p:cSld name="Big Number - Red Background">
    <p:bg>
      <p:bgPr>
        <a:gradFill>
          <a:gsLst>
            <a:gs pos="0">
              <a:schemeClr val="accent1"/>
            </a:gs>
            <a:gs pos="20000">
              <a:schemeClr val="accent1"/>
            </a:gs>
            <a:gs pos="100000">
              <a:srgbClr val="001C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9"/>
          <p:cNvSpPr>
            <a:spLocks noGrp="1"/>
          </p:cNvSpPr>
          <p:nvPr>
            <p:ph type="title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49"/>
          <p:cNvSpPr txBox="1">
            <a:spLocks noGrp="1"/>
          </p:cNvSpPr>
          <p:nvPr>
            <p:ph type="body" idx="1"/>
          </p:nvPr>
        </p:nvSpPr>
        <p:spPr>
          <a:xfrm>
            <a:off x="1005465" y="0"/>
            <a:ext cx="3986213" cy="508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0"/>
              <a:buNone/>
              <a:defRPr sz="40000" i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1" name="Google Shape;401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49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49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14524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Quote Solid Red Background">
  <p:cSld name="1_Quote Solid Red Background">
    <p:bg>
      <p:bgPr>
        <a:gradFill>
          <a:gsLst>
            <a:gs pos="0">
              <a:schemeClr val="accent1"/>
            </a:gs>
            <a:gs pos="20000">
              <a:schemeClr val="accent1"/>
            </a:gs>
            <a:gs pos="100000">
              <a:srgbClr val="001C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0"/>
          <p:cNvSpPr txBox="1">
            <a:spLocks noGrp="1"/>
          </p:cNvSpPr>
          <p:nvPr>
            <p:ph type="title"/>
          </p:nvPr>
        </p:nvSpPr>
        <p:spPr>
          <a:xfrm>
            <a:off x="838200" y="2212733"/>
            <a:ext cx="10515600" cy="147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Calibri"/>
              <a:buNone/>
              <a:defRPr sz="7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50"/>
          <p:cNvSpPr txBox="1">
            <a:spLocks noGrp="1"/>
          </p:cNvSpPr>
          <p:nvPr>
            <p:ph type="body" idx="1"/>
          </p:nvPr>
        </p:nvSpPr>
        <p:spPr>
          <a:xfrm>
            <a:off x="838200" y="3684897"/>
            <a:ext cx="10515600" cy="2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7" name="Google Shape;407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50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50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0" name="Google Shape;410;p50"/>
          <p:cNvSpPr/>
          <p:nvPr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1" name="Google Shape;411;p50" descr="Minnesota IT Services Geospatial Information Offic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69553" y="53188"/>
            <a:ext cx="4492035" cy="1621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05964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Quote Solid Light Background">
  <p:cSld name="2_Quote Solid Light Background">
    <p:bg>
      <p:bgPr>
        <a:solidFill>
          <a:srgbClr val="E8E8E8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1"/>
          <p:cNvSpPr txBox="1">
            <a:spLocks noGrp="1"/>
          </p:cNvSpPr>
          <p:nvPr>
            <p:ph type="title"/>
          </p:nvPr>
        </p:nvSpPr>
        <p:spPr>
          <a:xfrm>
            <a:off x="0" y="1651380"/>
            <a:ext cx="12192000" cy="173326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Calibri"/>
              <a:buNone/>
              <a:defRPr sz="7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51"/>
          <p:cNvSpPr txBox="1">
            <a:spLocks noGrp="1"/>
          </p:cNvSpPr>
          <p:nvPr>
            <p:ph type="body" idx="1"/>
          </p:nvPr>
        </p:nvSpPr>
        <p:spPr>
          <a:xfrm>
            <a:off x="838200" y="3521123"/>
            <a:ext cx="10515600" cy="2681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5" name="Google Shape;415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51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51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8" name="Google Shape;418;p51"/>
          <p:cNvSpPr/>
          <p:nvPr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p51" descr="Minnesota IT Services Geospatial Information Offic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69553" y="53188"/>
            <a:ext cx="4492035" cy="1621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10214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body" idx="1"/>
          </p:nvPr>
        </p:nvSpPr>
        <p:spPr>
          <a:xfrm>
            <a:off x="917575" y="1841880"/>
            <a:ext cx="10356850" cy="3217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75420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0"/>
          <p:cNvSpPr txBox="1"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89855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67068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2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3C099-5EC2-43F6-A7D0-182790C2B3E6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339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66860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noFill/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3733">
                <a:solidFill>
                  <a:srgbClr val="7A001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3" name="Google Shape;13;p2" descr="SystemWide-gol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62677"/>
            <a:ext cx="12192000" cy="11953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6842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bg>
      <p:bgPr>
        <a:noFill/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3733">
                <a:solidFill>
                  <a:srgbClr val="7A001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8" name="Google Shape;18;p3" descr="SystemWide-maroon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62677"/>
            <a:ext cx="12192000" cy="11953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903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06798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2489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102264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0872651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22485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184094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63610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E2EA-4B89-4281-BBEF-7CD031D4ED69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8801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643108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1145359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98265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58590A64-B99D-4826-A0A2-1883B5FE8AB5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65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808DC4-8CD0-49C4-99EC-0090EA36A8FE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81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6EC739-627D-4747-9F4D-A01AA6DA2848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5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456FDE5-C81F-49DA-AC3B-1B06CFC9F11F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70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DB5C8A-DC58-43D5-A615-B91809572D05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87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9E9444-0DBD-40D0-BF8B-2A4BC4BD514B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A37237E-8265-4ECF-8166-2A7D326A9351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90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pic>
        <p:nvPicPr>
          <p:cNvPr id="11" name="Picture 10" descr="Minnesota IT Services Geospatial Information Office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67" y="939886"/>
            <a:ext cx="7557100" cy="2728112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D887E7C-A9F5-4E4A-96A4-14AB08F3E6E7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119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510E-C043-49E3-89B2-A73C98AD7E5E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0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572814" y="1964392"/>
            <a:ext cx="2332190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E1EC-B45D-40E0-830C-1ED4D259CC24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24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CE57-0508-4646-8C2F-50157A155FB8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46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02726-0B35-480F-93D8-7A49827EC818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56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F1E0-319E-4785-8370-0D74CAB2E340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93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B7C80-0A1E-45A4-89BE-3A468D08E6E8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329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F93A2-39D9-4426-AB1C-AF8C41BA3F37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12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8E95CE56-05C9-4025-AC6B-6142D70E8839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112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E691A6-7626-455C-A189-14B56DAC5A01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887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FC6BD885-23BB-4683-A77C-2E67983619D5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23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38073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243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/>
          <a:p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0B3153AF-295A-4FB9-8528-58ED0850F22B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061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B7C0DF-9E0A-412B-A0EA-1E2DFD91A686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12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8AFACB-25FA-4B5B-9996-259BFDA569A9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01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13DD7CE2-7AD7-427C-A7F8-EEEFB558B12D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9159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46828ED1-88F3-4280-A7D0-465ABE883FA5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378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FECCB6FE-00A5-4902-9E5D-0DA0EED2532C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2905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744416-D2DA-4AC5-BA60-2A1FDA5628F5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523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4247D4-1BBB-49E5-BE46-61BD52DE4378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326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AE1001DA-B129-4E6F-BB69-86685FF0E575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0284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1775AA-3E62-4945-8A4A-31D2A0705AC5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66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838200" y="1335088"/>
            <a:ext cx="10515600" cy="48418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117C-FA79-4EC7-898E-5A7B10A66A4B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799644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7B67BD-A18B-4856-B8CD-D60F039BF647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11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342E1D-C9B8-4345-8A74-997723AFD972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2583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20397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544816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 Point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51002" y="3581845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Third Point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321BF-8250-4629-BD29-13AFE6776ABD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042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9475" y="1609867"/>
            <a:ext cx="7593051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</a:t>
            </a:r>
            <a:br>
              <a:rPr lang="en-US" dirty="0"/>
            </a:br>
            <a:r>
              <a:rPr lang="en-US" dirty="0"/>
              <a:t>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CAFEA2-D33A-4BEB-A1D4-8A1590CBE1DE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17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85D7F-94EE-4139-9C63-A16F762E4CE0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370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5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FA1A-2823-494A-A930-2F783A269CF3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155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edit background picture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C2B3B2-DBBB-43B3-AFB4-201A29176B41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605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2251A5-5EA6-4241-BDED-0A7B6E348337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473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880C99-09FB-4EE5-96F9-B1FBC48C16C7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116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AB9F33-43AC-4945-8B44-879CE431C805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Minnesota IT Services Geospatial Information Office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553" y="53188"/>
            <a:ext cx="4492035" cy="16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63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</p:txBody>
      </p:sp>
      <p:pic>
        <p:nvPicPr>
          <p:cNvPr id="15" name="Picture 14" descr="Minnesota IT Services Geospatial Information Office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553" y="103988"/>
            <a:ext cx="4492035" cy="1621624"/>
          </a:xfrm>
          <a:prstGeom prst="rect">
            <a:avLst/>
          </a:prstGeom>
        </p:spPr>
      </p:pic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C26F3AD-DFC5-491A-8781-317E0187EDE4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2502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6EC1505-B7D9-42CF-AF7A-DE0BC516D7D9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Information Technology for Minnesota Government | mn.gov/mnit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Minnesota IT Services Geospatial Information Office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553" y="53188"/>
            <a:ext cx="4492035" cy="16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7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91800" y="339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609130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60B47-15BE-45E8-A69E-D869CBD9D5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17BBAA-E5EF-4EA6-A100-42B68E77F3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11FEC-3FB1-4DEE-A51B-FF7B41ECF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5E2D6-4588-4C59-BE19-200B0433BC6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F55FD-48E8-4D81-BCFC-3201EA1C0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CA3D6-8932-44BE-A289-C3203F133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63C3-4981-4461-B033-BB709CD50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488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/>
          <p:cNvSpPr>
            <a:spLocks noGrp="1"/>
          </p:cNvSpPr>
          <p:nvPr>
            <p:ph type="ctrTitle" hasCustomPrompt="1"/>
          </p:nvPr>
        </p:nvSpPr>
        <p:spPr>
          <a:xfrm>
            <a:off x="816864" y="5413800"/>
            <a:ext cx="10468864" cy="682200"/>
          </a:xfrm>
          <a:prstGeom prst="rect">
            <a:avLst/>
          </a:prstGeo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0" h="0"/>
              <a:contourClr>
                <a:schemeClr val="tx2"/>
              </a:contourClr>
            </a:sp3d>
          </a:bodyPr>
          <a:lstStyle>
            <a:lvl1pPr algn="ctr" rtl="0">
              <a:spcBef>
                <a:spcPct val="0"/>
              </a:spcBef>
              <a:buNone/>
              <a:defRPr sz="3200" b="1">
                <a:ln>
                  <a:noFill/>
                </a:ln>
                <a:solidFill>
                  <a:srgbClr val="000000"/>
                </a:solidFill>
                <a:effectLst>
                  <a:outerShdw blurRad="38100" dist="25400" dir="5400000" algn="tl" rotWithShape="0">
                    <a:srgbClr val="00206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noProof="0" dirty="0"/>
              <a:t>Click to edit Section title style</a:t>
            </a:r>
            <a:endParaRPr lang="en-US" dirty="0"/>
          </a:p>
        </p:txBody>
      </p:sp>
      <p:sp>
        <p:nvSpPr>
          <p:cNvPr id="7" name="Subtitle 16"/>
          <p:cNvSpPr>
            <a:spLocks noGrp="1"/>
          </p:cNvSpPr>
          <p:nvPr>
            <p:ph type="subTitle" idx="1" hasCustomPrompt="1"/>
          </p:nvPr>
        </p:nvSpPr>
        <p:spPr>
          <a:xfrm>
            <a:off x="812800" y="5943600"/>
            <a:ext cx="10472928" cy="713936"/>
          </a:xfrm>
          <a:prstGeom prst="rect">
            <a:avLst/>
          </a:prstGeom>
        </p:spPr>
        <p:txBody>
          <a:bodyPr lIns="0" rIns="18288"/>
          <a:lstStyle>
            <a:lvl1pPr marL="0" marR="45720" indent="0" algn="ctr">
              <a:buNone/>
              <a:defRPr sz="2400">
                <a:solidFill>
                  <a:srgbClr val="000000"/>
                </a:solidFill>
                <a:effectLst/>
                <a:latin typeface="AvenirNext LT Pro Regular" panose="020B0504020202020204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/>
              <a:t>Click to edit Section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967290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3581400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5739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95504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365759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365759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7577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95504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9800"/>
            <a:ext cx="5384800" cy="365759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09800"/>
            <a:ext cx="5384800" cy="365759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676400"/>
            <a:ext cx="5410200" cy="533400"/>
          </a:xfrm>
        </p:spPr>
        <p:txBody>
          <a:bodyPr/>
          <a:lstStyle>
            <a:lvl1pPr marL="0" indent="0">
              <a:buNone/>
              <a:defRPr sz="2800" baseline="0">
                <a:latin typeface="Myriad Pro (Body)"/>
              </a:defRPr>
            </a:lvl1pPr>
          </a:lstStyle>
          <a:p>
            <a:pPr lvl="0"/>
            <a:r>
              <a:rPr lang="en-US" sz="2800" dirty="0">
                <a:latin typeface="AvenirNext LT Pro Bold" panose="020B0804020202020204" pitchFamily="34" charset="0"/>
              </a:rPr>
              <a:t>Column Title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05764" y="1676400"/>
            <a:ext cx="5410200" cy="533400"/>
          </a:xfrm>
        </p:spPr>
        <p:txBody>
          <a:bodyPr/>
          <a:lstStyle>
            <a:lvl1pPr marL="0" indent="0">
              <a:buNone/>
              <a:defRPr sz="2800" baseline="0">
                <a:latin typeface="Myriad Pro (Body)"/>
              </a:defRPr>
            </a:lvl1pPr>
          </a:lstStyle>
          <a:p>
            <a:pPr lvl="0"/>
            <a:r>
              <a:rPr lang="en-US" sz="2800" dirty="0">
                <a:latin typeface="AvenirNext LT Pro Bold" panose="020B0804020202020204" pitchFamily="34" charset="0"/>
              </a:rPr>
              <a:t>Column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7403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9550400" cy="6858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000" b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5983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9117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(Logo Only)">
  <p:cSld name="Title Slide (Logo Only)">
    <p:bg>
      <p:bgPr>
        <a:solidFill>
          <a:schemeClr val="dk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ctrTitle"/>
          </p:nvPr>
        </p:nvSpPr>
        <p:spPr>
          <a:xfrm>
            <a:off x="0" y="4188564"/>
            <a:ext cx="12192000" cy="11992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75" tIns="91425" rIns="182875" bIns="91425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2802467" y="5644884"/>
            <a:ext cx="6587067" cy="90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329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4575-DDB9-4094-929B-6674B660F02D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324997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(Logo Only)">
  <p:cSld name="1_Title Slide (Logo Only)">
    <p:bg>
      <p:bgPr>
        <a:solidFill>
          <a:schemeClr val="l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0" y="4188564"/>
            <a:ext cx="12192000" cy="11992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91425" rIns="182875" bIns="91425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" name="Google Shape;33;p4" descr="Minnesota IT Services Geospatial Information Offic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97667" y="939886"/>
            <a:ext cx="7557100" cy="2728112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"/>
          <p:cNvSpPr/>
          <p:nvPr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2802467" y="5644884"/>
            <a:ext cx="6587067" cy="90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9355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(Photo)">
  <p:cSld name="Title Slide (Photo)"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ctrTitle"/>
          </p:nvPr>
        </p:nvSpPr>
        <p:spPr>
          <a:xfrm>
            <a:off x="0" y="3477837"/>
            <a:ext cx="12192000" cy="12951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91425" rIns="182875" bIns="91425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2802467" y="5041204"/>
            <a:ext cx="6587067" cy="1097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38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25593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solidFill>
          <a:srgbClr val="E8E8E8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6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21931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">
  <p:cSld name="Section Slide"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ctrTitle"/>
          </p:nvPr>
        </p:nvSpPr>
        <p:spPr>
          <a:xfrm>
            <a:off x="0" y="4188564"/>
            <a:ext cx="12192000" cy="11992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/>
          <p:nvPr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2802467" y="5644884"/>
            <a:ext cx="6587067" cy="440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5" name="Google Shape;55;p7" descr="Minnesota IT Services Geospatial Information Offic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69553" y="103988"/>
            <a:ext cx="4492035" cy="162162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7"/>
          <p:cNvSpPr>
            <a:spLocks noGrp="1"/>
          </p:cNvSpPr>
          <p:nvPr>
            <p:ph type="pic" idx="2"/>
          </p:nvPr>
        </p:nvSpPr>
        <p:spPr>
          <a:xfrm>
            <a:off x="0" y="1789113"/>
            <a:ext cx="12192000" cy="22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83008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(White)" type="obj">
  <p:cSld name="Title and Content (White)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73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00"/>
              <a:buChar char="•"/>
              <a:defRPr/>
            </a:lvl1pPr>
            <a:lvl2pPr marL="914400" lvl="1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2pPr>
            <a:lvl3pPr marL="1371600" lvl="2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/>
            </a:lvl3pPr>
            <a:lvl4pPr marL="1828800" lvl="3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/>
            </a:lvl4pPr>
            <a:lvl5pPr marL="2286000" lvl="4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8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47674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(Split Boxed)">
  <p:cSld name="Title and Content (Split Boxed)">
    <p:bg>
      <p:bgPr>
        <a:solidFill>
          <a:srgbClr val="E8E8E8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1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body" idx="1"/>
          </p:nvPr>
        </p:nvSpPr>
        <p:spPr>
          <a:xfrm>
            <a:off x="838200" y="1594624"/>
            <a:ext cx="5181600" cy="45823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body" idx="2"/>
          </p:nvPr>
        </p:nvSpPr>
        <p:spPr>
          <a:xfrm>
            <a:off x="6172200" y="1594624"/>
            <a:ext cx="5181600" cy="45823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67914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 Overlay, Gray Title">
  <p:cSld name="Black Overlay, Gray Titl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2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2"/>
          <p:cNvSpPr>
            <a:spLocks noGrp="1"/>
          </p:cNvSpPr>
          <p:nvPr>
            <p:ph type="pic" idx="2"/>
          </p:nvPr>
        </p:nvSpPr>
        <p:spPr>
          <a:xfrm>
            <a:off x="0" y="1219198"/>
            <a:ext cx="12192000" cy="5638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body" idx="1"/>
          </p:nvPr>
        </p:nvSpPr>
        <p:spPr>
          <a:xfrm>
            <a:off x="0" y="2609242"/>
            <a:ext cx="5683624" cy="2858714"/>
          </a:xfrm>
          <a:prstGeom prst="rect">
            <a:avLst/>
          </a:prstGeom>
          <a:solidFill>
            <a:schemeClr val="dk1">
              <a:alpha val="87843"/>
            </a:schemeClr>
          </a:solidFill>
          <a:ln>
            <a:noFill/>
          </a:ln>
        </p:spPr>
        <p:txBody>
          <a:bodyPr spcFirstLastPara="1" wrap="square" lIns="91425" tIns="45700" rIns="274300" bIns="45700" anchor="ctr" anchorCtr="0"/>
          <a:lstStyle>
            <a:lvl1pPr marL="457200" lvl="0" indent="-3873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Char char="•"/>
              <a:defRPr sz="2500">
                <a:solidFill>
                  <a:schemeClr val="lt1"/>
                </a:solidFill>
              </a:defRPr>
            </a:lvl1pPr>
            <a:lvl2pPr marL="914400" lvl="1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•"/>
              <a:defRPr sz="2100">
                <a:solidFill>
                  <a:schemeClr val="lt1"/>
                </a:solidFill>
              </a:defRPr>
            </a:lvl2pPr>
            <a:lvl3pPr marL="1371600" lvl="2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 sz="1700"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 sz="1700"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 sz="17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87013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 Overlay, White Title">
  <p:cSld name="Black Overlay, White Titl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3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3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>
            <a:spLocks noGrp="1"/>
          </p:cNvSpPr>
          <p:nvPr>
            <p:ph type="pic" idx="2"/>
          </p:nvPr>
        </p:nvSpPr>
        <p:spPr>
          <a:xfrm>
            <a:off x="0" y="1219198"/>
            <a:ext cx="12192000" cy="5638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body" idx="1"/>
          </p:nvPr>
        </p:nvSpPr>
        <p:spPr>
          <a:xfrm>
            <a:off x="0" y="2609242"/>
            <a:ext cx="5683624" cy="2858714"/>
          </a:xfrm>
          <a:prstGeom prst="rect">
            <a:avLst/>
          </a:prstGeom>
          <a:solidFill>
            <a:schemeClr val="dk1">
              <a:alpha val="87843"/>
            </a:schemeClr>
          </a:solidFill>
          <a:ln>
            <a:noFill/>
          </a:ln>
        </p:spPr>
        <p:txBody>
          <a:bodyPr spcFirstLastPara="1" wrap="square" lIns="91425" tIns="45700" rIns="274300" bIns="45700" anchor="ctr" anchorCtr="0"/>
          <a:lstStyle>
            <a:lvl1pPr marL="457200" lvl="0" indent="-3873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Char char="•"/>
              <a:defRPr>
                <a:solidFill>
                  <a:schemeClr val="lt1"/>
                </a:solidFill>
              </a:defRPr>
            </a:lvl1pPr>
            <a:lvl2pPr marL="914400" lvl="1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28985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(Solid White)">
  <p:cSld name="Title and Content (Solid White)"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3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body" idx="1"/>
          </p:nvPr>
        </p:nvSpPr>
        <p:spPr>
          <a:xfrm>
            <a:off x="838200" y="1366345"/>
            <a:ext cx="10515600" cy="478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73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  <a:defRPr>
                <a:solidFill>
                  <a:schemeClr val="dk2"/>
                </a:solidFill>
              </a:defRPr>
            </a:lvl1pPr>
            <a:lvl2pPr marL="914400" lvl="1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  <a:defRPr>
                <a:solidFill>
                  <a:schemeClr val="dk2"/>
                </a:solidFill>
              </a:defRPr>
            </a:lvl2pPr>
            <a:lvl3pPr marL="1371600" lvl="2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dk2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dk2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3500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(Solid Dark)">
  <p:cSld name="Title and Content (Solid Dark)">
    <p:bg>
      <p:bgPr>
        <a:gradFill>
          <a:gsLst>
            <a:gs pos="0">
              <a:srgbClr val="262626"/>
            </a:gs>
            <a:gs pos="45000">
              <a:srgbClr val="262626"/>
            </a:gs>
            <a:gs pos="86000">
              <a:srgbClr val="191919"/>
            </a:gs>
            <a:gs pos="100000">
              <a:srgbClr val="0C0C0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alibri"/>
              <a:buNone/>
              <a:defRPr sz="3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body" idx="1"/>
          </p:nvPr>
        </p:nvSpPr>
        <p:spPr>
          <a:xfrm>
            <a:off x="838200" y="1366345"/>
            <a:ext cx="10515600" cy="478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73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500"/>
              <a:buChar char="•"/>
              <a:defRPr>
                <a:solidFill>
                  <a:schemeClr val="lt1"/>
                </a:solidFill>
              </a:defRPr>
            </a:lvl1pPr>
            <a:lvl2pPr marL="914400" lvl="1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3414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40600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8F37-6EA6-42C7-B49A-6A174BAA1F35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 descr="Decorative image of map and compass. " title="Decorative image of map and compass. 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5" y="1329434"/>
            <a:ext cx="38385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359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(Solid Dark)">
  <p:cSld name="1_Title and Content (Solid Dark)">
    <p:bg>
      <p:bgPr>
        <a:gradFill>
          <a:gsLst>
            <a:gs pos="0">
              <a:schemeClr val="dk1"/>
            </a:gs>
            <a:gs pos="63000">
              <a:schemeClr val="dk1"/>
            </a:gs>
            <a:gs pos="86000">
              <a:srgbClr val="00325A"/>
            </a:gs>
            <a:gs pos="100000">
              <a:srgbClr val="002C5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alibri"/>
              <a:buNone/>
              <a:defRPr sz="3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body" idx="1"/>
          </p:nvPr>
        </p:nvSpPr>
        <p:spPr>
          <a:xfrm>
            <a:off x="838200" y="1366345"/>
            <a:ext cx="10515600" cy="478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73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500"/>
              <a:buChar char="•"/>
              <a:defRPr>
                <a:solidFill>
                  <a:schemeClr val="lt1"/>
                </a:solidFill>
              </a:defRPr>
            </a:lvl1pPr>
            <a:lvl2pPr marL="914400" lvl="1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89373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(Solid Lt Gray)">
  <p:cSld name="Title and Content (Solid Lt Gray)">
    <p:bg>
      <p:bgPr>
        <a:gradFill>
          <a:gsLst>
            <a:gs pos="0">
              <a:srgbClr val="F5F5F5"/>
            </a:gs>
            <a:gs pos="52999">
              <a:srgbClr val="F5F5F5"/>
            </a:gs>
            <a:gs pos="78000">
              <a:srgbClr val="E8E8E8"/>
            </a:gs>
            <a:gs pos="100000">
              <a:srgbClr val="BFBFB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3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body" idx="1"/>
          </p:nvPr>
        </p:nvSpPr>
        <p:spPr>
          <a:xfrm>
            <a:off x="838200" y="1366345"/>
            <a:ext cx="10515600" cy="478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73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  <a:defRPr>
                <a:solidFill>
                  <a:schemeClr val="dk2"/>
                </a:solidFill>
              </a:defRPr>
            </a:lvl1pPr>
            <a:lvl2pPr marL="914400" lvl="1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  <a:defRPr>
                <a:solidFill>
                  <a:schemeClr val="dk2"/>
                </a:solidFill>
              </a:defRPr>
            </a:lvl2pPr>
            <a:lvl3pPr marL="1371600" lvl="2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dk2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dk2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31653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 (Solid Dark)">
  <p:cSld name="2_Title and Content (Solid Dark)">
    <p:bg>
      <p:bgPr>
        <a:gradFill>
          <a:gsLst>
            <a:gs pos="0">
              <a:srgbClr val="262626"/>
            </a:gs>
            <a:gs pos="45000">
              <a:srgbClr val="262626"/>
            </a:gs>
            <a:gs pos="86000">
              <a:srgbClr val="191919"/>
            </a:gs>
            <a:gs pos="100000">
              <a:srgbClr val="0C0C0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alibri"/>
              <a:buNone/>
              <a:defRPr sz="3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body" idx="1"/>
          </p:nvPr>
        </p:nvSpPr>
        <p:spPr>
          <a:xfrm>
            <a:off x="838200" y="1366345"/>
            <a:ext cx="6234953" cy="478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73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500"/>
              <a:buChar char="•"/>
              <a:defRPr>
                <a:solidFill>
                  <a:schemeClr val="lt1"/>
                </a:solidFill>
              </a:defRPr>
            </a:lvl1pPr>
            <a:lvl2pPr marL="914400" lvl="1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18"/>
          <p:cNvSpPr>
            <a:spLocks noGrp="1"/>
          </p:cNvSpPr>
          <p:nvPr>
            <p:ph type="pic" idx="2"/>
          </p:nvPr>
        </p:nvSpPr>
        <p:spPr>
          <a:xfrm>
            <a:off x="7653566" y="1364826"/>
            <a:ext cx="4538434" cy="453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8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8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64402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 (Solid Dark)">
  <p:cSld name="3_Title and Content (Solid Dark)">
    <p:bg>
      <p:bgPr>
        <a:gradFill>
          <a:gsLst>
            <a:gs pos="0">
              <a:schemeClr val="dk1"/>
            </a:gs>
            <a:gs pos="63000">
              <a:schemeClr val="dk1"/>
            </a:gs>
            <a:gs pos="86000">
              <a:srgbClr val="00325A"/>
            </a:gs>
            <a:gs pos="100000">
              <a:srgbClr val="002C5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alibri"/>
              <a:buNone/>
              <a:defRPr sz="3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body" idx="1"/>
          </p:nvPr>
        </p:nvSpPr>
        <p:spPr>
          <a:xfrm>
            <a:off x="838200" y="1366345"/>
            <a:ext cx="6234953" cy="478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73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500"/>
              <a:buChar char="•"/>
              <a:defRPr>
                <a:solidFill>
                  <a:schemeClr val="lt1"/>
                </a:solidFill>
              </a:defRPr>
            </a:lvl1pPr>
            <a:lvl2pPr marL="914400" lvl="1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19"/>
          <p:cNvSpPr>
            <a:spLocks noGrp="1"/>
          </p:cNvSpPr>
          <p:nvPr>
            <p:ph type="pic" idx="2"/>
          </p:nvPr>
        </p:nvSpPr>
        <p:spPr>
          <a:xfrm>
            <a:off x="7653566" y="1364826"/>
            <a:ext cx="4538434" cy="453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65342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(Solid Lt Gray)">
  <p:cSld name="1_Title and Content (Solid Lt Gray)">
    <p:bg>
      <p:bgPr>
        <a:gradFill>
          <a:gsLst>
            <a:gs pos="0">
              <a:srgbClr val="F5F5F5"/>
            </a:gs>
            <a:gs pos="52999">
              <a:srgbClr val="F5F5F5"/>
            </a:gs>
            <a:gs pos="78000">
              <a:srgbClr val="E8E8E8"/>
            </a:gs>
            <a:gs pos="100000">
              <a:srgbClr val="BFBFB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3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body" idx="1"/>
          </p:nvPr>
        </p:nvSpPr>
        <p:spPr>
          <a:xfrm>
            <a:off x="838200" y="1366345"/>
            <a:ext cx="6234953" cy="478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73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>
                <a:solidFill>
                  <a:schemeClr val="dk1"/>
                </a:solidFill>
              </a:defRPr>
            </a:lvl1pPr>
            <a:lvl2pPr marL="914400" lvl="1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2pPr>
            <a:lvl3pPr marL="1371600" lvl="2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>
                <a:solidFill>
                  <a:schemeClr val="dk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>
                <a:solidFill>
                  <a:schemeClr val="dk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>
            <a:spLocks noGrp="1"/>
          </p:cNvSpPr>
          <p:nvPr>
            <p:ph type="pic" idx="2"/>
          </p:nvPr>
        </p:nvSpPr>
        <p:spPr>
          <a:xfrm>
            <a:off x="7653566" y="1364826"/>
            <a:ext cx="4538434" cy="453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0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2302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Page (4 Up)">
  <p:cSld name="Team Page (4 Up)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1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1"/>
          <p:cNvSpPr/>
          <p:nvPr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1"/>
          <p:cNvSpPr>
            <a:spLocks noGrp="1"/>
          </p:cNvSpPr>
          <p:nvPr>
            <p:ph type="pic" idx="2"/>
          </p:nvPr>
        </p:nvSpPr>
        <p:spPr>
          <a:xfrm>
            <a:off x="806332" y="1981899"/>
            <a:ext cx="2094842" cy="2094842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body" idx="1"/>
          </p:nvPr>
        </p:nvSpPr>
        <p:spPr>
          <a:xfrm>
            <a:off x="581719" y="4345147"/>
            <a:ext cx="2542477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21"/>
          <p:cNvSpPr>
            <a:spLocks noGrp="1"/>
          </p:cNvSpPr>
          <p:nvPr>
            <p:ph type="pic" idx="3"/>
          </p:nvPr>
        </p:nvSpPr>
        <p:spPr>
          <a:xfrm>
            <a:off x="3646176" y="1967573"/>
            <a:ext cx="2094842" cy="2094842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21"/>
          <p:cNvSpPr txBox="1">
            <a:spLocks noGrp="1"/>
          </p:cNvSpPr>
          <p:nvPr>
            <p:ph type="body" idx="4"/>
          </p:nvPr>
        </p:nvSpPr>
        <p:spPr>
          <a:xfrm>
            <a:off x="3421563" y="4345147"/>
            <a:ext cx="2542477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21"/>
          <p:cNvSpPr>
            <a:spLocks noGrp="1"/>
          </p:cNvSpPr>
          <p:nvPr>
            <p:ph type="pic" idx="5"/>
          </p:nvPr>
        </p:nvSpPr>
        <p:spPr>
          <a:xfrm>
            <a:off x="6486020" y="1967573"/>
            <a:ext cx="2094842" cy="2094842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21"/>
          <p:cNvSpPr txBox="1">
            <a:spLocks noGrp="1"/>
          </p:cNvSpPr>
          <p:nvPr>
            <p:ph type="body" idx="6"/>
          </p:nvPr>
        </p:nvSpPr>
        <p:spPr>
          <a:xfrm>
            <a:off x="6261407" y="4345147"/>
            <a:ext cx="2542477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21"/>
          <p:cNvSpPr>
            <a:spLocks noGrp="1"/>
          </p:cNvSpPr>
          <p:nvPr>
            <p:ph type="pic" idx="7"/>
          </p:nvPr>
        </p:nvSpPr>
        <p:spPr>
          <a:xfrm>
            <a:off x="9325864" y="1967573"/>
            <a:ext cx="2094842" cy="2094842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21"/>
          <p:cNvSpPr txBox="1">
            <a:spLocks noGrp="1"/>
          </p:cNvSpPr>
          <p:nvPr>
            <p:ph type="body" idx="8"/>
          </p:nvPr>
        </p:nvSpPr>
        <p:spPr>
          <a:xfrm>
            <a:off x="9101251" y="4341161"/>
            <a:ext cx="2542477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21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93324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Page (3 Up)">
  <p:cSld name="Team Page (3 Up)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2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2"/>
          <p:cNvSpPr/>
          <p:nvPr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2"/>
          <p:cNvSpPr>
            <a:spLocks noGrp="1"/>
          </p:cNvSpPr>
          <p:nvPr>
            <p:ph type="pic" idx="2"/>
          </p:nvPr>
        </p:nvSpPr>
        <p:spPr>
          <a:xfrm>
            <a:off x="1572814" y="1964392"/>
            <a:ext cx="2332190" cy="233219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body" idx="1"/>
          </p:nvPr>
        </p:nvSpPr>
        <p:spPr>
          <a:xfrm>
            <a:off x="1469225" y="4564988"/>
            <a:ext cx="2542477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22"/>
          <p:cNvSpPr>
            <a:spLocks noGrp="1"/>
          </p:cNvSpPr>
          <p:nvPr>
            <p:ph type="pic" idx="3"/>
          </p:nvPr>
        </p:nvSpPr>
        <p:spPr>
          <a:xfrm>
            <a:off x="4824541" y="1964392"/>
            <a:ext cx="2317864" cy="2317864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22"/>
          <p:cNvSpPr txBox="1">
            <a:spLocks noGrp="1"/>
          </p:cNvSpPr>
          <p:nvPr>
            <p:ph type="body" idx="4"/>
          </p:nvPr>
        </p:nvSpPr>
        <p:spPr>
          <a:xfrm>
            <a:off x="4712235" y="4564988"/>
            <a:ext cx="2542477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22"/>
          <p:cNvSpPr>
            <a:spLocks noGrp="1"/>
          </p:cNvSpPr>
          <p:nvPr>
            <p:ph type="pic" idx="5"/>
          </p:nvPr>
        </p:nvSpPr>
        <p:spPr>
          <a:xfrm>
            <a:off x="8067551" y="1964392"/>
            <a:ext cx="2317864" cy="2317864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body" idx="6"/>
          </p:nvPr>
        </p:nvSpPr>
        <p:spPr>
          <a:xfrm>
            <a:off x="7955245" y="4564988"/>
            <a:ext cx="2542477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22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2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0073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Page 4-Up White Vertical">
  <p:cSld name="Team Page 4-Up White Vertical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3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3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3"/>
          <p:cNvSpPr>
            <a:spLocks noGrp="1"/>
          </p:cNvSpPr>
          <p:nvPr>
            <p:ph type="pic" idx="2"/>
          </p:nvPr>
        </p:nvSpPr>
        <p:spPr>
          <a:xfrm>
            <a:off x="806332" y="1981899"/>
            <a:ext cx="2094842" cy="209484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23"/>
          <p:cNvSpPr txBox="1">
            <a:spLocks noGrp="1"/>
          </p:cNvSpPr>
          <p:nvPr>
            <p:ph type="body" idx="1"/>
          </p:nvPr>
        </p:nvSpPr>
        <p:spPr>
          <a:xfrm>
            <a:off x="581719" y="4345146"/>
            <a:ext cx="2542477" cy="1623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23"/>
          <p:cNvSpPr>
            <a:spLocks noGrp="1"/>
          </p:cNvSpPr>
          <p:nvPr>
            <p:ph type="pic" idx="3"/>
          </p:nvPr>
        </p:nvSpPr>
        <p:spPr>
          <a:xfrm>
            <a:off x="3646176" y="1967573"/>
            <a:ext cx="2094842" cy="209484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23"/>
          <p:cNvSpPr txBox="1">
            <a:spLocks noGrp="1"/>
          </p:cNvSpPr>
          <p:nvPr>
            <p:ph type="body" idx="4"/>
          </p:nvPr>
        </p:nvSpPr>
        <p:spPr>
          <a:xfrm>
            <a:off x="3421563" y="4345147"/>
            <a:ext cx="2542477" cy="1623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23"/>
          <p:cNvSpPr>
            <a:spLocks noGrp="1"/>
          </p:cNvSpPr>
          <p:nvPr>
            <p:ph type="pic" idx="5"/>
          </p:nvPr>
        </p:nvSpPr>
        <p:spPr>
          <a:xfrm>
            <a:off x="6486020" y="1967573"/>
            <a:ext cx="2094842" cy="209484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body" idx="6"/>
          </p:nvPr>
        </p:nvSpPr>
        <p:spPr>
          <a:xfrm>
            <a:off x="6261407" y="4345147"/>
            <a:ext cx="2542477" cy="1623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23"/>
          <p:cNvSpPr>
            <a:spLocks noGrp="1"/>
          </p:cNvSpPr>
          <p:nvPr>
            <p:ph type="pic" idx="7"/>
          </p:nvPr>
        </p:nvSpPr>
        <p:spPr>
          <a:xfrm>
            <a:off x="9325864" y="1967573"/>
            <a:ext cx="2094842" cy="209484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Google Shape;193;p23"/>
          <p:cNvSpPr txBox="1">
            <a:spLocks noGrp="1"/>
          </p:cNvSpPr>
          <p:nvPr>
            <p:ph type="body" idx="8"/>
          </p:nvPr>
        </p:nvSpPr>
        <p:spPr>
          <a:xfrm>
            <a:off x="9101251" y="4341161"/>
            <a:ext cx="2542477" cy="162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23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3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3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2273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Page 4-Up Gray BG Horizontal">
  <p:cSld name="Team Page 4-Up Gray BG Horizontal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4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/>
          <p:nvPr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4"/>
          <p:cNvSpPr>
            <a:spLocks noGrp="1"/>
          </p:cNvSpPr>
          <p:nvPr>
            <p:ph type="pic" idx="2"/>
          </p:nvPr>
        </p:nvSpPr>
        <p:spPr>
          <a:xfrm>
            <a:off x="806332" y="1674771"/>
            <a:ext cx="1858809" cy="1858809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p24"/>
          <p:cNvSpPr txBox="1">
            <a:spLocks noGrp="1"/>
          </p:cNvSpPr>
          <p:nvPr>
            <p:ph type="body" idx="1"/>
          </p:nvPr>
        </p:nvSpPr>
        <p:spPr>
          <a:xfrm>
            <a:off x="2876550" y="1674772"/>
            <a:ext cx="2866328" cy="1858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24"/>
          <p:cNvSpPr>
            <a:spLocks noGrp="1"/>
          </p:cNvSpPr>
          <p:nvPr>
            <p:ph type="pic" idx="3"/>
          </p:nvPr>
        </p:nvSpPr>
        <p:spPr>
          <a:xfrm>
            <a:off x="806331" y="3939361"/>
            <a:ext cx="1858809" cy="1858809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5" name="Google Shape;205;p24"/>
          <p:cNvSpPr txBox="1">
            <a:spLocks noGrp="1"/>
          </p:cNvSpPr>
          <p:nvPr>
            <p:ph type="body" idx="4"/>
          </p:nvPr>
        </p:nvSpPr>
        <p:spPr>
          <a:xfrm>
            <a:off x="2876550" y="3939361"/>
            <a:ext cx="2866328" cy="1858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24"/>
          <p:cNvSpPr>
            <a:spLocks noGrp="1"/>
          </p:cNvSpPr>
          <p:nvPr>
            <p:ph type="pic" idx="5"/>
          </p:nvPr>
        </p:nvSpPr>
        <p:spPr>
          <a:xfrm>
            <a:off x="6199805" y="1674771"/>
            <a:ext cx="1858809" cy="1858809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7" name="Google Shape;207;p24"/>
          <p:cNvSpPr txBox="1">
            <a:spLocks noGrp="1"/>
          </p:cNvSpPr>
          <p:nvPr>
            <p:ph type="body" idx="6"/>
          </p:nvPr>
        </p:nvSpPr>
        <p:spPr>
          <a:xfrm>
            <a:off x="8270023" y="1674772"/>
            <a:ext cx="2866328" cy="1858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24"/>
          <p:cNvSpPr>
            <a:spLocks noGrp="1"/>
          </p:cNvSpPr>
          <p:nvPr>
            <p:ph type="pic" idx="7"/>
          </p:nvPr>
        </p:nvSpPr>
        <p:spPr>
          <a:xfrm>
            <a:off x="6199805" y="3939361"/>
            <a:ext cx="1858809" cy="1858809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24"/>
          <p:cNvSpPr txBox="1">
            <a:spLocks noGrp="1"/>
          </p:cNvSpPr>
          <p:nvPr>
            <p:ph type="body" idx="8"/>
          </p:nvPr>
        </p:nvSpPr>
        <p:spPr>
          <a:xfrm>
            <a:off x="8270023" y="3939360"/>
            <a:ext cx="2866328" cy="1858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24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4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4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6849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Page 4 Up White BG Horizontal">
  <p:cSld name="Team Page 4 Up White BG Horizontal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5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5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5"/>
          <p:cNvSpPr>
            <a:spLocks noGrp="1"/>
          </p:cNvSpPr>
          <p:nvPr>
            <p:ph type="pic" idx="2"/>
          </p:nvPr>
        </p:nvSpPr>
        <p:spPr>
          <a:xfrm>
            <a:off x="806332" y="1674771"/>
            <a:ext cx="1858809" cy="18588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Google Shape;218;p25"/>
          <p:cNvSpPr txBox="1">
            <a:spLocks noGrp="1"/>
          </p:cNvSpPr>
          <p:nvPr>
            <p:ph type="body" idx="1"/>
          </p:nvPr>
        </p:nvSpPr>
        <p:spPr>
          <a:xfrm>
            <a:off x="2876550" y="1674772"/>
            <a:ext cx="2866328" cy="1858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25"/>
          <p:cNvSpPr>
            <a:spLocks noGrp="1"/>
          </p:cNvSpPr>
          <p:nvPr>
            <p:ph type="pic" idx="3"/>
          </p:nvPr>
        </p:nvSpPr>
        <p:spPr>
          <a:xfrm>
            <a:off x="806331" y="3939361"/>
            <a:ext cx="1858809" cy="18588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Google Shape;220;p25"/>
          <p:cNvSpPr txBox="1">
            <a:spLocks noGrp="1"/>
          </p:cNvSpPr>
          <p:nvPr>
            <p:ph type="body" idx="4"/>
          </p:nvPr>
        </p:nvSpPr>
        <p:spPr>
          <a:xfrm>
            <a:off x="2876550" y="3939361"/>
            <a:ext cx="2866328" cy="1858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25"/>
          <p:cNvSpPr>
            <a:spLocks noGrp="1"/>
          </p:cNvSpPr>
          <p:nvPr>
            <p:ph type="pic" idx="5"/>
          </p:nvPr>
        </p:nvSpPr>
        <p:spPr>
          <a:xfrm>
            <a:off x="6199805" y="1674771"/>
            <a:ext cx="1858809" cy="18588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25"/>
          <p:cNvSpPr txBox="1">
            <a:spLocks noGrp="1"/>
          </p:cNvSpPr>
          <p:nvPr>
            <p:ph type="body" idx="6"/>
          </p:nvPr>
        </p:nvSpPr>
        <p:spPr>
          <a:xfrm>
            <a:off x="8270023" y="1674772"/>
            <a:ext cx="2866328" cy="1858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25"/>
          <p:cNvSpPr>
            <a:spLocks noGrp="1"/>
          </p:cNvSpPr>
          <p:nvPr>
            <p:ph type="pic" idx="7"/>
          </p:nvPr>
        </p:nvSpPr>
        <p:spPr>
          <a:xfrm>
            <a:off x="6199805" y="3939361"/>
            <a:ext cx="1858809" cy="18588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body" idx="8"/>
          </p:nvPr>
        </p:nvSpPr>
        <p:spPr>
          <a:xfrm>
            <a:off x="8270023" y="3939360"/>
            <a:ext cx="2866328" cy="1858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25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5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1120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8E950-06C4-4DC8-B03C-4107DDC0AE76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00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Page Duo Gray Horizontal">
  <p:cSld name="Team Page Duo Gray Horizontal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6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6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6"/>
          <p:cNvSpPr/>
          <p:nvPr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6"/>
          <p:cNvSpPr>
            <a:spLocks noGrp="1"/>
          </p:cNvSpPr>
          <p:nvPr>
            <p:ph type="pic" idx="2"/>
          </p:nvPr>
        </p:nvSpPr>
        <p:spPr>
          <a:xfrm>
            <a:off x="806332" y="2571729"/>
            <a:ext cx="1858809" cy="1858809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26"/>
          <p:cNvSpPr txBox="1">
            <a:spLocks noGrp="1"/>
          </p:cNvSpPr>
          <p:nvPr>
            <p:ph type="body" idx="1"/>
          </p:nvPr>
        </p:nvSpPr>
        <p:spPr>
          <a:xfrm>
            <a:off x="2876550" y="2571730"/>
            <a:ext cx="2866328" cy="1858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5" name="Google Shape;235;p26"/>
          <p:cNvSpPr>
            <a:spLocks noGrp="1"/>
          </p:cNvSpPr>
          <p:nvPr>
            <p:ph type="pic" idx="3"/>
          </p:nvPr>
        </p:nvSpPr>
        <p:spPr>
          <a:xfrm>
            <a:off x="6199805" y="2571729"/>
            <a:ext cx="1858809" cy="1858809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26"/>
          <p:cNvSpPr txBox="1">
            <a:spLocks noGrp="1"/>
          </p:cNvSpPr>
          <p:nvPr>
            <p:ph type="body" idx="4"/>
          </p:nvPr>
        </p:nvSpPr>
        <p:spPr>
          <a:xfrm>
            <a:off x="8270023" y="2571730"/>
            <a:ext cx="2866328" cy="1858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26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6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6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66196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Page 2 Up White BG Horizontal">
  <p:cSld name="Team Page 2 Up White BG Horizontal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7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7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7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7"/>
          <p:cNvSpPr>
            <a:spLocks noGrp="1"/>
          </p:cNvSpPr>
          <p:nvPr>
            <p:ph type="pic" idx="2"/>
          </p:nvPr>
        </p:nvSpPr>
        <p:spPr>
          <a:xfrm>
            <a:off x="806332" y="2800328"/>
            <a:ext cx="1858809" cy="18588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27"/>
          <p:cNvSpPr txBox="1">
            <a:spLocks noGrp="1"/>
          </p:cNvSpPr>
          <p:nvPr>
            <p:ph type="body" idx="1"/>
          </p:nvPr>
        </p:nvSpPr>
        <p:spPr>
          <a:xfrm>
            <a:off x="2876550" y="2800329"/>
            <a:ext cx="2866328" cy="1858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27"/>
          <p:cNvSpPr>
            <a:spLocks noGrp="1"/>
          </p:cNvSpPr>
          <p:nvPr>
            <p:ph type="pic" idx="3"/>
          </p:nvPr>
        </p:nvSpPr>
        <p:spPr>
          <a:xfrm>
            <a:off x="6199805" y="2800328"/>
            <a:ext cx="1858809" cy="18588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27"/>
          <p:cNvSpPr txBox="1">
            <a:spLocks noGrp="1"/>
          </p:cNvSpPr>
          <p:nvPr>
            <p:ph type="body" idx="4"/>
          </p:nvPr>
        </p:nvSpPr>
        <p:spPr>
          <a:xfrm>
            <a:off x="8270023" y="2800329"/>
            <a:ext cx="2866328" cy="1858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7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27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63804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- Red Title">
  <p:cSld name="Big Image - Red Title">
    <p:bg>
      <p:bgPr>
        <a:solidFill>
          <a:schemeClr val="lt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8"/>
          <p:cNvSpPr>
            <a:spLocks noGrp="1"/>
          </p:cNvSpPr>
          <p:nvPr>
            <p:ph type="pic" idx="2"/>
          </p:nvPr>
        </p:nvSpPr>
        <p:spPr>
          <a:xfrm>
            <a:off x="0" y="2"/>
            <a:ext cx="12192000" cy="6857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" name="Google Shape;254;p28"/>
          <p:cNvSpPr txBox="1">
            <a:spLocks noGrp="1"/>
          </p:cNvSpPr>
          <p:nvPr>
            <p:ph type="title"/>
          </p:nvPr>
        </p:nvSpPr>
        <p:spPr>
          <a:xfrm>
            <a:off x="1" y="5638801"/>
            <a:ext cx="12192000" cy="1219200"/>
          </a:xfrm>
          <a:prstGeom prst="rect">
            <a:avLst/>
          </a:prstGeom>
          <a:solidFill>
            <a:srgbClr val="003865">
              <a:alpha val="8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8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8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37749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- Black Title">
  <p:cSld name="Big Image - Black Title">
    <p:bg>
      <p:bgPr>
        <a:solidFill>
          <a:schemeClr val="lt1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9"/>
          <p:cNvSpPr>
            <a:spLocks noGrp="1"/>
          </p:cNvSpPr>
          <p:nvPr>
            <p:ph type="pic" idx="2"/>
          </p:nvPr>
        </p:nvSpPr>
        <p:spPr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title"/>
          </p:nvPr>
        </p:nvSpPr>
        <p:spPr>
          <a:xfrm>
            <a:off x="1" y="5638801"/>
            <a:ext cx="12192000" cy="1219200"/>
          </a:xfrm>
          <a:prstGeom prst="rect">
            <a:avLst/>
          </a:prstGeom>
          <a:solidFill>
            <a:srgbClr val="0D0D0D">
              <a:alpha val="8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7322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- Blue Title">
  <p:cSld name="Big Image - Blue Title">
    <p:bg>
      <p:bgPr>
        <a:solidFill>
          <a:schemeClr val="lt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0"/>
          <p:cNvSpPr>
            <a:spLocks noGrp="1"/>
          </p:cNvSpPr>
          <p:nvPr>
            <p:ph type="pic" idx="2"/>
          </p:nvPr>
        </p:nvSpPr>
        <p:spPr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6" name="Google Shape;266;p30"/>
          <p:cNvSpPr txBox="1">
            <a:spLocks noGrp="1"/>
          </p:cNvSpPr>
          <p:nvPr>
            <p:ph type="title"/>
          </p:nvPr>
        </p:nvSpPr>
        <p:spPr>
          <a:xfrm>
            <a:off x="1" y="5638800"/>
            <a:ext cx="12192000" cy="1219200"/>
          </a:xfrm>
          <a:prstGeom prst="rect">
            <a:avLst/>
          </a:prstGeom>
          <a:solidFill>
            <a:srgbClr val="78BE21">
              <a:alpha val="8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30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30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67648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de - Gray Background">
  <p:cSld name="Code - Gray Background">
    <p:bg>
      <p:bgPr>
        <a:gradFill>
          <a:gsLst>
            <a:gs pos="0">
              <a:srgbClr val="F5F5F5"/>
            </a:gs>
            <a:gs pos="52999">
              <a:srgbClr val="F5F5F5"/>
            </a:gs>
            <a:gs pos="78000">
              <a:srgbClr val="E8E8E8"/>
            </a:gs>
            <a:gs pos="100000">
              <a:srgbClr val="BFBFB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1"/>
          <p:cNvSpPr/>
          <p:nvPr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31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3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31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31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90512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 (Solid Dark)">
  <p:cSld name="7_Title and Content (Solid Dark)">
    <p:bg>
      <p:bgPr>
        <a:gradFill>
          <a:gsLst>
            <a:gs pos="0">
              <a:schemeClr val="dk1"/>
            </a:gs>
            <a:gs pos="63000">
              <a:schemeClr val="dk1"/>
            </a:gs>
            <a:gs pos="86000">
              <a:srgbClr val="00325A"/>
            </a:gs>
            <a:gs pos="100000">
              <a:srgbClr val="002C5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2"/>
          <p:cNvSpPr/>
          <p:nvPr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2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3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32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32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63915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 (Solid Dark)">
  <p:cSld name="5_Title and Content (Solid Dark)">
    <p:bg>
      <p:bgPr>
        <a:gradFill>
          <a:gsLst>
            <a:gs pos="0">
              <a:srgbClr val="262626"/>
            </a:gs>
            <a:gs pos="45000">
              <a:srgbClr val="262626"/>
            </a:gs>
            <a:gs pos="86000">
              <a:srgbClr val="191919"/>
            </a:gs>
            <a:gs pos="100000">
              <a:srgbClr val="0C0C0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3"/>
          <p:cNvSpPr txBox="1">
            <a:spLocks noGrp="1"/>
          </p:cNvSpPr>
          <p:nvPr>
            <p:ph type="title"/>
          </p:nvPr>
        </p:nvSpPr>
        <p:spPr>
          <a:xfrm>
            <a:off x="815897" y="287066"/>
            <a:ext cx="3521927" cy="2734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Calibri"/>
              <a:buNone/>
              <a:defRPr b="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33"/>
          <p:cNvSpPr txBox="1">
            <a:spLocks noGrp="1"/>
          </p:cNvSpPr>
          <p:nvPr>
            <p:ph type="body" idx="1"/>
          </p:nvPr>
        </p:nvSpPr>
        <p:spPr>
          <a:xfrm>
            <a:off x="815975" y="3211513"/>
            <a:ext cx="3521849" cy="247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73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500"/>
              <a:buChar char="•"/>
              <a:defRPr>
                <a:solidFill>
                  <a:schemeClr val="lt1"/>
                </a:solidFill>
              </a:defRPr>
            </a:lvl1pPr>
            <a:lvl2pPr marL="914400" lvl="1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5" name="Google Shape;285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76787" y="504855"/>
            <a:ext cx="9618920" cy="54133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86" name="Google Shape;286;p33" descr="Screenshot"/>
          <p:cNvSpPr>
            <a:spLocks noGrp="1"/>
          </p:cNvSpPr>
          <p:nvPr>
            <p:ph type="pic" idx="2"/>
          </p:nvPr>
        </p:nvSpPr>
        <p:spPr>
          <a:xfrm>
            <a:off x="4976787" y="1067565"/>
            <a:ext cx="9516215" cy="4850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" name="Google Shape;28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33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33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48672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 (Solid Dark)">
  <p:cSld name="6_Title and Content (Solid Dark)">
    <p:bg>
      <p:bgPr>
        <a:gradFill>
          <a:gsLst>
            <a:gs pos="0">
              <a:srgbClr val="262626"/>
            </a:gs>
            <a:gs pos="45000">
              <a:srgbClr val="262626"/>
            </a:gs>
            <a:gs pos="86000">
              <a:srgbClr val="191919"/>
            </a:gs>
            <a:gs pos="100000">
              <a:srgbClr val="0C0C0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4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alibri"/>
              <a:buNone/>
              <a:defRPr sz="3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34"/>
          <p:cNvSpPr txBox="1">
            <a:spLocks noGrp="1"/>
          </p:cNvSpPr>
          <p:nvPr>
            <p:ph type="body" idx="1"/>
          </p:nvPr>
        </p:nvSpPr>
        <p:spPr>
          <a:xfrm>
            <a:off x="815895" y="1365203"/>
            <a:ext cx="10555696" cy="1567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73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500"/>
              <a:buChar char="•"/>
              <a:defRPr>
                <a:solidFill>
                  <a:schemeClr val="lt1"/>
                </a:solidFill>
              </a:defRPr>
            </a:lvl1pPr>
            <a:lvl2pPr marL="914400" lvl="1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3" name="Google Shape;293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3458" y="3222702"/>
            <a:ext cx="9387470" cy="52830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94" name="Google Shape;294;p34" descr="Screenshot"/>
          <p:cNvSpPr>
            <a:spLocks noGrp="1"/>
          </p:cNvSpPr>
          <p:nvPr>
            <p:ph type="pic" idx="2"/>
          </p:nvPr>
        </p:nvSpPr>
        <p:spPr>
          <a:xfrm>
            <a:off x="1373459" y="3771871"/>
            <a:ext cx="9287236" cy="4733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5" name="Google Shape;29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34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34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50543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reenshot Light Background Horizontal">
  <p:cSld name="Screenshot Light Background Horizontal">
    <p:bg>
      <p:bgPr>
        <a:gradFill>
          <a:gsLst>
            <a:gs pos="0">
              <a:srgbClr val="F5F5F5"/>
            </a:gs>
            <a:gs pos="52999">
              <a:srgbClr val="F5F5F5"/>
            </a:gs>
            <a:gs pos="78000">
              <a:srgbClr val="E8E8E8"/>
            </a:gs>
            <a:gs pos="100000">
              <a:srgbClr val="BFBFB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5"/>
          <p:cNvSpPr txBox="1">
            <a:spLocks noGrp="1"/>
          </p:cNvSpPr>
          <p:nvPr>
            <p:ph type="title"/>
          </p:nvPr>
        </p:nvSpPr>
        <p:spPr>
          <a:xfrm>
            <a:off x="815897" y="287066"/>
            <a:ext cx="3521927" cy="2734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35"/>
          <p:cNvSpPr txBox="1">
            <a:spLocks noGrp="1"/>
          </p:cNvSpPr>
          <p:nvPr>
            <p:ph type="body" idx="1"/>
          </p:nvPr>
        </p:nvSpPr>
        <p:spPr>
          <a:xfrm>
            <a:off x="815975" y="3211513"/>
            <a:ext cx="3521849" cy="247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73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  <a:defRPr>
                <a:solidFill>
                  <a:schemeClr val="dk2"/>
                </a:solidFill>
              </a:defRPr>
            </a:lvl1pPr>
            <a:lvl2pPr marL="914400" lvl="1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  <a:defRPr>
                <a:solidFill>
                  <a:schemeClr val="dk2"/>
                </a:solidFill>
              </a:defRPr>
            </a:lvl2pPr>
            <a:lvl3pPr marL="1371600" lvl="2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dk2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dk2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01" name="Google Shape;301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76787" y="504855"/>
            <a:ext cx="9618920" cy="54133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02" name="Google Shape;302;p35" descr="Screenshot"/>
          <p:cNvSpPr>
            <a:spLocks noGrp="1"/>
          </p:cNvSpPr>
          <p:nvPr>
            <p:ph type="pic" idx="2"/>
          </p:nvPr>
        </p:nvSpPr>
        <p:spPr>
          <a:xfrm>
            <a:off x="4976787" y="1067565"/>
            <a:ext cx="9516215" cy="4850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3" name="Google Shape;303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35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35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1617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9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1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5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B6D40-80D2-4CAB-BFA5-8424ADD63056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85841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reenshot Light Background Vertical">
  <p:cSld name="Screenshot Light Background Vertical">
    <p:bg>
      <p:bgPr>
        <a:gradFill>
          <a:gsLst>
            <a:gs pos="0">
              <a:srgbClr val="F5F5F5"/>
            </a:gs>
            <a:gs pos="52999">
              <a:srgbClr val="F5F5F5"/>
            </a:gs>
            <a:gs pos="78000">
              <a:srgbClr val="E8E8E8"/>
            </a:gs>
            <a:gs pos="100000">
              <a:srgbClr val="BFBFB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6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3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6"/>
          <p:cNvSpPr txBox="1">
            <a:spLocks noGrp="1"/>
          </p:cNvSpPr>
          <p:nvPr>
            <p:ph type="body" idx="1"/>
          </p:nvPr>
        </p:nvSpPr>
        <p:spPr>
          <a:xfrm>
            <a:off x="815895" y="1365203"/>
            <a:ext cx="10555696" cy="1567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73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  <a:defRPr>
                <a:solidFill>
                  <a:schemeClr val="dk1"/>
                </a:solidFill>
              </a:defRPr>
            </a:lvl1pPr>
            <a:lvl2pPr marL="914400" lvl="1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  <a:defRPr>
                <a:solidFill>
                  <a:schemeClr val="dk1"/>
                </a:solidFill>
              </a:defRPr>
            </a:lvl2pPr>
            <a:lvl3pPr marL="1371600" lvl="2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dk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09" name="Google Shape;309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3458" y="3222702"/>
            <a:ext cx="9387470" cy="52830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10" name="Google Shape;310;p36"/>
          <p:cNvSpPr>
            <a:spLocks noGrp="1"/>
          </p:cNvSpPr>
          <p:nvPr>
            <p:ph type="pic" idx="2"/>
          </p:nvPr>
        </p:nvSpPr>
        <p:spPr>
          <a:xfrm>
            <a:off x="1373459" y="3771871"/>
            <a:ext cx="9287236" cy="4733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1" name="Google Shape;31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6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36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14639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Quote Red Background">
  <p:cSld name="Single Quote Red Background">
    <p:bg>
      <p:bgPr>
        <a:gradFill>
          <a:gsLst>
            <a:gs pos="0">
              <a:schemeClr val="accent1"/>
            </a:gs>
            <a:gs pos="20000">
              <a:schemeClr val="accent1"/>
            </a:gs>
            <a:gs pos="100000">
              <a:srgbClr val="001C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7"/>
          <p:cNvSpPr txBox="1">
            <a:spLocks noGrp="1"/>
          </p:cNvSpPr>
          <p:nvPr>
            <p:ph type="title"/>
          </p:nvPr>
        </p:nvSpPr>
        <p:spPr>
          <a:xfrm>
            <a:off x="815897" y="287066"/>
            <a:ext cx="3521927" cy="2734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Calibri"/>
              <a:buNone/>
              <a:defRPr b="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7"/>
          <p:cNvSpPr txBox="1">
            <a:spLocks noGrp="1"/>
          </p:cNvSpPr>
          <p:nvPr>
            <p:ph type="body" idx="1"/>
          </p:nvPr>
        </p:nvSpPr>
        <p:spPr>
          <a:xfrm>
            <a:off x="815975" y="3211513"/>
            <a:ext cx="3521849" cy="247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73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500"/>
              <a:buChar char="•"/>
              <a:defRPr>
                <a:solidFill>
                  <a:schemeClr val="lt1"/>
                </a:solidFill>
              </a:defRPr>
            </a:lvl1pPr>
            <a:lvl2pPr marL="914400" lvl="1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17" name="Google Shape;317;p37" descr="Computer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12851" y="434836"/>
            <a:ext cx="6828661" cy="6050713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sp>
        <p:nvSpPr>
          <p:cNvPr id="318" name="Google Shape;318;p37"/>
          <p:cNvSpPr>
            <a:spLocks noGrp="1"/>
          </p:cNvSpPr>
          <p:nvPr>
            <p:ph type="pic" idx="2"/>
          </p:nvPr>
        </p:nvSpPr>
        <p:spPr>
          <a:xfrm>
            <a:off x="4976787" y="691882"/>
            <a:ext cx="6300787" cy="341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9" name="Google Shape;31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37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37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84010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ingle Quote Red Background">
  <p:cSld name="3_Single Quote Red Background">
    <p:bg>
      <p:bgPr>
        <a:gradFill>
          <a:gsLst>
            <a:gs pos="0">
              <a:schemeClr val="accent1"/>
            </a:gs>
            <a:gs pos="20000">
              <a:schemeClr val="accent1"/>
            </a:gs>
            <a:gs pos="100000">
              <a:srgbClr val="001C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8"/>
          <p:cNvSpPr txBox="1">
            <a:spLocks noGrp="1"/>
          </p:cNvSpPr>
          <p:nvPr>
            <p:ph type="title"/>
          </p:nvPr>
        </p:nvSpPr>
        <p:spPr>
          <a:xfrm>
            <a:off x="815897" y="287066"/>
            <a:ext cx="3521927" cy="2734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Calibri"/>
              <a:buNone/>
              <a:defRPr b="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38"/>
          <p:cNvSpPr txBox="1">
            <a:spLocks noGrp="1"/>
          </p:cNvSpPr>
          <p:nvPr>
            <p:ph type="body" idx="1"/>
          </p:nvPr>
        </p:nvSpPr>
        <p:spPr>
          <a:xfrm>
            <a:off x="815975" y="3211513"/>
            <a:ext cx="3521849" cy="247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73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500"/>
              <a:buChar char="•"/>
              <a:defRPr>
                <a:solidFill>
                  <a:schemeClr val="lt1"/>
                </a:solidFill>
              </a:defRPr>
            </a:lvl1pPr>
            <a:lvl2pPr marL="914400" lvl="1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5" name="Google Shape;325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76787" y="504855"/>
            <a:ext cx="9618920" cy="54133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26" name="Google Shape;326;p38" descr="Screenshot"/>
          <p:cNvSpPr>
            <a:spLocks noGrp="1"/>
          </p:cNvSpPr>
          <p:nvPr>
            <p:ph type="pic" idx="2"/>
          </p:nvPr>
        </p:nvSpPr>
        <p:spPr>
          <a:xfrm>
            <a:off x="4976787" y="1067565"/>
            <a:ext cx="9516215" cy="4850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7" name="Google Shape;327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38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38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21300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ingle Quote Red Background">
  <p:cSld name="2_Single Quote Red Background">
    <p:bg>
      <p:bgPr>
        <a:gradFill>
          <a:gsLst>
            <a:gs pos="0">
              <a:schemeClr val="accent1"/>
            </a:gs>
            <a:gs pos="20000">
              <a:schemeClr val="accent1"/>
            </a:gs>
            <a:gs pos="100000">
              <a:srgbClr val="001C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9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alibri"/>
              <a:buNone/>
              <a:defRPr sz="3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39"/>
          <p:cNvSpPr txBox="1">
            <a:spLocks noGrp="1"/>
          </p:cNvSpPr>
          <p:nvPr>
            <p:ph type="body" idx="1"/>
          </p:nvPr>
        </p:nvSpPr>
        <p:spPr>
          <a:xfrm>
            <a:off x="815895" y="1365203"/>
            <a:ext cx="10555696" cy="1567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73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500"/>
              <a:buChar char="•"/>
              <a:defRPr>
                <a:solidFill>
                  <a:schemeClr val="lt1"/>
                </a:solidFill>
              </a:defRPr>
            </a:lvl1pPr>
            <a:lvl2pPr marL="914400" lvl="1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4pPr>
            <a:lvl5pPr marL="2286000" lvl="4" indent="-3365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3" name="Google Shape;333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3458" y="3222702"/>
            <a:ext cx="9387470" cy="52830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34" name="Google Shape;334;p39" descr="Screenshot"/>
          <p:cNvSpPr>
            <a:spLocks noGrp="1"/>
          </p:cNvSpPr>
          <p:nvPr>
            <p:ph type="pic" idx="2"/>
          </p:nvPr>
        </p:nvSpPr>
        <p:spPr>
          <a:xfrm>
            <a:off x="1373459" y="3771871"/>
            <a:ext cx="9287236" cy="4733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5" name="Google Shape;33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39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39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7350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ingle Quote Red Background">
  <p:cSld name="1_Single Quote Red Background">
    <p:bg>
      <p:bgPr>
        <a:gradFill>
          <a:gsLst>
            <a:gs pos="0">
              <a:schemeClr val="accent1"/>
            </a:gs>
            <a:gs pos="20000">
              <a:schemeClr val="accent1"/>
            </a:gs>
            <a:gs pos="100000">
              <a:srgbClr val="001C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0"/>
          <p:cNvSpPr/>
          <p:nvPr/>
        </p:nvSpPr>
        <p:spPr>
          <a:xfrm>
            <a:off x="866887" y="601818"/>
            <a:ext cx="10515600" cy="5450408"/>
          </a:xfrm>
          <a:custGeom>
            <a:avLst/>
            <a:gdLst/>
            <a:ahLst/>
            <a:cxnLst/>
            <a:rect l="l" t="t" r="r" b="b"/>
            <a:pathLst>
              <a:path w="10515600" h="5450408" extrusionOk="0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40"/>
          <p:cNvSpPr txBox="1">
            <a:spLocks noGrp="1"/>
          </p:cNvSpPr>
          <p:nvPr>
            <p:ph type="title"/>
          </p:nvPr>
        </p:nvSpPr>
        <p:spPr>
          <a:xfrm>
            <a:off x="1387736" y="1438507"/>
            <a:ext cx="9488245" cy="2219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Font typeface="Calibri"/>
              <a:buNone/>
              <a:defRPr sz="5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0"/>
          <p:cNvSpPr txBox="1">
            <a:spLocks noGrp="1"/>
          </p:cNvSpPr>
          <p:nvPr>
            <p:ph type="body" idx="1"/>
          </p:nvPr>
        </p:nvSpPr>
        <p:spPr>
          <a:xfrm>
            <a:off x="1387736" y="4126416"/>
            <a:ext cx="9488245" cy="101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40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40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79336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 (Solid Dark)">
  <p:cSld name="8_Title and Content (Solid Dark)">
    <p:bg>
      <p:bgPr>
        <a:gradFill>
          <a:gsLst>
            <a:gs pos="0">
              <a:srgbClr val="262626"/>
            </a:gs>
            <a:gs pos="45000">
              <a:srgbClr val="262626"/>
            </a:gs>
            <a:gs pos="86000">
              <a:srgbClr val="191919"/>
            </a:gs>
            <a:gs pos="100000">
              <a:srgbClr val="0C0C0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1"/>
          <p:cNvSpPr/>
          <p:nvPr/>
        </p:nvSpPr>
        <p:spPr>
          <a:xfrm>
            <a:off x="866887" y="601818"/>
            <a:ext cx="10515600" cy="5450408"/>
          </a:xfrm>
          <a:custGeom>
            <a:avLst/>
            <a:gdLst/>
            <a:ahLst/>
            <a:cxnLst/>
            <a:rect l="l" t="t" r="r" b="b"/>
            <a:pathLst>
              <a:path w="10515600" h="5450408" extrusionOk="0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41"/>
          <p:cNvSpPr txBox="1">
            <a:spLocks noGrp="1"/>
          </p:cNvSpPr>
          <p:nvPr>
            <p:ph type="title"/>
          </p:nvPr>
        </p:nvSpPr>
        <p:spPr>
          <a:xfrm>
            <a:off x="1387736" y="1438507"/>
            <a:ext cx="9488245" cy="2219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Font typeface="Calibri"/>
              <a:buNone/>
              <a:defRPr sz="5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41"/>
          <p:cNvSpPr txBox="1">
            <a:spLocks noGrp="1"/>
          </p:cNvSpPr>
          <p:nvPr>
            <p:ph type="body" idx="1"/>
          </p:nvPr>
        </p:nvSpPr>
        <p:spPr>
          <a:xfrm>
            <a:off x="1387736" y="4126416"/>
            <a:ext cx="9488245" cy="101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41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41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29544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 Black Circle Overlay">
  <p:cSld name="Full Image Black Circle Overlay"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4" name="Google Shape;354;p42"/>
          <p:cNvSpPr>
            <a:spLocks noGrp="1"/>
          </p:cNvSpPr>
          <p:nvPr>
            <p:ph type="title"/>
          </p:nvPr>
        </p:nvSpPr>
        <p:spPr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Calibri"/>
              <a:buNone/>
              <a:defRPr sz="5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42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42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09691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 Multiple Circle Overlay">
  <p:cSld name="Full Image Multiple Circle Overlay">
    <p:bg>
      <p:bgPr>
        <a:solidFill>
          <a:schemeClr val="lt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0" name="Google Shape;360;p43"/>
          <p:cNvSpPr>
            <a:spLocks noGrp="1"/>
          </p:cNvSpPr>
          <p:nvPr>
            <p:ph type="title"/>
          </p:nvPr>
        </p:nvSpPr>
        <p:spPr>
          <a:xfrm>
            <a:off x="5720397" y="912530"/>
            <a:ext cx="4661388" cy="4661388"/>
          </a:xfrm>
          <a:prstGeom prst="ellipse">
            <a:avLst/>
          </a:prstGeom>
          <a:solidFill>
            <a:srgbClr val="003865">
              <a:alpha val="8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43"/>
          <p:cNvSpPr>
            <a:spLocks noGrp="1"/>
          </p:cNvSpPr>
          <p:nvPr>
            <p:ph type="body" idx="1"/>
          </p:nvPr>
        </p:nvSpPr>
        <p:spPr>
          <a:xfrm>
            <a:off x="9544816" y="524007"/>
            <a:ext cx="2155300" cy="2155300"/>
          </a:xfrm>
          <a:prstGeom prst="ellipse">
            <a:avLst/>
          </a:prstGeom>
          <a:solidFill>
            <a:srgbClr val="78BE21">
              <a:alpha val="8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>
            <a:spLocks noGrp="1"/>
          </p:cNvSpPr>
          <p:nvPr>
            <p:ph type="body" idx="3"/>
          </p:nvPr>
        </p:nvSpPr>
        <p:spPr>
          <a:xfrm>
            <a:off x="9251002" y="3581845"/>
            <a:ext cx="2637978" cy="2637978"/>
          </a:xfrm>
          <a:prstGeom prst="ellipse">
            <a:avLst/>
          </a:prstGeom>
          <a:solidFill>
            <a:srgbClr val="000000">
              <a:alpha val="8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43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43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74863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Black Box Overlay">
  <p:cSld name="Quote Black Box Overlay">
    <p:bg>
      <p:bgPr>
        <a:solidFill>
          <a:schemeClr val="lt1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8" name="Google Shape;368;p44"/>
          <p:cNvSpPr txBox="1">
            <a:spLocks noGrp="1"/>
          </p:cNvSpPr>
          <p:nvPr>
            <p:ph type="title"/>
          </p:nvPr>
        </p:nvSpPr>
        <p:spPr>
          <a:xfrm>
            <a:off x="2299475" y="1609867"/>
            <a:ext cx="7593051" cy="3638266"/>
          </a:xfrm>
          <a:prstGeom prst="rect">
            <a:avLst/>
          </a:prstGeom>
          <a:solidFill>
            <a:srgbClr val="003865">
              <a:alpha val="8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Calibri"/>
              <a:buNone/>
              <a:defRPr sz="7000">
                <a:solidFill>
                  <a:schemeClr val="lt1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44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44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68829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olid Red Background">
  <p:cSld name="Quote Solid Red Background">
    <p:bg>
      <p:bgPr>
        <a:gradFill>
          <a:gsLst>
            <a:gs pos="0">
              <a:schemeClr val="accent1"/>
            </a:gs>
            <a:gs pos="20000">
              <a:schemeClr val="accent1"/>
            </a:gs>
            <a:gs pos="100000">
              <a:srgbClr val="001C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5"/>
          <p:cNvSpPr txBox="1">
            <a:spLocks noGrp="1"/>
          </p:cNvSpPr>
          <p:nvPr>
            <p:ph type="title"/>
          </p:nvPr>
        </p:nvSpPr>
        <p:spPr>
          <a:xfrm>
            <a:off x="838200" y="1389685"/>
            <a:ext cx="10515600" cy="1340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Calibri"/>
              <a:buNone/>
              <a:defRPr sz="7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45"/>
          <p:cNvSpPr txBox="1">
            <a:spLocks noGrp="1"/>
          </p:cNvSpPr>
          <p:nvPr>
            <p:ph type="body" idx="1"/>
          </p:nvPr>
        </p:nvSpPr>
        <p:spPr>
          <a:xfrm>
            <a:off x="838200" y="2925699"/>
            <a:ext cx="10515600" cy="2673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45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45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247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99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87D8B48-CF1F-4BDC-BCA4-5A57DC9E0A63}" type="datetime1">
              <a:rPr lang="en-US" smtClean="0"/>
              <a:t>12/15/2021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Information Technology for Minnesota Government | mn.gov/mnit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9" r:id="rId2"/>
    <p:sldLayoutId id="2147483787" r:id="rId3"/>
    <p:sldLayoutId id="2147483795" r:id="rId4"/>
    <p:sldLayoutId id="2147483711" r:id="rId5"/>
    <p:sldLayoutId id="2147483712" r:id="rId6"/>
    <p:sldLayoutId id="2147483820" r:id="rId7"/>
    <p:sldLayoutId id="2147483790" r:id="rId8"/>
    <p:sldLayoutId id="2147483789" r:id="rId9"/>
    <p:sldLayoutId id="2147483714" r:id="rId10"/>
    <p:sldLayoutId id="2147483738" r:id="rId11"/>
    <p:sldLayoutId id="2147483739" r:id="rId12"/>
    <p:sldLayoutId id="2147483780" r:id="rId13"/>
    <p:sldLayoutId id="2147483773" r:id="rId14"/>
    <p:sldLayoutId id="2147483800" r:id="rId15"/>
    <p:sldLayoutId id="2147483688" r:id="rId16"/>
    <p:sldLayoutId id="2147483801" r:id="rId17"/>
    <p:sldLayoutId id="2147483802" r:id="rId18"/>
    <p:sldLayoutId id="2147483803" r:id="rId19"/>
    <p:sldLayoutId id="2147483744" r:id="rId20"/>
    <p:sldLayoutId id="2147483793" r:id="rId21"/>
    <p:sldLayoutId id="2147483772" r:id="rId22"/>
    <p:sldLayoutId id="2147483767" r:id="rId23"/>
    <p:sldLayoutId id="2147483769" r:id="rId24"/>
    <p:sldLayoutId id="2147483771" r:id="rId25"/>
    <p:sldLayoutId id="2147483770" r:id="rId26"/>
    <p:sldLayoutId id="2147483732" r:id="rId27"/>
    <p:sldLayoutId id="2147483794" r:id="rId28"/>
    <p:sldLayoutId id="2147483733" r:id="rId29"/>
    <p:sldLayoutId id="2147483747" r:id="rId30"/>
    <p:sldLayoutId id="2147483818" r:id="rId31"/>
    <p:sldLayoutId id="2147483805" r:id="rId32"/>
    <p:sldLayoutId id="2147483806" r:id="rId33"/>
    <p:sldLayoutId id="2147483750" r:id="rId34"/>
    <p:sldLayoutId id="2147483765" r:id="rId35"/>
    <p:sldLayoutId id="2147483781" r:id="rId36"/>
    <p:sldLayoutId id="2147483809" r:id="rId37"/>
    <p:sldLayoutId id="2147483808" r:id="rId38"/>
    <p:sldLayoutId id="2147483807" r:id="rId39"/>
    <p:sldLayoutId id="2147483819" r:id="rId40"/>
    <p:sldLayoutId id="2147483754" r:id="rId41"/>
    <p:sldLayoutId id="2147483755" r:id="rId42"/>
    <p:sldLayoutId id="2147483759" r:id="rId43"/>
    <p:sldLayoutId id="2147483753" r:id="rId44"/>
    <p:sldLayoutId id="2147483763" r:id="rId45"/>
    <p:sldLayoutId id="2147483762" r:id="rId46"/>
    <p:sldLayoutId id="2147483758" r:id="rId47"/>
    <p:sldLayoutId id="2147483756" r:id="rId48"/>
    <p:sldLayoutId id="2147483798" r:id="rId49"/>
    <p:sldLayoutId id="2147483797" r:id="rId50"/>
    <p:sldLayoutId id="2147483896" r:id="rId51"/>
    <p:sldLayoutId id="2147484168" r:id="rId5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F405B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1" b="20523"/>
          <a:stretch/>
        </p:blipFill>
        <p:spPr>
          <a:xfrm>
            <a:off x="0" y="0"/>
            <a:ext cx="12192000" cy="5172364"/>
          </a:xfrm>
          <a:prstGeom prst="rect">
            <a:avLst/>
          </a:prstGeom>
          <a:effectLst>
            <a:glow>
              <a:schemeClr val="accent1"/>
            </a:glow>
            <a:reflection endPos="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257" y="228600"/>
            <a:ext cx="7719487" cy="1066800"/>
          </a:xfrm>
          <a:prstGeom prst="rect">
            <a:avLst/>
          </a:prstGeom>
          <a:effectLst>
            <a:glow rad="1905000">
              <a:schemeClr val="bg1">
                <a:alpha val="38000"/>
              </a:schemeClr>
            </a:glow>
            <a:outerShdw blurRad="1079500" dist="127000" dir="5400000" sx="161000" sy="161000" algn="ctr" rotWithShape="0">
              <a:schemeClr val="bg1">
                <a:alpha val="44000"/>
              </a:schemeClr>
            </a:outerShdw>
          </a:effectLst>
        </p:spPr>
      </p:pic>
      <p:sp>
        <p:nvSpPr>
          <p:cNvPr id="4" name="TextBox 3"/>
          <p:cNvSpPr txBox="1"/>
          <p:nvPr userDrawn="1"/>
        </p:nvSpPr>
        <p:spPr>
          <a:xfrm>
            <a:off x="10744200" y="4876800"/>
            <a:ext cx="1600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bg1"/>
                </a:solidFill>
              </a:rPr>
              <a:t>Photo credit: Ernesto Ruiz</a:t>
            </a:r>
          </a:p>
        </p:txBody>
      </p:sp>
    </p:spTree>
    <p:extLst>
      <p:ext uri="{BB962C8B-B14F-4D97-AF65-F5344CB8AC3E}">
        <p14:creationId xmlns:p14="http://schemas.microsoft.com/office/powerpoint/2010/main" val="32326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rgbClr val="08202E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8202E"/>
          </a:solidFill>
          <a:latin typeface="Avenir Next Demi Bold" panose="020B0703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8202E"/>
          </a:solidFill>
          <a:latin typeface="Avenir Next Demi Bold" panose="020B0703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8202E"/>
          </a:solidFill>
          <a:latin typeface="Avenir Next Demi Bold" panose="020B0703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8202E"/>
          </a:solidFill>
          <a:latin typeface="Avenir Next Demi Bold" panose="020B0703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venir Next Demi Bold" panose="020B0703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venir Next Demi Bold" panose="020B0703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venir Next Demi Bold" panose="020B0703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venir Next Demi Bold" panose="020B0703020202020204" pitchFamily="34" charset="0"/>
        </a:defRPr>
      </a:lvl9pPr>
    </p:titleStyle>
    <p:bodyStyle>
      <a:lvl1pPr marL="273050" indent="-273050" algn="l" rtl="0" eaLnBrk="1" fontAlgn="base" hangingPunct="1">
        <a:spcBef>
          <a:spcPct val="20000"/>
        </a:spcBef>
        <a:spcAft>
          <a:spcPct val="0"/>
        </a:spcAft>
        <a:buClr>
          <a:srgbClr val="08202E"/>
        </a:buClr>
        <a:buSzPct val="95000"/>
        <a:buFont typeface="Wingdings 2" panose="05020102010507070707" pitchFamily="18" charset="2"/>
        <a:buChar char=""/>
        <a:defRPr sz="2600" kern="1200">
          <a:solidFill>
            <a:srgbClr val="08202E"/>
          </a:solidFill>
          <a:latin typeface="+mn-lt"/>
          <a:ea typeface="+mn-ea"/>
          <a:cs typeface="+mn-cs"/>
        </a:defRPr>
      </a:lvl1pPr>
      <a:lvl2pPr marL="639763" indent="-246063" algn="l" rtl="0" eaLnBrk="1" fontAlgn="base" hangingPunct="1">
        <a:spcBef>
          <a:spcPct val="20000"/>
        </a:spcBef>
        <a:spcAft>
          <a:spcPct val="0"/>
        </a:spcAft>
        <a:buClr>
          <a:srgbClr val="08202E"/>
        </a:buClr>
        <a:buSzPct val="85000"/>
        <a:buFont typeface="Wingdings 2" panose="05020102010507070707" pitchFamily="18" charset="2"/>
        <a:buChar char=""/>
        <a:defRPr sz="2400" kern="1200">
          <a:solidFill>
            <a:srgbClr val="08202E"/>
          </a:solidFill>
          <a:latin typeface="+mn-lt"/>
          <a:ea typeface="+mn-ea"/>
          <a:cs typeface="+mn-cs"/>
        </a:defRPr>
      </a:lvl2pPr>
      <a:lvl3pPr marL="914400" indent="-246063" algn="l" rtl="0" eaLnBrk="1" fontAlgn="base" hangingPunct="1">
        <a:spcBef>
          <a:spcPct val="20000"/>
        </a:spcBef>
        <a:spcAft>
          <a:spcPct val="0"/>
        </a:spcAft>
        <a:buClr>
          <a:srgbClr val="08202E"/>
        </a:buClr>
        <a:buSzPct val="70000"/>
        <a:buFont typeface="Wingdings 2" panose="05020102010507070707" pitchFamily="18" charset="2"/>
        <a:buChar char=""/>
        <a:defRPr sz="2100" kern="1200">
          <a:solidFill>
            <a:srgbClr val="08202E"/>
          </a:solidFill>
          <a:latin typeface="+mn-lt"/>
          <a:ea typeface="+mn-ea"/>
          <a:cs typeface="+mn-cs"/>
        </a:defRPr>
      </a:lvl3pPr>
      <a:lvl4pPr marL="1187450" indent="-209550" algn="l" rtl="0" eaLnBrk="1" fontAlgn="base" hangingPunct="1">
        <a:spcBef>
          <a:spcPct val="20000"/>
        </a:spcBef>
        <a:spcAft>
          <a:spcPct val="0"/>
        </a:spcAft>
        <a:buClr>
          <a:srgbClr val="08202E"/>
        </a:buClr>
        <a:buSzPct val="65000"/>
        <a:buFont typeface="Wingdings 2" panose="05020102010507070707" pitchFamily="18" charset="2"/>
        <a:buChar char=""/>
        <a:defRPr sz="2000" kern="1200">
          <a:solidFill>
            <a:srgbClr val="08202E"/>
          </a:solidFill>
          <a:latin typeface="+mn-lt"/>
          <a:ea typeface="+mn-ea"/>
          <a:cs typeface="+mn-cs"/>
        </a:defRPr>
      </a:lvl4pPr>
      <a:lvl5pPr marL="1462088" indent="-209550" algn="l" rtl="0" eaLnBrk="1" fontAlgn="base" hangingPunct="1">
        <a:spcBef>
          <a:spcPct val="20000"/>
        </a:spcBef>
        <a:spcAft>
          <a:spcPct val="0"/>
        </a:spcAft>
        <a:buClr>
          <a:srgbClr val="08202E"/>
        </a:buClr>
        <a:buSzPct val="65000"/>
        <a:buFont typeface="Wingdings 2" panose="05020102010507070707" pitchFamily="18" charset="2"/>
        <a:buChar char=""/>
        <a:defRPr sz="2000" kern="1200">
          <a:solidFill>
            <a:srgbClr val="08202E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515938"/>
            <a:ext cx="109728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524000"/>
            <a:ext cx="10972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671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venir Next Demi Bold" panose="020B0703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venir Next Demi Bold" panose="020B0703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venir Next Demi Bold" panose="020B0703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venir Next Demi Bold" panose="020B0703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venir Next Demi Bold" panose="020B0703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venir Next Demi Bold" panose="020B0703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venir Next Demi Bold" panose="020B0703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venir Next Demi Bold" panose="020B0703020202020204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8202E"/>
        </a:buClr>
        <a:buSzPct val="95000"/>
        <a:buFont typeface="Wingdings 2" panose="05020102010507070707" pitchFamily="18" charset="2"/>
        <a:buChar char=""/>
        <a:defRPr sz="2600" kern="1200">
          <a:solidFill>
            <a:srgbClr val="000000"/>
          </a:solidFill>
          <a:latin typeface="Myriad Pro (Body)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rgbClr val="08202E"/>
        </a:buClr>
        <a:buSzPct val="85000"/>
        <a:buFont typeface="Wingdings 2" panose="05020102010507070707" pitchFamily="18" charset="2"/>
        <a:buChar char=""/>
        <a:defRPr sz="2400" kern="1200">
          <a:solidFill>
            <a:srgbClr val="000000"/>
          </a:solidFill>
          <a:latin typeface="Myriad Pro (Body)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rgbClr val="08202E"/>
        </a:buClr>
        <a:buSzPct val="70000"/>
        <a:buFont typeface="Wingdings 2" panose="05020102010507070707" pitchFamily="18" charset="2"/>
        <a:buChar char=""/>
        <a:defRPr sz="2100" kern="1200">
          <a:solidFill>
            <a:srgbClr val="000000"/>
          </a:solidFill>
          <a:latin typeface="Myriad Pro (Body)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8202E"/>
        </a:buClr>
        <a:buSzPct val="65000"/>
        <a:buFont typeface="Wingdings 2" panose="05020102010507070707" pitchFamily="18" charset="2"/>
        <a:buChar char=""/>
        <a:defRPr sz="2000" kern="1200">
          <a:solidFill>
            <a:srgbClr val="000000"/>
          </a:solidFill>
          <a:latin typeface="Myriad Pro (Body)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08202E"/>
        </a:buClr>
        <a:buSzPct val="65000"/>
        <a:buFont typeface="Wingdings 2" panose="05020102010507070707" pitchFamily="18" charset="2"/>
        <a:buChar char=""/>
        <a:defRPr sz="2000" kern="1200">
          <a:solidFill>
            <a:srgbClr val="000000"/>
          </a:solidFill>
          <a:latin typeface="Myriad Pro (Body)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73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74587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  <p:sldLayoutId id="2147483923" r:id="rId16"/>
    <p:sldLayoutId id="2147483924" r:id="rId17"/>
    <p:sldLayoutId id="2147483925" r:id="rId18"/>
    <p:sldLayoutId id="2147483926" r:id="rId19"/>
    <p:sldLayoutId id="2147483927" r:id="rId20"/>
    <p:sldLayoutId id="2147483928" r:id="rId21"/>
    <p:sldLayoutId id="2147483929" r:id="rId22"/>
    <p:sldLayoutId id="2147483930" r:id="rId23"/>
    <p:sldLayoutId id="2147483931" r:id="rId24"/>
    <p:sldLayoutId id="2147483932" r:id="rId25"/>
    <p:sldLayoutId id="2147483933" r:id="rId26"/>
    <p:sldLayoutId id="2147483934" r:id="rId27"/>
    <p:sldLayoutId id="2147483935" r:id="rId28"/>
    <p:sldLayoutId id="2147483936" r:id="rId29"/>
    <p:sldLayoutId id="2147483937" r:id="rId30"/>
    <p:sldLayoutId id="2147483938" r:id="rId31"/>
    <p:sldLayoutId id="2147483939" r:id="rId32"/>
    <p:sldLayoutId id="2147483940" r:id="rId33"/>
    <p:sldLayoutId id="2147483941" r:id="rId34"/>
    <p:sldLayoutId id="2147483942" r:id="rId35"/>
    <p:sldLayoutId id="2147483943" r:id="rId36"/>
    <p:sldLayoutId id="2147483944" r:id="rId37"/>
    <p:sldLayoutId id="2147483945" r:id="rId38"/>
    <p:sldLayoutId id="2147483946" r:id="rId39"/>
    <p:sldLayoutId id="2147483947" r:id="rId40"/>
    <p:sldLayoutId id="2147483948" r:id="rId41"/>
    <p:sldLayoutId id="2147483949" r:id="rId42"/>
    <p:sldLayoutId id="2147483950" r:id="rId43"/>
    <p:sldLayoutId id="2147483951" r:id="rId44"/>
    <p:sldLayoutId id="2147483952" r:id="rId45"/>
    <p:sldLayoutId id="2147483953" r:id="rId46"/>
    <p:sldLayoutId id="2147483954" r:id="rId4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/>
          <p:nvPr/>
        </p:nvSpPr>
        <p:spPr>
          <a:xfrm>
            <a:off x="0" y="1219200"/>
            <a:ext cx="12192000" cy="114300"/>
          </a:xfrm>
          <a:custGeom>
            <a:avLst/>
            <a:gdLst/>
            <a:ahLst/>
            <a:cxnLst/>
            <a:rect l="l" t="t" r="r" b="b"/>
            <a:pathLst>
              <a:path w="12192000" h="114300" extrusionOk="0">
                <a:moveTo>
                  <a:pt x="12192000" y="0"/>
                </a:moveTo>
                <a:lnTo>
                  <a:pt x="0" y="0"/>
                </a:lnTo>
                <a:lnTo>
                  <a:pt x="0" y="114300"/>
                </a:lnTo>
                <a:lnTo>
                  <a:pt x="12192000" y="1143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78BD2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" name="Google Shape;7;p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body" idx="1"/>
          </p:nvPr>
        </p:nvSpPr>
        <p:spPr>
          <a:xfrm>
            <a:off x="917575" y="1841880"/>
            <a:ext cx="10356850" cy="3217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638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Font typeface="Raleway"/>
              <a:buNone/>
              <a:defRPr sz="2800">
                <a:solidFill>
                  <a:srgbClr val="7A001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  <a:defRPr sz="1800"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36491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  <p:sldLayoutId id="214748418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thespatialuniversity.umn.edu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hyperlink" Target="https://maps.umn.edu/fine-fescue-demo/" TargetMode="External"/><Relationship Id="rId7" Type="http://schemas.openxmlformats.org/officeDocument/2006/relationships/hyperlink" Target="https://survey123.arcgis.com/share/381f2b29d7b34ef78f0b48faf65edab4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38.png"/><Relationship Id="rId5" Type="http://schemas.openxmlformats.org/officeDocument/2006/relationships/hyperlink" Target="https://maps.umn.edu/ntep/" TargetMode="External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hyperlink" Target="https://maps.umn.edu/adam/turfgrass_dashboard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Relationship Id="rId9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lenkne@umn.edu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1.xml"/><Relationship Id="rId4" Type="http://schemas.openxmlformats.org/officeDocument/2006/relationships/hyperlink" Target="mailto:slstark@d.umn.edu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geogreeting.com/view.html?ymyxqBkDEvkDsyxCUyxUDroUxoHDUknFoxDEBoa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3477837"/>
            <a:ext cx="12192000" cy="1295182"/>
          </a:xfrm>
        </p:spPr>
        <p:txBody>
          <a:bodyPr/>
          <a:lstStyle/>
          <a:p>
            <a:r>
              <a:rPr lang="en-US" dirty="0"/>
              <a:t>Minnesota Geospatial Advisory Council</a:t>
            </a:r>
          </a:p>
        </p:txBody>
      </p:sp>
      <p:pic>
        <p:nvPicPr>
          <p:cNvPr id="3" name="Picture Placeholder 2" descr="Picture of diverse set of hands together" title="Collaboration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Picture Placeholder 5" descr="Picture of diverse sets of hands together" title="Collaboratio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3380732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2802467" y="5193604"/>
            <a:ext cx="6587067" cy="1097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December 15, 2021</a:t>
            </a:r>
          </a:p>
        </p:txBody>
      </p:sp>
      <p:pic>
        <p:nvPicPr>
          <p:cNvPr id="5" name="Picture 4" descr="Picture of MNGweo Logo&#10;" title="MnGeo 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9182"/>
            <a:ext cx="2607995" cy="58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41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Item 6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7340600" cy="27568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/>
              <a:t>Open parcel data subcommittee update</a:t>
            </a:r>
            <a:endParaRPr lang="en-US"/>
          </a:p>
          <a:p>
            <a:pPr marL="0" indent="0">
              <a:buNone/>
            </a:pPr>
            <a:r>
              <a:rPr lang="en-US"/>
              <a:t>Chad Martini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146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E7128-9D50-4BD9-9BFE-D5694661D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Item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35A32A-8EAD-4522-99A2-D06460301367}"/>
              </a:ext>
            </a:extLst>
          </p:cNvPr>
          <p:cNvSpPr txBox="1"/>
          <p:nvPr/>
        </p:nvSpPr>
        <p:spPr>
          <a:xfrm>
            <a:off x="1854926" y="1859340"/>
            <a:ext cx="84821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/>
              <a:t>Statewide Publicly Available Parcel Dataset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EFEC4-8968-4845-AFA8-B48B93CADF24}"/>
              </a:ext>
            </a:extLst>
          </p:cNvPr>
          <p:cNvSpPr txBox="1"/>
          <p:nvPr/>
        </p:nvSpPr>
        <p:spPr>
          <a:xfrm>
            <a:off x="3048000" y="3752446"/>
            <a:ext cx="609600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dirty="0"/>
              <a:t>Open Parcel Data Subcommittee</a:t>
            </a:r>
          </a:p>
          <a:p>
            <a:pPr algn="ctr"/>
            <a:r>
              <a:rPr lang="en-US" sz="2400" dirty="0"/>
              <a:t>Parcels and Land Records Committee</a:t>
            </a: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6034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D983-7C10-438C-8115-879B22902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Parcel Data Subcommittee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412CF-C221-4CB6-A5A5-B8480AF9E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Open Parcel Data Subcommittee created a survey that was sent out 12/3/21 asking counties if they are willing to participate in a publicly available parcel dataset. Responses needed to be collected by 12/13/21 to be included in the first release.</a:t>
            </a:r>
          </a:p>
          <a:p>
            <a:r>
              <a:rPr lang="en-US" dirty="0"/>
              <a:t>The plan with this survey is to create a mechanism that allows the GAC to advise MnGeo on which counties are open to being part of a statewide parcel dataset.</a:t>
            </a:r>
          </a:p>
          <a:p>
            <a:r>
              <a:rPr lang="en-US" dirty="0"/>
              <a:t>Once the GAC reviews the results from the survey, the Parcels and Land Records Committee is making a recommendation that the GAC inform MnGeo of the results which will allow them to start creating a statewide dataset.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701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DB6AF-B0BD-4C5B-902D-B4483FE64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08B82-6DC8-4475-8153-5260AD576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/>
              <a:t>The survey asked 8 questions</a:t>
            </a:r>
          </a:p>
          <a:p>
            <a:pPr lvl="1"/>
            <a:r>
              <a:rPr lang="en-US" dirty="0"/>
              <a:t>County Name</a:t>
            </a:r>
          </a:p>
          <a:p>
            <a:pPr lvl="1"/>
            <a:r>
              <a:rPr lang="en-US" dirty="0"/>
              <a:t>Who/What departments are involved in order to export updates to MnGeo</a:t>
            </a:r>
          </a:p>
          <a:p>
            <a:pPr lvl="1"/>
            <a:r>
              <a:rPr lang="en-US" dirty="0"/>
              <a:t>What is your process for exporting parcel data for MnGeo to consume</a:t>
            </a:r>
          </a:p>
          <a:p>
            <a:pPr lvl="1"/>
            <a:r>
              <a:rPr lang="en-US" dirty="0"/>
              <a:t>Do you provide all data required in the GAC Parcel Standard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Is there data you want to include but not sure how to include it</a:t>
            </a:r>
          </a:p>
          <a:p>
            <a:pPr lvl="1"/>
            <a:r>
              <a:rPr lang="en-US" dirty="0"/>
              <a:t>Is your county an Open Data County</a:t>
            </a:r>
          </a:p>
          <a:p>
            <a:pPr lvl="1"/>
            <a:r>
              <a:rPr lang="en-US" b="0" i="0" dirty="0">
                <a:solidFill>
                  <a:srgbClr val="333E48"/>
                </a:solidFill>
                <a:effectLst/>
                <a:latin typeface="National2"/>
              </a:rPr>
              <a:t>If your county is an Open Data County, are you ok with the GAC </a:t>
            </a:r>
            <a:r>
              <a:rPr lang="en-US" dirty="0">
                <a:solidFill>
                  <a:srgbClr val="333E48"/>
                </a:solidFill>
                <a:latin typeface="National2"/>
              </a:rPr>
              <a:t>Parcels and Land</a:t>
            </a:r>
            <a:r>
              <a:rPr lang="en-US" b="0" i="0" dirty="0">
                <a:solidFill>
                  <a:srgbClr val="333E48"/>
                </a:solidFill>
                <a:effectLst/>
                <a:latin typeface="National2"/>
              </a:rPr>
              <a:t> Records Committee advising </a:t>
            </a:r>
            <a:r>
              <a:rPr lang="en-US" b="0" i="0" dirty="0" err="1">
                <a:solidFill>
                  <a:srgbClr val="333E48"/>
                </a:solidFill>
                <a:effectLst/>
                <a:latin typeface="National2"/>
              </a:rPr>
              <a:t>MnGeo</a:t>
            </a:r>
            <a:r>
              <a:rPr lang="en-US" b="0" i="0" dirty="0">
                <a:solidFill>
                  <a:srgbClr val="333E48"/>
                </a:solidFill>
                <a:effectLst/>
                <a:latin typeface="National2"/>
              </a:rPr>
              <a:t> to publicly publish your parcel data in a public Regional or Statewide dataset? (Note that answering yes means that this will supersede any data agreements your county has previously signed with MnGeo.)</a:t>
            </a:r>
          </a:p>
          <a:p>
            <a:pPr lvl="1"/>
            <a:r>
              <a:rPr lang="en-US" b="0" i="0" dirty="0">
                <a:solidFill>
                  <a:srgbClr val="333E48"/>
                </a:solidFill>
                <a:effectLst/>
                <a:latin typeface="National2"/>
              </a:rPr>
              <a:t>Do you proactively share spatial data with your jurisdictional neighbors?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661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37050-9B70-4AAD-A48D-65FAD8821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575B8-3273-4A64-AA31-7F4F31EBC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571500" indent="-342900"/>
            <a:r>
              <a:rPr lang="en-US" dirty="0">
                <a:ea typeface="+mn-lt"/>
                <a:cs typeface="+mn-lt"/>
              </a:rPr>
              <a:t>42 of 87 Counties responded (as of 12/15) </a:t>
            </a:r>
            <a:endParaRPr lang="en-US" dirty="0">
              <a:cs typeface="Calibri"/>
            </a:endParaRPr>
          </a:p>
          <a:p>
            <a:pPr marL="571500" indent="-342900"/>
            <a:r>
              <a:rPr lang="en-US" dirty="0">
                <a:ea typeface="+mn-lt"/>
                <a:cs typeface="+mn-lt"/>
              </a:rPr>
              <a:t>26 of 87 Counties said they were an Open Data County (as of 12/15) </a:t>
            </a:r>
            <a:endParaRPr lang="en-US" dirty="0">
              <a:cs typeface="Calibri"/>
            </a:endParaRPr>
          </a:p>
          <a:p>
            <a:pPr marL="571500" indent="-342900"/>
            <a:r>
              <a:rPr lang="en-US" dirty="0">
                <a:ea typeface="+mn-lt"/>
                <a:cs typeface="+mn-lt"/>
              </a:rPr>
              <a:t>24 of 87 Counties said Yes they want their parcels in the statewide dataset (as of 12/15)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The 2 Maybes need further discussion. </a:t>
            </a:r>
          </a:p>
          <a:p>
            <a:pPr marL="971550" lvl="1" indent="-285750">
              <a:buFont typeface="Arial"/>
              <a:buChar char="•"/>
            </a:pPr>
            <a:r>
              <a:rPr lang="en-US" sz="2500" dirty="0">
                <a:ea typeface="+mn-lt"/>
                <a:cs typeface="+mn-lt"/>
              </a:rPr>
              <a:t>Aitkin, Anoka, Benton, Carlton, Chisago, Clay, Cook, Crow Wing, Dakota, Hennepin, Isanti, Itasca, Koochiching, Marshall, Mower, Norman, Polk, Rice, Saint Louis, Sherburne, Stearns, Traverse, Waseca, Washington </a:t>
            </a:r>
            <a:endParaRPr lang="en-US" dirty="0"/>
          </a:p>
          <a:p>
            <a:pPr marL="5143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The next survey will go out near the end of the 1</a:t>
            </a:r>
            <a:r>
              <a:rPr lang="en-US" baseline="30000" dirty="0">
                <a:ea typeface="+mn-lt"/>
                <a:cs typeface="+mn-lt"/>
              </a:rPr>
              <a:t>st</a:t>
            </a:r>
            <a:r>
              <a:rPr lang="en-US" dirty="0">
                <a:ea typeface="+mn-lt"/>
                <a:cs typeface="+mn-lt"/>
              </a:rPr>
              <a:t> quarter in 2022 seeing if any additional counties will be joining the statewide dataset. </a:t>
            </a:r>
            <a:endParaRPr lang="en-US" dirty="0">
              <a:cs typeface="Calibri"/>
            </a:endParaRPr>
          </a:p>
          <a:p>
            <a:pPr marL="5143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We understand that there will be holes in the data as not all counties are willing to participate. We feel over time those counties will join. 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0550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A2F78-9CFD-4E85-935F-944F56C44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E67B0-A3D4-4EC8-AB4A-0460DE246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Parcels and Land Records Committee would like to recommend that the GAC advise MnGeo about the survey results on which counties would like to participate in a statewide publicly available parcel dataset. </a:t>
            </a:r>
          </a:p>
        </p:txBody>
      </p:sp>
    </p:spTree>
    <p:extLst>
      <p:ext uri="{BB962C8B-B14F-4D97-AF65-F5344CB8AC3E}">
        <p14:creationId xmlns:p14="http://schemas.microsoft.com/office/powerpoint/2010/main" val="2126106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 Item 7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/>
              <a:t>GAC Hub</a:t>
            </a:r>
            <a:endParaRPr lang="en-US" b="1" dirty="0"/>
          </a:p>
          <a:p>
            <a:pPr marL="0" indent="0">
              <a:buNone/>
            </a:pPr>
            <a:r>
              <a:rPr lang="en-US"/>
              <a:t>Cory Richter, Alison Slaats</a:t>
            </a:r>
            <a:endParaRPr lang="en-US" dirty="0">
              <a:cs typeface="Calibri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E4B38EF-2A8E-40D4-8F31-BE8A2361F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628705"/>
            <a:ext cx="6541476" cy="382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9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GAC Hub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b="1" dirty="0"/>
              <a:t>Next</a:t>
            </a:r>
            <a:r>
              <a:rPr lang="en-US" sz="2800" b="1" dirty="0"/>
              <a:t> </a:t>
            </a:r>
            <a:r>
              <a:rPr lang="en-US" sz="3600" b="1" dirty="0"/>
              <a:t>Steps</a:t>
            </a:r>
          </a:p>
          <a:p>
            <a:r>
              <a:rPr lang="en-US" dirty="0">
                <a:cs typeface="Calibri"/>
              </a:rPr>
              <a:t>Workflow documentation and editor guidelines</a:t>
            </a:r>
          </a:p>
          <a:p>
            <a:r>
              <a:rPr lang="en-US" dirty="0">
                <a:cs typeface="Calibri"/>
              </a:rPr>
              <a:t>Meet with the Hub ad-hoc team to discuss workflows and editing, revise as needed</a:t>
            </a:r>
            <a:endParaRPr lang="en-US" dirty="0"/>
          </a:p>
          <a:p>
            <a:r>
              <a:rPr lang="en-US" dirty="0">
                <a:cs typeface="Calibri"/>
              </a:rPr>
              <a:t>Have committees select editors</a:t>
            </a:r>
            <a:endParaRPr lang="en-US" dirty="0"/>
          </a:p>
          <a:p>
            <a:r>
              <a:rPr lang="en-US" dirty="0">
                <a:cs typeface="Calibri"/>
              </a:rPr>
              <a:t>Hold training and answer questions for editors and content approvers</a:t>
            </a:r>
          </a:p>
          <a:p>
            <a:r>
              <a:rPr lang="en-US" dirty="0">
                <a:cs typeface="Calibri"/>
              </a:rPr>
              <a:t>Set up 'hackathons' to collaborate and work on content</a:t>
            </a:r>
            <a:endParaRPr lang="en-US" dirty="0"/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5140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Lidar Update – Agenda Item 8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78BE21"/>
                </a:solidFill>
              </a:rPr>
              <a:t>Sean Vaughn</a:t>
            </a:r>
            <a:r>
              <a:rPr lang="en-US" dirty="0"/>
              <a:t>, </a:t>
            </a:r>
            <a:r>
              <a:rPr lang="en-US" sz="2000" dirty="0"/>
              <a:t>GIS Hydrologist | Lidar Data Steward, MNIT DNR,  Co-Chair 3D Geomatics Committee, Acquisition Workgroup Champion</a:t>
            </a:r>
            <a:endParaRPr lang="en-US" dirty="0"/>
          </a:p>
          <a:p>
            <a:pPr marL="0" indent="0">
              <a:buNone/>
            </a:pPr>
            <a:r>
              <a:rPr lang="en-US" sz="2000" b="1" dirty="0">
                <a:solidFill>
                  <a:srgbClr val="78BE21"/>
                </a:solidFill>
              </a:rPr>
              <a:t>Gerry Sjerven</a:t>
            </a:r>
            <a:r>
              <a:rPr lang="en-US" dirty="0"/>
              <a:t>, </a:t>
            </a:r>
            <a:r>
              <a:rPr lang="en-US" sz="2000" dirty="0"/>
              <a:t>Senior GIS Analyst, Minnesota Power, Co-Chair 3D Geomatics Committee, Acquisition Workgroup Champion</a:t>
            </a:r>
            <a:endParaRPr lang="en-US" sz="2000" dirty="0">
              <a:cs typeface="Calibri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2000" b="1" dirty="0">
                <a:ea typeface="+mn-lt"/>
                <a:cs typeface="+mn-lt"/>
              </a:rPr>
              <a:t>Lidar Acquisition Subgroup:</a:t>
            </a:r>
            <a:endParaRPr lang="en-US" sz="2000" dirty="0">
              <a:ea typeface="+mn-lt"/>
              <a:cs typeface="+mn-lt"/>
            </a:endParaRPr>
          </a:p>
          <a:p>
            <a:pPr marL="463550">
              <a:spcBef>
                <a:spcPts val="0"/>
              </a:spcBef>
              <a:buFont typeface="Arial"/>
              <a:buChar char="•"/>
            </a:pPr>
            <a:r>
              <a:rPr lang="en-US" sz="2000" dirty="0">
                <a:cs typeface="Calibri"/>
              </a:rPr>
              <a:t>Alison Slaats </a:t>
            </a:r>
            <a:r>
              <a:rPr lang="en-US" sz="2000" dirty="0">
                <a:solidFill>
                  <a:srgbClr val="78BE21"/>
                </a:solidFill>
                <a:cs typeface="Calibri"/>
              </a:rPr>
              <a:t>(</a:t>
            </a:r>
            <a:r>
              <a:rPr lang="en-US" sz="2000" dirty="0" err="1">
                <a:solidFill>
                  <a:srgbClr val="78BE21"/>
                </a:solidFill>
                <a:cs typeface="Calibri"/>
              </a:rPr>
              <a:t>MnGeo</a:t>
            </a:r>
            <a:r>
              <a:rPr lang="en-US" sz="2000" dirty="0">
                <a:solidFill>
                  <a:srgbClr val="78BE21"/>
                </a:solidFill>
                <a:cs typeface="Calibri"/>
              </a:rPr>
              <a:t>)</a:t>
            </a:r>
            <a:r>
              <a:rPr lang="en-US" sz="2000" dirty="0">
                <a:cs typeface="Calibri"/>
              </a:rPr>
              <a:t>, Sean Vaughn </a:t>
            </a:r>
            <a:r>
              <a:rPr lang="en-US" sz="2000" dirty="0">
                <a:solidFill>
                  <a:srgbClr val="78BE21"/>
                </a:solidFill>
                <a:cs typeface="Calibri"/>
              </a:rPr>
              <a:t>(MNIT DNR)</a:t>
            </a:r>
            <a:r>
              <a:rPr lang="en-US" sz="2000" dirty="0">
                <a:cs typeface="Calibri"/>
              </a:rPr>
              <a:t>, Gerry Sjerven </a:t>
            </a:r>
            <a:r>
              <a:rPr lang="en-US" sz="2000" dirty="0">
                <a:solidFill>
                  <a:srgbClr val="78BE21"/>
                </a:solidFill>
                <a:cs typeface="Calibri"/>
              </a:rPr>
              <a:t>(MN Power)</a:t>
            </a:r>
            <a:r>
              <a:rPr lang="en-US" sz="2000" dirty="0">
                <a:cs typeface="Calibri"/>
              </a:rPr>
              <a:t>, Dan Ross </a:t>
            </a:r>
            <a:r>
              <a:rPr lang="en-US" sz="2000" dirty="0">
                <a:solidFill>
                  <a:srgbClr val="78BE21"/>
                </a:solidFill>
                <a:cs typeface="Calibri"/>
              </a:rPr>
              <a:t>(</a:t>
            </a:r>
            <a:r>
              <a:rPr lang="en-US" sz="2000" dirty="0" err="1">
                <a:solidFill>
                  <a:srgbClr val="78BE21"/>
                </a:solidFill>
                <a:cs typeface="Calibri"/>
              </a:rPr>
              <a:t>MnGeo</a:t>
            </a:r>
            <a:r>
              <a:rPr lang="en-US" sz="2000" dirty="0">
                <a:solidFill>
                  <a:srgbClr val="78BE21"/>
                </a:solidFill>
                <a:cs typeface="Calibri"/>
              </a:rPr>
              <a:t>)</a:t>
            </a:r>
            <a:r>
              <a:rPr lang="en-US" sz="2000" dirty="0">
                <a:cs typeface="Calibri"/>
              </a:rPr>
              <a:t>, Jennifer Corcoran </a:t>
            </a:r>
            <a:r>
              <a:rPr lang="en-US" sz="2000" dirty="0">
                <a:solidFill>
                  <a:srgbClr val="78BE21"/>
                </a:solidFill>
                <a:cs typeface="Calibri"/>
              </a:rPr>
              <a:t>(DNR)</a:t>
            </a:r>
            <a:r>
              <a:rPr lang="en-US" sz="2000" dirty="0">
                <a:cs typeface="Calibri"/>
              </a:rPr>
              <a:t>, Colin Lee </a:t>
            </a:r>
            <a:r>
              <a:rPr lang="en-US" sz="2000" dirty="0">
                <a:solidFill>
                  <a:srgbClr val="78BE21"/>
                </a:solidFill>
                <a:cs typeface="Calibri"/>
              </a:rPr>
              <a:t>(MnDOT)</a:t>
            </a:r>
            <a:r>
              <a:rPr lang="en-US" sz="2000" dirty="0">
                <a:cs typeface="Calibri"/>
              </a:rPr>
              <a:t>, Matt Baltes </a:t>
            </a:r>
            <a:r>
              <a:rPr lang="en-US" sz="2000" dirty="0">
                <a:solidFill>
                  <a:srgbClr val="78BE21"/>
                </a:solidFill>
                <a:cs typeface="Calibri"/>
              </a:rPr>
              <a:t>(NRCS)</a:t>
            </a:r>
            <a:r>
              <a:rPr lang="en-US" sz="2000" dirty="0">
                <a:cs typeface="Calibri"/>
              </a:rPr>
              <a:t>, Joel Nelson </a:t>
            </a:r>
            <a:r>
              <a:rPr lang="en-US" sz="2000" dirty="0">
                <a:solidFill>
                  <a:srgbClr val="78BE21"/>
                </a:solidFill>
                <a:cs typeface="Calibri"/>
              </a:rPr>
              <a:t>(U of MN)</a:t>
            </a:r>
            <a:r>
              <a:rPr lang="en-US" sz="2000" dirty="0">
                <a:cs typeface="Calibri"/>
              </a:rPr>
              <a:t>, Joe Sapletal </a:t>
            </a:r>
            <a:r>
              <a:rPr lang="en-US" sz="2000" dirty="0">
                <a:solidFill>
                  <a:srgbClr val="78BE21"/>
                </a:solidFill>
                <a:cs typeface="Calibri"/>
              </a:rPr>
              <a:t>(Dakota Co)</a:t>
            </a:r>
            <a:r>
              <a:rPr lang="en-US" sz="2000" dirty="0">
                <a:cs typeface="Calibri"/>
              </a:rPr>
              <a:t>,</a:t>
            </a:r>
            <a:r>
              <a:rPr lang="en-US" sz="2000" dirty="0">
                <a:solidFill>
                  <a:srgbClr val="78BE21"/>
                </a:solidFill>
                <a:cs typeface="Calibri"/>
              </a:rPr>
              <a:t> </a:t>
            </a:r>
            <a:r>
              <a:rPr lang="en-US" sz="2000" dirty="0">
                <a:cs typeface="Calibri"/>
              </a:rPr>
              <a:t>Mark Reineke </a:t>
            </a:r>
            <a:r>
              <a:rPr lang="en-US" sz="2000" dirty="0">
                <a:solidFill>
                  <a:srgbClr val="78BE21"/>
                </a:solidFill>
                <a:cs typeface="Calibri"/>
              </a:rPr>
              <a:t>(</a:t>
            </a:r>
            <a:r>
              <a:rPr lang="en-US" sz="2000" dirty="0" err="1">
                <a:solidFill>
                  <a:srgbClr val="78BE21"/>
                </a:solidFill>
                <a:cs typeface="Calibri"/>
              </a:rPr>
              <a:t>Widseth</a:t>
            </a:r>
            <a:r>
              <a:rPr lang="en-US" sz="2000" dirty="0">
                <a:solidFill>
                  <a:srgbClr val="78BE21"/>
                </a:solidFill>
                <a:cs typeface="Calibri"/>
              </a:rPr>
              <a:t>)</a:t>
            </a:r>
            <a:r>
              <a:rPr lang="en-US" sz="2000" dirty="0">
                <a:cs typeface="Calibri"/>
              </a:rPr>
              <a:t>,</a:t>
            </a:r>
            <a:r>
              <a:rPr lang="en-US" sz="2000" dirty="0">
                <a:solidFill>
                  <a:srgbClr val="78BE21"/>
                </a:solidFill>
                <a:cs typeface="Calibri"/>
              </a:rPr>
              <a:t> </a:t>
            </a:r>
            <a:r>
              <a:rPr lang="en-US" sz="2000" dirty="0">
                <a:cs typeface="Calibri"/>
              </a:rPr>
              <a:t>Brandon </a:t>
            </a:r>
            <a:r>
              <a:rPr lang="en-US" sz="2000" dirty="0" err="1">
                <a:cs typeface="Calibri"/>
              </a:rPr>
              <a:t>Krumwiede</a:t>
            </a:r>
            <a:r>
              <a:rPr lang="en-US" sz="2000" dirty="0">
                <a:cs typeface="Calibri"/>
              </a:rPr>
              <a:t> </a:t>
            </a:r>
            <a:r>
              <a:rPr lang="en-US" sz="2000" dirty="0">
                <a:solidFill>
                  <a:srgbClr val="78BE21"/>
                </a:solidFill>
                <a:cs typeface="Calibri"/>
              </a:rPr>
              <a:t>(NOAA)</a:t>
            </a:r>
            <a:r>
              <a:rPr lang="en-US" sz="2000" dirty="0">
                <a:cs typeface="Calibri"/>
              </a:rPr>
              <a:t>,</a:t>
            </a:r>
            <a:r>
              <a:rPr lang="en-US" sz="2000" dirty="0">
                <a:solidFill>
                  <a:srgbClr val="78BE21"/>
                </a:solidFill>
                <a:cs typeface="Calibri"/>
              </a:rPr>
              <a:t> </a:t>
            </a:r>
            <a:r>
              <a:rPr lang="en-US" sz="2000" dirty="0">
                <a:cs typeface="Calibri"/>
              </a:rPr>
              <a:t>Jeff Weiss </a:t>
            </a:r>
            <a:r>
              <a:rPr lang="en-US" sz="2000" dirty="0">
                <a:solidFill>
                  <a:srgbClr val="78BE21"/>
                </a:solidFill>
                <a:cs typeface="Calibri"/>
              </a:rPr>
              <a:t>(DNR), </a:t>
            </a:r>
            <a:r>
              <a:rPr lang="en-US" sz="2000" dirty="0">
                <a:cs typeface="Calibri"/>
              </a:rPr>
              <a:t>and Terry </a:t>
            </a:r>
            <a:r>
              <a:rPr lang="en-US" sz="2000" dirty="0" err="1">
                <a:cs typeface="Calibri"/>
              </a:rPr>
              <a:t>Zien</a:t>
            </a:r>
            <a:r>
              <a:rPr lang="en-US" sz="2000" dirty="0">
                <a:cs typeface="Calibri"/>
              </a:rPr>
              <a:t> </a:t>
            </a:r>
            <a:r>
              <a:rPr lang="en-US" sz="2000" dirty="0">
                <a:solidFill>
                  <a:srgbClr val="78BE21"/>
                </a:solidFill>
                <a:cs typeface="Calibri"/>
              </a:rPr>
              <a:t>(USACE)</a:t>
            </a:r>
            <a:r>
              <a:rPr lang="en-US" sz="2000" dirty="0">
                <a:cs typeface="Calibri"/>
              </a:rPr>
              <a:t>.</a:t>
            </a: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405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402D25-5F5F-4698-8F87-952B73D71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41" y="0"/>
            <a:ext cx="58293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3DC2959-60A5-471E-A65E-9E2141A06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MN Lidar Status Map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234EDF8-C6F4-4B15-8CB0-8CA582664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432" y="1389888"/>
            <a:ext cx="5205984" cy="5399723"/>
          </a:xfrm>
        </p:spPr>
        <p:txBody>
          <a:bodyPr lIns="91440" tIns="91440" rIns="91440" bIns="91440">
            <a:noAutofit/>
          </a:bodyPr>
          <a:lstStyle/>
          <a:p>
            <a:pPr marL="114300" indent="-114300"/>
            <a:r>
              <a:rPr lang="en-US" sz="1600" dirty="0"/>
              <a:t>Lake County area collected in 2018, data publicly available</a:t>
            </a:r>
          </a:p>
          <a:p>
            <a:pPr marL="114300" indent="-114300"/>
            <a:r>
              <a:rPr lang="en-US" sz="1600" dirty="0"/>
              <a:t>Pine County collected in 2019, data publicly available</a:t>
            </a:r>
          </a:p>
          <a:p>
            <a:pPr marL="114300" indent="-114300"/>
            <a:r>
              <a:rPr lang="en-US" sz="1600" dirty="0"/>
              <a:t>Goodhue County collected in 2020, data in review</a:t>
            </a:r>
          </a:p>
          <a:p>
            <a:pPr marL="114300" indent="-114300"/>
            <a:r>
              <a:rPr lang="en-US" sz="1600" dirty="0"/>
              <a:t>Rainy Lake and Lake Superior collected in 2021, data delivery by April 2022</a:t>
            </a:r>
          </a:p>
          <a:p>
            <a:pPr marL="114300" indent="-114300"/>
            <a:r>
              <a:rPr lang="en-US" sz="1600" dirty="0"/>
              <a:t>SE, SW funded, data partially collected in SE in 2021, remaining in 2022, data delivery expected in 2023</a:t>
            </a:r>
          </a:p>
          <a:p>
            <a:pPr marL="114300" indent="-114300"/>
            <a:r>
              <a:rPr lang="en-US" sz="1600" dirty="0"/>
              <a:t>Central Mississippi 3DEP application accepted, collection anticipated in 2022, data delivery in 2023</a:t>
            </a:r>
          </a:p>
          <a:p>
            <a:pPr marL="114300" indent="-114300"/>
            <a:r>
              <a:rPr lang="en-US" sz="1600" dirty="0"/>
              <a:t>Upper Mississippi 3DEP application tentative, collection proposed for 2022, data delivery in 2023</a:t>
            </a:r>
          </a:p>
          <a:p>
            <a:pPr marL="114300" indent="-114300"/>
            <a:r>
              <a:rPr lang="en-US" sz="1600" dirty="0"/>
              <a:t>Douglas County 3DEP application accepted, collection anticipated in 2022, data delivery in 2023</a:t>
            </a:r>
          </a:p>
        </p:txBody>
      </p:sp>
    </p:spTree>
    <p:extLst>
      <p:ext uri="{BB962C8B-B14F-4D97-AF65-F5344CB8AC3E}">
        <p14:creationId xmlns:p14="http://schemas.microsoft.com/office/powerpoint/2010/main" val="3965149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Introductions</a:t>
            </a:r>
            <a:endParaRPr lang="en-US"/>
          </a:p>
          <a:p>
            <a:r>
              <a:rPr lang="en-US" b="1" dirty="0"/>
              <a:t>Approve agenda</a:t>
            </a:r>
          </a:p>
          <a:p>
            <a:r>
              <a:rPr lang="en-US" b="1" dirty="0"/>
              <a:t>Approve September minutes</a:t>
            </a:r>
            <a:endParaRPr lang="en-US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3963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41B515-F425-42CA-9DDD-5A5D4887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Lidar funding proposal for Upper Mississippi LAB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7C366A7-48FE-4FE9-9ECA-33EA74918826}"/>
              </a:ext>
            </a:extLst>
          </p:cNvPr>
          <p:cNvGraphicFramePr>
            <a:graphicFrameLocks noGrp="1"/>
          </p:cNvGraphicFramePr>
          <p:nvPr/>
        </p:nvGraphicFramePr>
        <p:xfrm>
          <a:off x="6672530" y="1560353"/>
          <a:ext cx="4809687" cy="4613946"/>
        </p:xfrm>
        <a:graphic>
          <a:graphicData uri="http://schemas.openxmlformats.org/drawingml/2006/table">
            <a:tbl>
              <a:tblPr/>
              <a:tblGrid>
                <a:gridCol w="846393">
                  <a:extLst>
                    <a:ext uri="{9D8B030D-6E8A-4147-A177-3AD203B41FA5}">
                      <a16:colId xmlns:a16="http://schemas.microsoft.com/office/drawing/2014/main" val="2672812111"/>
                    </a:ext>
                  </a:extLst>
                </a:gridCol>
                <a:gridCol w="2111812">
                  <a:extLst>
                    <a:ext uri="{9D8B030D-6E8A-4147-A177-3AD203B41FA5}">
                      <a16:colId xmlns:a16="http://schemas.microsoft.com/office/drawing/2014/main" val="2333513075"/>
                    </a:ext>
                  </a:extLst>
                </a:gridCol>
                <a:gridCol w="1851482">
                  <a:extLst>
                    <a:ext uri="{9D8B030D-6E8A-4147-A177-3AD203B41FA5}">
                      <a16:colId xmlns:a16="http://schemas.microsoft.com/office/drawing/2014/main" val="1608614751"/>
                    </a:ext>
                  </a:extLst>
                </a:gridCol>
              </a:tblGrid>
              <a:tr h="2838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Partner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Contribution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343425"/>
                  </a:ext>
                </a:extLst>
              </a:tr>
              <a:tr h="2886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Aitkin County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50,000.00 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3479126"/>
                  </a:ext>
                </a:extLst>
              </a:tr>
              <a:tr h="2886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Beltrami County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15,000.00 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8751389"/>
                  </a:ext>
                </a:extLst>
              </a:tr>
              <a:tr h="2886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Beltrami SWCD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1,500.00 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768911"/>
                  </a:ext>
                </a:extLst>
              </a:tr>
              <a:tr h="2886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Cass  County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100,000.00 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0230631"/>
                  </a:ext>
                </a:extLst>
              </a:tr>
              <a:tr h="2886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Cass County SWCD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25,000.00 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0514197"/>
                  </a:ext>
                </a:extLst>
              </a:tr>
              <a:tr h="2886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Crow Wing County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10,000.00 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310906"/>
                  </a:ext>
                </a:extLst>
              </a:tr>
              <a:tr h="2886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Hubbard County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50,000.00 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1715208"/>
                  </a:ext>
                </a:extLst>
              </a:tr>
              <a:tr h="2886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Itasca  County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100,000.00 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859234"/>
                  </a:ext>
                </a:extLst>
              </a:tr>
              <a:tr h="2886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MnGeo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7,500.00 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380284"/>
                  </a:ext>
                </a:extLst>
              </a:tr>
              <a:tr h="2886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Leech Lake Band of Ojibwe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32,736.00 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717590"/>
                  </a:ext>
                </a:extLst>
              </a:tr>
              <a:tr h="2886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NRCS State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500,000.00 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858107"/>
                  </a:ext>
                </a:extLst>
              </a:tr>
              <a:tr h="2886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MnDOT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20,000.00 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400203"/>
                  </a:ext>
                </a:extLst>
              </a:tr>
              <a:tr h="2886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MN DNR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315,000.00 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1025694"/>
                  </a:ext>
                </a:extLst>
              </a:tr>
              <a:tr h="2886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USFS Chippewa NF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50,000.00 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364817"/>
                  </a:ext>
                </a:extLst>
              </a:tr>
              <a:tr h="288674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1,286,736.00 </a:t>
                      </a:r>
                    </a:p>
                  </a:txBody>
                  <a:tcPr marL="7291" marR="7291" marT="7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352187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2DF4AFD6-25AE-4CAE-B925-AEDF605436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07" y="2981115"/>
            <a:ext cx="4407501" cy="3713300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C488722-9868-4FB9-A4FA-92FD93F8F98B}"/>
              </a:ext>
            </a:extLst>
          </p:cNvPr>
          <p:cNvSpPr txBox="1">
            <a:spLocks/>
          </p:cNvSpPr>
          <p:nvPr/>
        </p:nvSpPr>
        <p:spPr>
          <a:xfrm>
            <a:off x="709783" y="1484852"/>
            <a:ext cx="573296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cost: $4,450,903.65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 partners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Funds raised: $ 1,276,736 (26%)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Funds requested: $ 3,246,435 (74%)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274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41B515-F425-42CA-9DDD-5A5D4887A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18" y="7833"/>
            <a:ext cx="11425805" cy="1325563"/>
          </a:xfrm>
        </p:spPr>
        <p:txBody>
          <a:bodyPr/>
          <a:lstStyle/>
          <a:p>
            <a:r>
              <a:rPr lang="en-US"/>
              <a:t>Lidar funding proposal for Central Mississippi LAB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63B1A5-2C87-4A60-AC76-A2D2917CB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339" y="1572093"/>
            <a:ext cx="5732962" cy="162830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Total cost: $3,779,549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20 partners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Funds raised: $1,580,685 (36%)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Funds requested:  $2,288,337 (64%)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9BF7F-CA69-422C-942A-E45D1E5C3B8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68" y="3104543"/>
            <a:ext cx="4581088" cy="36531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B5D721B-25DE-4F67-BEBC-B18114D4667F}"/>
              </a:ext>
            </a:extLst>
          </p:cNvPr>
          <p:cNvGraphicFramePr>
            <a:graphicFrameLocks noGrp="1"/>
          </p:cNvGraphicFramePr>
          <p:nvPr/>
        </p:nvGraphicFramePr>
        <p:xfrm>
          <a:off x="6384021" y="1470960"/>
          <a:ext cx="5159229" cy="4883560"/>
        </p:xfrm>
        <a:graphic>
          <a:graphicData uri="http://schemas.openxmlformats.org/drawingml/2006/table">
            <a:tbl>
              <a:tblPr/>
              <a:tblGrid>
                <a:gridCol w="1157211">
                  <a:extLst>
                    <a:ext uri="{9D8B030D-6E8A-4147-A177-3AD203B41FA5}">
                      <a16:colId xmlns:a16="http://schemas.microsoft.com/office/drawing/2014/main" val="1156545704"/>
                    </a:ext>
                  </a:extLst>
                </a:gridCol>
                <a:gridCol w="2193878">
                  <a:extLst>
                    <a:ext uri="{9D8B030D-6E8A-4147-A177-3AD203B41FA5}">
                      <a16:colId xmlns:a16="http://schemas.microsoft.com/office/drawing/2014/main" val="1974600226"/>
                    </a:ext>
                  </a:extLst>
                </a:gridCol>
                <a:gridCol w="1808140">
                  <a:extLst>
                    <a:ext uri="{9D8B030D-6E8A-4147-A177-3AD203B41FA5}">
                      <a16:colId xmlns:a16="http://schemas.microsoft.com/office/drawing/2014/main" val="1239283422"/>
                    </a:ext>
                  </a:extLst>
                </a:gridCol>
              </a:tblGrid>
              <a:tr h="18721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Partner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Contribution</a:t>
                      </a:r>
                    </a:p>
                  </a:txBody>
                  <a:tcPr marL="8620" marR="8620" marT="8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828913"/>
                  </a:ext>
                </a:extLst>
              </a:tr>
              <a:tr h="1872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20" marR="8620" marT="8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Anoka County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58,000.00 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152652"/>
                  </a:ext>
                </a:extLst>
              </a:tr>
              <a:tr h="1872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620" marR="8620" marT="8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Carver County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60,000.00 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0523078"/>
                  </a:ext>
                </a:extLst>
              </a:tr>
              <a:tr h="1872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620" marR="8620" marT="8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Chisago County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57,816.00 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176681"/>
                  </a:ext>
                </a:extLst>
              </a:tr>
              <a:tr h="1872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620" marR="8620" marT="8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Dakota County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58,000.00 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442264"/>
                  </a:ext>
                </a:extLst>
              </a:tr>
              <a:tr h="2009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620" marR="8620" marT="8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Hennepin County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165,000.00 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6515508"/>
                  </a:ext>
                </a:extLst>
              </a:tr>
              <a:tr h="1872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620" marR="8620" marT="8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Isanti County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57,816.00 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5472627"/>
                  </a:ext>
                </a:extLst>
              </a:tr>
              <a:tr h="1872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620" marR="8620" marT="8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McLeod County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57,000.00 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4404690"/>
                  </a:ext>
                </a:extLst>
              </a:tr>
              <a:tr h="1819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620" marR="8620" marT="8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Morrison County SWCD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50,000.00 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6158031"/>
                  </a:ext>
                </a:extLst>
              </a:tr>
              <a:tr h="1872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8620" marR="8620" marT="8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Ramsey County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57,000.00 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7809381"/>
                  </a:ext>
                </a:extLst>
              </a:tr>
              <a:tr h="1872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620" marR="8620" marT="8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Scott County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58,000.00 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1419551"/>
                  </a:ext>
                </a:extLst>
              </a:tr>
              <a:tr h="1750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8620" marR="8620" marT="8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Sherburne County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136,737.00 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6852255"/>
                  </a:ext>
                </a:extLst>
              </a:tr>
              <a:tr h="1872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8620" marR="8620" marT="8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Sibley County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65,000.00 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6497833"/>
                  </a:ext>
                </a:extLst>
              </a:tr>
              <a:tr h="1872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8620" marR="8620" marT="8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Washington County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58,000.00 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233835"/>
                  </a:ext>
                </a:extLst>
              </a:tr>
              <a:tr h="1872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8620" marR="8620" marT="8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Wright County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57,816.00 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641829"/>
                  </a:ext>
                </a:extLst>
              </a:tr>
              <a:tr h="1872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8620" marR="8620" marT="8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LOGIS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5,000.00 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966170"/>
                  </a:ext>
                </a:extLst>
              </a:tr>
              <a:tr h="1750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8620" marR="8620" marT="8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MetroGIS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22,000.00 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3963558"/>
                  </a:ext>
                </a:extLst>
              </a:tr>
              <a:tr h="1750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8620" marR="8620" marT="8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NRCS State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500,000.00 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1739592"/>
                  </a:ext>
                </a:extLst>
              </a:tr>
              <a:tr h="1872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8620" marR="8620" marT="8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MnDOT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20,000.00 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2356217"/>
                  </a:ext>
                </a:extLst>
              </a:tr>
              <a:tr h="1872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8620" marR="8620" marT="8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MNDNR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30,000.00 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470919"/>
                  </a:ext>
                </a:extLst>
              </a:tr>
              <a:tr h="1872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8620" marR="8620" marT="8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MnGeo 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7,500.00 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6756888"/>
                  </a:ext>
                </a:extLst>
              </a:tr>
              <a:tr h="18721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1,580,685.00 </a:t>
                      </a:r>
                    </a:p>
                  </a:txBody>
                  <a:tcPr marL="8620" marR="8620" marT="8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9654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5562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310BD-2327-44CA-B028-F2F8CF7995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1645" y="1527350"/>
            <a:ext cx="5395964" cy="50342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Much of the SE </a:t>
            </a:r>
            <a:r>
              <a:rPr lang="en-US" dirty="0" err="1">
                <a:cs typeface="Calibri"/>
              </a:rPr>
              <a:t>Driftless</a:t>
            </a:r>
            <a:r>
              <a:rPr lang="en-US" dirty="0">
                <a:cs typeface="Calibri"/>
              </a:rPr>
              <a:t> LAA was collected, data is under vendor review.</a:t>
            </a:r>
          </a:p>
          <a:p>
            <a:pPr lvl="1"/>
            <a:r>
              <a:rPr lang="en-US" dirty="0">
                <a:cs typeface="Calibri"/>
              </a:rPr>
              <a:t>Pilot dataset has been sent to USGS for review</a:t>
            </a:r>
          </a:p>
          <a:p>
            <a:pPr lvl="1"/>
            <a:r>
              <a:rPr lang="en-US" dirty="0">
                <a:cs typeface="Calibri"/>
              </a:rPr>
              <a:t>Additional dataset will be sent for 3D Geomatics review</a:t>
            </a:r>
          </a:p>
          <a:p>
            <a:pPr lvl="1"/>
            <a:r>
              <a:rPr lang="en-US" dirty="0">
                <a:cs typeface="Calibri"/>
              </a:rPr>
              <a:t>Data delivery  in April 2022</a:t>
            </a:r>
          </a:p>
          <a:p>
            <a:pPr lvl="1"/>
            <a:r>
              <a:rPr lang="en-US" dirty="0">
                <a:cs typeface="Calibri"/>
              </a:rPr>
              <a:t>Planning underway to collect remaining areas in 2022</a:t>
            </a:r>
          </a:p>
          <a:p>
            <a:r>
              <a:rPr lang="en-US" dirty="0"/>
              <a:t>Missouri River Big Sioux block set for a Spring 2022 collection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047" y="1392426"/>
            <a:ext cx="6043787" cy="4835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207BE94-D458-4C25-91A2-93583CFF1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47" y="0"/>
            <a:ext cx="11663413" cy="1188720"/>
          </a:xfrm>
        </p:spPr>
        <p:txBody>
          <a:bodyPr/>
          <a:lstStyle/>
          <a:p>
            <a:r>
              <a:rPr lang="en-US" sz="2400">
                <a:solidFill>
                  <a:srgbClr val="FFC000"/>
                </a:solidFill>
              </a:rPr>
              <a:t>Lidar Acquisition:   </a:t>
            </a:r>
            <a:r>
              <a:rPr lang="en-US" sz="3200" i="1"/>
              <a:t>Southern BAA – Missouri Big Sioux &amp; SE Driftless Blocks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719171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DA79302-8CCF-4084-ACD1-50F1EEE14E13}"/>
              </a:ext>
            </a:extLst>
          </p:cNvPr>
          <p:cNvGraphicFramePr>
            <a:graphicFrameLocks noGrp="1"/>
          </p:cNvGraphicFramePr>
          <p:nvPr/>
        </p:nvGraphicFramePr>
        <p:xfrm>
          <a:off x="694248" y="1619912"/>
          <a:ext cx="11075506" cy="3472822"/>
        </p:xfrm>
        <a:graphic>
          <a:graphicData uri="http://schemas.openxmlformats.org/drawingml/2006/table">
            <a:tbl>
              <a:tblPr/>
              <a:tblGrid>
                <a:gridCol w="2016584">
                  <a:extLst>
                    <a:ext uri="{9D8B030D-6E8A-4147-A177-3AD203B41FA5}">
                      <a16:colId xmlns:a16="http://schemas.microsoft.com/office/drawing/2014/main" val="1037255210"/>
                    </a:ext>
                  </a:extLst>
                </a:gridCol>
                <a:gridCol w="1789829">
                  <a:extLst>
                    <a:ext uri="{9D8B030D-6E8A-4147-A177-3AD203B41FA5}">
                      <a16:colId xmlns:a16="http://schemas.microsoft.com/office/drawing/2014/main" val="3673605605"/>
                    </a:ext>
                  </a:extLst>
                </a:gridCol>
                <a:gridCol w="1577052">
                  <a:extLst>
                    <a:ext uri="{9D8B030D-6E8A-4147-A177-3AD203B41FA5}">
                      <a16:colId xmlns:a16="http://schemas.microsoft.com/office/drawing/2014/main" val="140992102"/>
                    </a:ext>
                  </a:extLst>
                </a:gridCol>
                <a:gridCol w="1556787">
                  <a:extLst>
                    <a:ext uri="{9D8B030D-6E8A-4147-A177-3AD203B41FA5}">
                      <a16:colId xmlns:a16="http://schemas.microsoft.com/office/drawing/2014/main" val="4143687813"/>
                    </a:ext>
                  </a:extLst>
                </a:gridCol>
                <a:gridCol w="1395262">
                  <a:extLst>
                    <a:ext uri="{9D8B030D-6E8A-4147-A177-3AD203B41FA5}">
                      <a16:colId xmlns:a16="http://schemas.microsoft.com/office/drawing/2014/main" val="904153526"/>
                    </a:ext>
                  </a:extLst>
                </a:gridCol>
                <a:gridCol w="2739992">
                  <a:extLst>
                    <a:ext uri="{9D8B030D-6E8A-4147-A177-3AD203B41FA5}">
                      <a16:colId xmlns:a16="http://schemas.microsoft.com/office/drawing/2014/main" val="2280165818"/>
                    </a:ext>
                  </a:extLst>
                </a:gridCol>
              </a:tblGrid>
              <a:tr h="66401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Project Name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2B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Minnesota Partners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2B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USGS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2B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Other Federal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2B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2B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Square Miles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2B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1746999"/>
                  </a:ext>
                </a:extLst>
              </a:tr>
              <a:tr h="34348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Lake Superior Block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2B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 $   515,000.00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2B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 $ 1,271,455.72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2B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2B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 $  1,786,455.72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2B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5020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2B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3080734"/>
                  </a:ext>
                </a:extLst>
              </a:tr>
              <a:tr h="56425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SE Region + Cannon River Extension (FEMA)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 $ 1,025,193.32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 $ 1,427,487.83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 $427,738.67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 $  2,880,419.82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6965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146041"/>
                  </a:ext>
                </a:extLst>
              </a:tr>
              <a:tr h="3117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SW Region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 $  355,626.26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 $  657,342.09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 $  1,012,968.35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3115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856048"/>
                  </a:ext>
                </a:extLst>
              </a:tr>
              <a:tr h="56425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Rainy Lake + Rainy Lake Extension (USGS + NRCS)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 $ 1,253,560.58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 $ 2,819,057.00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 $20,000.00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 $  4,092,617.58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9291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297504"/>
                  </a:ext>
                </a:extLst>
              </a:tr>
              <a:tr h="56035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Total Contributions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3,149,380.16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6,175,342.64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447,738.67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9,772,461.47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405803"/>
                  </a:ext>
                </a:extLst>
              </a:tr>
              <a:tr h="287917">
                <a:tc vMerge="1"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Total Percentage Contributions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1263636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6041B515-F425-42CA-9DDD-5A5D4887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Lidar funding summary for NE &amp; SE, SW</a:t>
            </a:r>
          </a:p>
        </p:txBody>
      </p:sp>
    </p:spTree>
    <p:extLst>
      <p:ext uri="{BB962C8B-B14F-4D97-AF65-F5344CB8AC3E}">
        <p14:creationId xmlns:p14="http://schemas.microsoft.com/office/powerpoint/2010/main" val="2171576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water, nature, rock&#10;&#10;Description automatically generated">
            <a:extLst>
              <a:ext uri="{FF2B5EF4-FFF2-40B4-BE49-F238E27FC236}">
                <a16:creationId xmlns:a16="http://schemas.microsoft.com/office/drawing/2014/main" id="{DC2528C2-4F02-4808-B0BC-425F18394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" y="5638801"/>
            <a:ext cx="12192000" cy="1219200"/>
          </a:xfrm>
          <a:solidFill>
            <a:srgbClr val="78BE21"/>
          </a:solidFill>
        </p:spPr>
        <p:txBody>
          <a:bodyPr anchor="ctr">
            <a:normAutofit/>
          </a:bodyPr>
          <a:lstStyle/>
          <a:p>
            <a:r>
              <a:rPr lang="en-US" dirty="0"/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3456539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Item 10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551BD75-A63E-4E22-9393-D9215E99B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cs typeface="Calibri"/>
              </a:rPr>
              <a:t>2022 Priority Projects survey</a:t>
            </a:r>
          </a:p>
          <a:p>
            <a:pPr marL="0" indent="0">
              <a:buNone/>
            </a:pPr>
            <a:r>
              <a:rPr lang="en-US" dirty="0">
                <a:cs typeface="Calibri"/>
              </a:rPr>
              <a:t>David Brandt, Cory Richter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9FE1D42-E266-4F54-9F35-AF3D6312B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636" y="3331269"/>
            <a:ext cx="5029200" cy="24675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3DBB79-FDF1-4466-974D-9F4DE51BC413}"/>
              </a:ext>
            </a:extLst>
          </p:cNvPr>
          <p:cNvSpPr txBox="1"/>
          <p:nvPr/>
        </p:nvSpPr>
        <p:spPr>
          <a:xfrm>
            <a:off x="7772401" y="3329353"/>
            <a:ext cx="3059722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/>
              <a:t>Opens: </a:t>
            </a:r>
          </a:p>
          <a:p>
            <a:pPr algn="ctr"/>
            <a:r>
              <a:rPr lang="en-US" sz="2800" dirty="0"/>
              <a:t>December 21, 2021</a:t>
            </a:r>
            <a:endParaRPr lang="en-US" sz="2800">
              <a:cs typeface="Calibri"/>
            </a:endParaRPr>
          </a:p>
          <a:p>
            <a:pPr algn="ctr"/>
            <a:endParaRPr lang="en-US" sz="2800" dirty="0">
              <a:cs typeface="Calibri"/>
            </a:endParaRPr>
          </a:p>
          <a:p>
            <a:pPr algn="ctr"/>
            <a:r>
              <a:rPr lang="en-US" sz="2800" dirty="0">
                <a:cs typeface="Calibri"/>
              </a:rPr>
              <a:t>Closes: </a:t>
            </a:r>
          </a:p>
          <a:p>
            <a:pPr algn="ctr"/>
            <a:r>
              <a:rPr lang="en-US" sz="2800" dirty="0">
                <a:cs typeface="Calibri"/>
              </a:rPr>
              <a:t>January 7, 2022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4385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Item 11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/>
              <a:t>Higher Education Sector Report</a:t>
            </a:r>
            <a:endParaRPr lang="en-US" b="1" dirty="0"/>
          </a:p>
          <a:p>
            <a:pPr marL="0" indent="0">
              <a:buNone/>
            </a:pPr>
            <a:r>
              <a:rPr lang="en-US">
                <a:cs typeface="Calibri"/>
              </a:rPr>
              <a:t>Len Kne, Stacey Stark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4335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/>
              <a:t>U-Spatial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"/>
              <a:t>Minnesota Geospatial Advisory Council Meeting</a:t>
            </a:r>
            <a:endParaRPr/>
          </a:p>
          <a:p>
            <a:pPr marL="0" indent="0">
              <a:buClr>
                <a:schemeClr val="dk1"/>
              </a:buClr>
              <a:buSzPts val="1100"/>
            </a:pPr>
            <a:r>
              <a:rPr lang="en"/>
              <a:t>December 15, 2021</a:t>
            </a:r>
            <a:endParaRPr/>
          </a:p>
          <a:p>
            <a:pPr marL="0" indent="0"/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About Us</a:t>
            </a:r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Bef>
                <a:spcPts val="2400"/>
              </a:spcBef>
              <a:buClr>
                <a:schemeClr val="dk1"/>
              </a:buClr>
              <a:buSzPts val="1100"/>
              <a:buNone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Mission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" sz="1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serve and drive the fast-growing need across the University for expertise, data, and tools related to Geographic Information Systems (GIS), remote sensing, and spatial computing. </a:t>
            </a:r>
            <a:endParaRPr sz="1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2400"/>
              </a:spcBef>
              <a:buClr>
                <a:schemeClr val="dk1"/>
              </a:buClr>
              <a:buSzPts val="1100"/>
              <a:buNone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Long Range Vision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" sz="1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be at the nexus of the world’s first “Spatial University” and demonstrate what is possible with spatial thinking.</a:t>
            </a:r>
            <a:endParaRPr sz="2533"/>
          </a:p>
          <a:p>
            <a:pPr marL="0" indent="0">
              <a:spcBef>
                <a:spcPts val="2400"/>
              </a:spcBef>
              <a:buClr>
                <a:schemeClr val="dk1"/>
              </a:buClr>
              <a:buSzPts val="1100"/>
              <a:buNone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Organization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800"/>
              </a:spcBef>
              <a:buClr>
                <a:schemeClr val="dk1"/>
              </a:buClr>
              <a:buSzPts val="1100"/>
              <a:buNone/>
            </a:pPr>
            <a:r>
              <a:rPr lang="en" sz="1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Office of Vice President for Research (OVPR) &gt;&gt; Research Computing (MSI, UMII, U-Spatial)</a:t>
            </a:r>
            <a:endParaRPr sz="1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1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None/>
            </a:pPr>
            <a:r>
              <a:rPr lang="en" sz="1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Our offices are on two campuses (Duluth, Minneapolis) - we serve the entire UMN system</a:t>
            </a:r>
            <a:endParaRPr sz="1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Aft>
                <a:spcPts val="2133"/>
              </a:spcAft>
              <a:buNone/>
            </a:pPr>
            <a:endParaRPr sz="2533"/>
          </a:p>
        </p:txBody>
      </p:sp>
      <p:sp>
        <p:nvSpPr>
          <p:cNvPr id="68" name="Google Shape;68;p15"/>
          <p:cNvSpPr txBox="1"/>
          <p:nvPr/>
        </p:nvSpPr>
        <p:spPr>
          <a:xfrm>
            <a:off x="8838733" y="5388434"/>
            <a:ext cx="3205200" cy="110814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b="1" kern="0">
                <a:solidFill>
                  <a:srgbClr val="7A0019"/>
                </a:solidFill>
                <a:latin typeface="Raleway"/>
                <a:ea typeface="Raleway"/>
                <a:cs typeface="Raleway"/>
                <a:sym typeface="Raleway"/>
              </a:rPr>
              <a:t>UMN Fun Fact</a:t>
            </a:r>
            <a:endParaRPr sz="1867" b="1" kern="0">
              <a:solidFill>
                <a:srgbClr val="7A001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Over $1 billion in research expenditures in FY21</a:t>
            </a:r>
            <a:endParaRPr sz="1867" kern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About Us</a:t>
            </a: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4802400" cy="366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600" b="1">
                <a:latin typeface="Arial"/>
                <a:ea typeface="Arial"/>
                <a:cs typeface="Arial"/>
                <a:sym typeface="Arial"/>
              </a:rPr>
              <a:t>Kate Carlson</a:t>
            </a:r>
            <a:endParaRPr sz="1600" b="1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Spatial Technology Consultant, Twin Cities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600" b="1">
                <a:latin typeface="Arial"/>
                <a:ea typeface="Arial"/>
                <a:cs typeface="Arial"/>
                <a:sym typeface="Arial"/>
              </a:rPr>
              <a:t>Shana Crosson</a:t>
            </a:r>
            <a:endParaRPr sz="1600" b="1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Spatial Technology Consultant, Twin Cities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600" b="1">
                <a:latin typeface="Arial"/>
                <a:ea typeface="Arial"/>
                <a:cs typeface="Arial"/>
                <a:sym typeface="Arial"/>
              </a:rPr>
              <a:t>Marylee Murphy</a:t>
            </a:r>
            <a:endParaRPr sz="1600" b="1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GIS Specialist, Duluth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600" b="1">
                <a:latin typeface="Arial"/>
                <a:ea typeface="Arial"/>
                <a:cs typeface="Arial"/>
                <a:sym typeface="Arial"/>
              </a:rPr>
              <a:t>Steve</a:t>
            </a:r>
            <a:r>
              <a:rPr lang="en" sz="16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b="1">
                <a:latin typeface="Arial"/>
                <a:ea typeface="Arial"/>
                <a:cs typeface="Arial"/>
                <a:sym typeface="Arial"/>
              </a:rPr>
              <a:t>Graham</a:t>
            </a:r>
            <a:endParaRPr sz="1600" b="1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Research Associate, Duluth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600" b="1">
                <a:latin typeface="Arial"/>
                <a:ea typeface="Arial"/>
                <a:cs typeface="Arial"/>
                <a:sym typeface="Arial"/>
              </a:rPr>
              <a:t>Melinda Kernik</a:t>
            </a:r>
            <a:endParaRPr sz="1600" b="1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Spatial Data Analyst &amp; Curator, Twin Cities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 Research Assistants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Katie Hauer, Duluth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Cecelia Isaac, Twin Cities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Ryan Kizewski, Duluth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Andrew Smith, Duluth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Ziwei Zhang, Twin Cities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sz="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5847500" y="1599000"/>
            <a:ext cx="4802400" cy="366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Len Kne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Director, Twin Cities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Jane Lindelof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 Coordinator, Duluth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Stacey Stark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Associate Director, Duluth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sz="1600" b="1">
                <a:latin typeface="Arial"/>
                <a:ea typeface="Arial"/>
                <a:cs typeface="Arial"/>
                <a:sym typeface="Arial"/>
              </a:rPr>
              <a:t>Zachary Vavra</a:t>
            </a:r>
            <a:endParaRPr sz="1600" b="1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GIS Specialist, Duluth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sz="1600" b="1">
                <a:latin typeface="Arial"/>
                <a:ea typeface="Arial"/>
                <a:cs typeface="Arial"/>
                <a:sym typeface="Arial"/>
              </a:rPr>
              <a:t>Pete Wiringa</a:t>
            </a:r>
            <a:endParaRPr sz="1600" b="1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Computing Geospatial Analyst, Twin Cities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sz="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5899567" y="5665300"/>
            <a:ext cx="6134000" cy="635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533" b="1" kern="0">
                <a:solidFill>
                  <a:srgbClr val="7A0019"/>
                </a:solidFill>
                <a:latin typeface="Raleway"/>
                <a:ea typeface="Raleway"/>
                <a:cs typeface="Raleway"/>
                <a:sym typeface="Raleway"/>
              </a:rPr>
              <a:t>Hiring 2 developers</a:t>
            </a:r>
            <a:endParaRPr sz="2533" b="1" kern="0">
              <a:solidFill>
                <a:srgbClr val="7A001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718048"/>
            <a:ext cx="4437531" cy="4956645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+mn-lt"/>
                <a:cs typeface="+mn-lt"/>
              </a:rPr>
              <a:t>City, Twin Cities metro </a:t>
            </a:r>
            <a:endParaRPr lang="en-US" dirty="0">
              <a:cs typeface="Calibri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+mn-lt"/>
                <a:cs typeface="+mn-lt"/>
              </a:rPr>
              <a:t>Cory Richter, City of Blaine</a:t>
            </a:r>
            <a:endParaRPr lang="en-US" dirty="0"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+mn-lt"/>
                <a:cs typeface="+mn-lt"/>
              </a:rPr>
              <a:t>City, Greater Minnesota </a:t>
            </a:r>
            <a:endParaRPr lang="en-US" dirty="0">
              <a:cs typeface="Calibri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+mn-lt"/>
                <a:cs typeface="+mn-lt"/>
              </a:rPr>
              <a:t>Shawn Strong, City of Brainerd</a:t>
            </a:r>
            <a:endParaRPr lang="en-US" dirty="0"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+mn-lt"/>
                <a:cs typeface="+mn-lt"/>
              </a:rPr>
              <a:t>County, Twin Cities metro</a:t>
            </a:r>
            <a:endParaRPr lang="en-US" dirty="0">
              <a:cs typeface="Calibri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+mn-lt"/>
                <a:cs typeface="+mn-lt"/>
              </a:rPr>
              <a:t>Victoria Reinhardt, Ramsey County</a:t>
            </a:r>
            <a:endParaRPr lang="en-US" dirty="0"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+mn-lt"/>
                <a:cs typeface="+mn-lt"/>
              </a:rPr>
              <a:t>County, Greater Minnesota</a:t>
            </a:r>
            <a:endParaRPr lang="en-US" dirty="0">
              <a:cs typeface="Calibri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+mn-lt"/>
                <a:cs typeface="+mn-lt"/>
              </a:rPr>
              <a:t>Patrick </a:t>
            </a:r>
            <a:r>
              <a:rPr lang="en-US" dirty="0" err="1">
                <a:ea typeface="+mn-lt"/>
                <a:cs typeface="+mn-lt"/>
              </a:rPr>
              <a:t>Veraguth</a:t>
            </a:r>
            <a:r>
              <a:rPr lang="en-US" dirty="0">
                <a:ea typeface="+mn-lt"/>
                <a:cs typeface="+mn-lt"/>
              </a:rPr>
              <a:t>, Douglas County</a:t>
            </a:r>
            <a:endParaRPr lang="en-US" dirty="0"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+mn-lt"/>
                <a:cs typeface="+mn-lt"/>
              </a:rPr>
              <a:t>Regional government, Twin Cities metro</a:t>
            </a:r>
            <a:endParaRPr lang="en-US" dirty="0">
              <a:cs typeface="Calibri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+mn-lt"/>
                <a:cs typeface="+mn-lt"/>
              </a:rPr>
              <a:t>Matt McGuire, Met Council</a:t>
            </a:r>
            <a:endParaRPr lang="en-US" dirty="0"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+mn-lt"/>
                <a:cs typeface="+mn-lt"/>
              </a:rPr>
              <a:t>Regional government, Greater Minnesota</a:t>
            </a:r>
            <a:endParaRPr lang="en-US" dirty="0">
              <a:cs typeface="Calibri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+mn-lt"/>
                <a:cs typeface="+mn-lt"/>
              </a:rPr>
              <a:t>vacant   </a:t>
            </a:r>
            <a:endParaRPr lang="en-US"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+mn-lt"/>
                <a:cs typeface="+mn-lt"/>
              </a:rPr>
              <a:t>State agencies</a:t>
            </a:r>
            <a:endParaRPr lang="en-US" dirty="0">
              <a:cs typeface="Calibri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+mn-lt"/>
                <a:cs typeface="+mn-lt"/>
              </a:rPr>
              <a:t>Kari Geurts, DNR</a:t>
            </a:r>
            <a:endParaRPr lang="en-US" dirty="0">
              <a:cs typeface="Calibri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+mn-lt"/>
                <a:cs typeface="+mn-lt"/>
              </a:rPr>
              <a:t>Ben </a:t>
            </a:r>
            <a:r>
              <a:rPr lang="en-US" dirty="0" err="1">
                <a:ea typeface="+mn-lt"/>
                <a:cs typeface="+mn-lt"/>
              </a:rPr>
              <a:t>Timerson</a:t>
            </a:r>
            <a:r>
              <a:rPr lang="en-US" dirty="0">
                <a:ea typeface="+mn-lt"/>
                <a:cs typeface="+mn-lt"/>
              </a:rPr>
              <a:t>, MnDOT</a:t>
            </a:r>
            <a:endParaRPr lang="en-US" dirty="0">
              <a:cs typeface="Calibri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</a:pPr>
            <a:r>
              <a:rPr lang="en-US" dirty="0">
                <a:cs typeface="Calibri"/>
              </a:rPr>
              <a:t>Federal government</a:t>
            </a:r>
            <a:endParaRPr lang="en-US" dirty="0">
              <a:ea typeface="+mn-lt"/>
              <a:cs typeface="+mn-lt"/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</a:pPr>
            <a:r>
              <a:rPr lang="en-US" dirty="0">
                <a:cs typeface="Calibri"/>
              </a:rPr>
              <a:t>Jeff Bloomquist, Risk Management Agency, USDA</a:t>
            </a:r>
            <a:endParaRPr lang="en-US" dirty="0">
              <a:ea typeface="+mn-lt"/>
              <a:cs typeface="+mn-lt"/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</a:pPr>
            <a:r>
              <a:rPr lang="en-US" dirty="0">
                <a:cs typeface="Calibri"/>
              </a:rPr>
              <a:t>Vacant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</a:pPr>
            <a:r>
              <a:rPr lang="en-US" dirty="0">
                <a:cs typeface="Calibri"/>
              </a:rPr>
              <a:t>Tribal government </a:t>
            </a:r>
            <a:endParaRPr lang="en-US" dirty="0">
              <a:ea typeface="+mn-lt"/>
              <a:cs typeface="+mn-lt"/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</a:pPr>
            <a:r>
              <a:rPr lang="en-US" dirty="0">
                <a:cs typeface="Calibri"/>
              </a:rPr>
              <a:t>Ryan Bonney, Shakopee Mdewakanton Sioux Community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</a:pPr>
            <a:r>
              <a:rPr lang="en-US" dirty="0">
                <a:cs typeface="Calibri"/>
              </a:rPr>
              <a:t>Non-profit organizations</a:t>
            </a:r>
            <a:endParaRPr lang="en-US" dirty="0">
              <a:ea typeface="+mn-lt"/>
              <a:cs typeface="+mn-lt"/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</a:pPr>
            <a:r>
              <a:rPr lang="en-US" dirty="0">
                <a:cs typeface="Calibri"/>
              </a:rPr>
              <a:t>vacant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248610-4D3D-4E36-887D-C0CB089BB184}"/>
              </a:ext>
            </a:extLst>
          </p:cNvPr>
          <p:cNvSpPr txBox="1"/>
          <p:nvPr/>
        </p:nvSpPr>
        <p:spPr>
          <a:xfrm>
            <a:off x="5647765" y="1721224"/>
            <a:ext cx="4724400" cy="47397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ea typeface="+mn-lt"/>
                <a:cs typeface="+mn-lt"/>
              </a:rPr>
              <a:t>Business</a:t>
            </a:r>
            <a:endParaRPr lang="en-US" sz="1600" dirty="0"/>
          </a:p>
          <a:p>
            <a:pPr marL="742950" lvl="1" indent="-285750">
              <a:buFont typeface="Arial"/>
              <a:buChar char="•"/>
            </a:pPr>
            <a:r>
              <a:rPr lang="en-US" sz="1300" dirty="0">
                <a:ea typeface="+mn-lt"/>
                <a:cs typeface="+mn-lt"/>
              </a:rPr>
              <a:t>Kendis </a:t>
            </a:r>
            <a:r>
              <a:rPr lang="en-US" sz="1300" dirty="0" err="1">
                <a:ea typeface="+mn-lt"/>
                <a:cs typeface="+mn-lt"/>
              </a:rPr>
              <a:t>Scharenbroich</a:t>
            </a:r>
            <a:r>
              <a:rPr lang="en-US" sz="1300" dirty="0">
                <a:ea typeface="+mn-lt"/>
                <a:cs typeface="+mn-lt"/>
              </a:rPr>
              <a:t>, Pro-West &amp; Associates</a:t>
            </a:r>
            <a:endParaRPr lang="en-US" sz="1300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300" dirty="0">
                <a:ea typeface="+mn-lt"/>
                <a:cs typeface="+mn-lt"/>
              </a:rPr>
              <a:t>Gerry Sjerven, Minnesota Power</a:t>
            </a:r>
            <a:endParaRPr lang="en-US" sz="1300" dirty="0"/>
          </a:p>
          <a:p>
            <a:pPr marL="285750" indent="-285750">
              <a:buFont typeface="Arial"/>
              <a:buChar char="•"/>
            </a:pPr>
            <a:r>
              <a:rPr lang="en-US" sz="1600" dirty="0">
                <a:ea typeface="+mn-lt"/>
                <a:cs typeface="+mn-lt"/>
              </a:rPr>
              <a:t>Higher Education</a:t>
            </a:r>
            <a:endParaRPr lang="en-US" sz="1600" dirty="0"/>
          </a:p>
          <a:p>
            <a:pPr marL="742950" lvl="1" indent="-285750">
              <a:buFont typeface="Arial"/>
              <a:buChar char="•"/>
            </a:pPr>
            <a:r>
              <a:rPr lang="en-US" sz="1300" dirty="0">
                <a:ea typeface="+mn-lt"/>
                <a:cs typeface="+mn-lt"/>
              </a:rPr>
              <a:t>Len Kne, U-Spatial / UMN Twin Cities</a:t>
            </a:r>
            <a:endParaRPr lang="en-US" sz="1300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300" dirty="0">
                <a:ea typeface="+mn-lt"/>
                <a:cs typeface="+mn-lt"/>
              </a:rPr>
              <a:t>Stacey Stark, U-Spatial / UMN Duluth</a:t>
            </a:r>
            <a:endParaRPr lang="en-US" sz="1300" dirty="0"/>
          </a:p>
          <a:p>
            <a:pPr marL="285750" indent="-285750">
              <a:buFont typeface="Arial"/>
              <a:buChar char="•"/>
            </a:pPr>
            <a:r>
              <a:rPr lang="en-US" sz="1600" dirty="0">
                <a:ea typeface="+mn-lt"/>
                <a:cs typeface="+mn-lt"/>
              </a:rPr>
              <a:t>K-12 Education</a:t>
            </a:r>
          </a:p>
          <a:p>
            <a:pPr marL="742950" lvl="1" indent="-285750">
              <a:buFont typeface="Arial"/>
              <a:buChar char="•"/>
            </a:pPr>
            <a:r>
              <a:rPr lang="en-US" sz="1300" dirty="0">
                <a:ea typeface="+mn-lt"/>
                <a:cs typeface="+mn-lt"/>
              </a:rPr>
              <a:t>vacant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>
                <a:ea typeface="+mn-lt"/>
                <a:cs typeface="+mn-lt"/>
              </a:rPr>
              <a:t>MetroGIS</a:t>
            </a:r>
            <a:endParaRPr lang="en-US" sz="1600" dirty="0" err="1"/>
          </a:p>
          <a:p>
            <a:pPr marL="742950" lvl="1" indent="-285750">
              <a:buFont typeface="Arial"/>
              <a:buChar char="•"/>
            </a:pPr>
            <a:r>
              <a:rPr lang="en-US" sz="1300" dirty="0">
                <a:ea typeface="+mn-lt"/>
                <a:cs typeface="+mn-lt"/>
              </a:rPr>
              <a:t>David Brandt, Washington County</a:t>
            </a:r>
            <a:endParaRPr lang="en-US" sz="1300" dirty="0"/>
          </a:p>
          <a:p>
            <a:pPr marL="285750" indent="-285750">
              <a:buFont typeface="Arial"/>
              <a:buChar char="•"/>
            </a:pPr>
            <a:r>
              <a:rPr lang="en-US" sz="1600" dirty="0">
                <a:ea typeface="+mn-lt"/>
                <a:cs typeface="+mn-lt"/>
              </a:rPr>
              <a:t>MN GIS/LIS Consortium</a:t>
            </a:r>
            <a:endParaRPr lang="en-US" sz="1600" dirty="0"/>
          </a:p>
          <a:p>
            <a:pPr marL="742950" lvl="1" indent="-285750">
              <a:buFont typeface="Arial"/>
              <a:buChar char="•"/>
            </a:pPr>
            <a:r>
              <a:rPr lang="en-US" sz="1300" dirty="0">
                <a:ea typeface="+mn-lt"/>
                <a:cs typeface="+mn-lt"/>
              </a:rPr>
              <a:t>Leanne Knott, City of Red Wing</a:t>
            </a:r>
            <a:endParaRPr lang="en-US" sz="1300" dirty="0"/>
          </a:p>
          <a:p>
            <a:pPr marL="285750" indent="-285750">
              <a:buFont typeface="Arial"/>
              <a:buChar char="•"/>
            </a:pPr>
            <a:r>
              <a:rPr lang="en-US" sz="1600" dirty="0">
                <a:ea typeface="+mn-lt"/>
                <a:cs typeface="+mn-lt"/>
              </a:rPr>
              <a:t>Surveyor</a:t>
            </a:r>
            <a:endParaRPr lang="en-US" sz="1600" dirty="0"/>
          </a:p>
          <a:p>
            <a:pPr marL="742950" lvl="1" indent="-285750">
              <a:buFont typeface="Arial"/>
              <a:buChar char="•"/>
            </a:pPr>
            <a:r>
              <a:rPr lang="en-US" sz="1300" dirty="0">
                <a:ea typeface="+mn-lt"/>
                <a:cs typeface="+mn-lt"/>
              </a:rPr>
              <a:t>Chris Mavis, Hennepin County</a:t>
            </a:r>
            <a:endParaRPr lang="en-US" sz="1300" dirty="0"/>
          </a:p>
          <a:p>
            <a:pPr marL="285750" indent="-285750">
              <a:buFont typeface="Arial"/>
              <a:buChar char="•"/>
            </a:pPr>
            <a:r>
              <a:rPr lang="en-US" sz="1600" dirty="0">
                <a:ea typeface="+mn-lt"/>
                <a:cs typeface="+mn-lt"/>
              </a:rPr>
              <a:t>At-large</a:t>
            </a:r>
            <a:endParaRPr lang="en-US" sz="1600" dirty="0"/>
          </a:p>
          <a:p>
            <a:pPr marL="742950" lvl="1" indent="-285750">
              <a:buFont typeface="Arial"/>
              <a:buChar char="•"/>
            </a:pPr>
            <a:r>
              <a:rPr lang="en-US" sz="1300" dirty="0">
                <a:ea typeface="+mn-lt"/>
                <a:cs typeface="+mn-lt"/>
              </a:rPr>
              <a:t>Alex Steele, Minnehaha Creek Watershed District</a:t>
            </a:r>
            <a:endParaRPr lang="en-US" sz="1300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300" dirty="0">
                <a:ea typeface="+mn-lt"/>
                <a:cs typeface="+mn-lt"/>
              </a:rPr>
              <a:t>Heather Bergen-Albrecht, Hennepin County</a:t>
            </a:r>
            <a:endParaRPr lang="en-US" sz="1300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300" dirty="0">
                <a:ea typeface="+mn-lt"/>
                <a:cs typeface="+mn-lt"/>
              </a:rPr>
              <a:t>Britta Maddox, Anoka County</a:t>
            </a:r>
            <a:endParaRPr lang="en-US" sz="1300" dirty="0"/>
          </a:p>
          <a:p>
            <a:pPr marL="285750" indent="-285750">
              <a:buFont typeface="Arial"/>
              <a:buChar char="•"/>
            </a:pPr>
            <a:r>
              <a:rPr lang="en-US" sz="1600" dirty="0">
                <a:ea typeface="+mn-lt"/>
                <a:cs typeface="+mn-lt"/>
              </a:rPr>
              <a:t>1 Chief Geospatial Information Officer (ex-officio)</a:t>
            </a:r>
            <a:endParaRPr lang="en-US" sz="1600" dirty="0"/>
          </a:p>
          <a:p>
            <a:pPr marL="742950" lvl="1" indent="-285750">
              <a:buFont typeface="Arial"/>
              <a:buChar char="•"/>
            </a:pPr>
            <a:r>
              <a:rPr lang="en-US" sz="1300" dirty="0">
                <a:ea typeface="+mn-lt"/>
                <a:cs typeface="+mn-lt"/>
              </a:rPr>
              <a:t>Dan Ross, </a:t>
            </a:r>
            <a:r>
              <a:rPr lang="en-US" sz="1300" dirty="0" err="1">
                <a:ea typeface="+mn-lt"/>
                <a:cs typeface="+mn-lt"/>
              </a:rPr>
              <a:t>MnGeo</a:t>
            </a:r>
            <a:endParaRPr lang="en-US" sz="1300" dirty="0" err="1"/>
          </a:p>
          <a:p>
            <a:pPr algn="l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0980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Former U-Spatial RAs</a:t>
            </a:r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3620400" cy="521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333"/>
              <a:t>Kris Johnson (2011-14), Twin Cities</a:t>
            </a:r>
            <a:endParaRPr sz="1333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333"/>
              <a:t>Lucas Winzenburg (2012-17), Twin Cities</a:t>
            </a:r>
            <a:endParaRPr sz="1333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333"/>
              <a:t>Molly McDonald (2012-14), Twin Cities</a:t>
            </a:r>
            <a:endParaRPr sz="1333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333"/>
              <a:t>Taylor Long (2013-15), Twin Cities</a:t>
            </a:r>
            <a:endParaRPr sz="1333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333"/>
              <a:t>Yingbin (Ben) Liang (2013-15), Twin Cities</a:t>
            </a:r>
            <a:endParaRPr sz="1333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333"/>
              <a:t>Yilun (Allen) Lin (2013-15), Twin Cities</a:t>
            </a:r>
            <a:endParaRPr sz="1333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333"/>
              <a:t>Agata Miszczyk (2013-15), Twin Cities</a:t>
            </a:r>
            <a:endParaRPr sz="1333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333"/>
              <a:t>Yiqun (Ian) Xie( 2013-15), Twin Cities</a:t>
            </a:r>
            <a:endParaRPr sz="1333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333"/>
              <a:t>Corey Betchwars (2014), Twin Cities</a:t>
            </a:r>
            <a:endParaRPr sz="1333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333"/>
              <a:t>Steve Peyton (2015-16), Twin Cities</a:t>
            </a:r>
            <a:endParaRPr sz="1333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333"/>
              <a:t>Teran Smith (2015-16), Twin Cities</a:t>
            </a:r>
            <a:endParaRPr sz="1333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333"/>
              <a:t>Katie Stinebaugh (2015-17), Twin Cities</a:t>
            </a:r>
            <a:endParaRPr sz="1333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333"/>
              <a:t>Rebecca Barney (2015-18), Twin Cities</a:t>
            </a:r>
            <a:endParaRPr sz="1333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333"/>
              <a:t>Jacob Hartle (2015-18), Twin Cities</a:t>
            </a:r>
            <a:endParaRPr sz="1333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333"/>
              <a:t>Coleman Shepard (2015-18), Twin Cities</a:t>
            </a:r>
            <a:endParaRPr sz="1333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333"/>
              <a:t>Brittany Krzyzanowski (2015-19), Twin Cities </a:t>
            </a:r>
            <a:endParaRPr sz="1333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333"/>
              <a:t>Sharvari Sangle (2016), Twin Cities</a:t>
            </a:r>
            <a:endParaRPr sz="1333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333"/>
              <a:t>Steve Schmidt (2016), Twin Cities</a:t>
            </a:r>
            <a:endParaRPr sz="1333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333"/>
              <a:t>Dan Cahoun (2016), Duluth</a:t>
            </a:r>
            <a:endParaRPr sz="1333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333"/>
              <a:t>Britta Hardel (2016), Duluth</a:t>
            </a:r>
            <a:endParaRPr sz="1333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333"/>
              <a:t>Amanda Huber (2016), Duluth</a:t>
            </a:r>
            <a:endParaRPr sz="1333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333"/>
              <a:t>Kyle Seifert (2016), Duluth</a:t>
            </a:r>
            <a:endParaRPr sz="1333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333"/>
              <a:t>Gerrit VanderWaal (2016), Duluth</a:t>
            </a:r>
            <a:endParaRPr sz="1333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333"/>
              <a:t>Josh Donato (2016-17), Twin Cities</a:t>
            </a:r>
            <a:endParaRPr sz="1333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" sz="1333"/>
              <a:t>Grace Johnson (2016-17), Twin Cities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endParaRPr sz="1333"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4285800" y="1536633"/>
            <a:ext cx="3620400" cy="521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 sz="1333"/>
              <a:t>Jeff Kropelnicki (2016-17), Twin Cities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r>
              <a:rPr lang="en" sz="1333"/>
              <a:t>Alex Nelson (2017), Duluth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r>
              <a:rPr lang="en" sz="1333"/>
              <a:t>Pam Potempa-Rivers (2017), Twin Cities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r>
              <a:rPr lang="en" sz="1333"/>
              <a:t>Jacob Arndt (2016-18), Twin Cities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r>
              <a:rPr lang="en" sz="1333"/>
              <a:t>Jacqueline Cassman (2017-18), Twin Cities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r>
              <a:rPr lang="en" sz="1333"/>
              <a:t>Arie Peterson (2017-18), Twin Cities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r>
              <a:rPr lang="en" sz="1333"/>
              <a:t>Ya Tao (2018), Twin Cities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r>
              <a:rPr lang="en" sz="1333"/>
              <a:t>Morgan Larson (2018), Duluth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r>
              <a:rPr lang="en" sz="1333"/>
              <a:t>Siona Roberts (2018), Duluth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r>
              <a:rPr lang="en" sz="1333"/>
              <a:t>Paul Jacobs (2018-19) Twin Cities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r>
              <a:rPr lang="en" sz="1333"/>
              <a:t>Han Bao (2018-19), Twin Cities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r>
              <a:rPr lang="en" sz="1333"/>
              <a:t>Jiateng Xu (2018-19), Twin Cities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r>
              <a:rPr lang="en" sz="1333"/>
              <a:t>Nels Anderson (2019), Duluth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r>
              <a:rPr lang="en" sz="1333"/>
              <a:t>Sophia Green (2019), Duluth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r>
              <a:rPr lang="en" sz="1333"/>
              <a:t>Sam Winters-Smith (2019), Twin Cities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r>
              <a:rPr lang="en" sz="1333"/>
              <a:t>John Zymslony (2019), Duluth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r>
              <a:rPr lang="en" sz="1333"/>
              <a:t>Micaella Penning (2010-20)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r>
              <a:rPr lang="en" sz="1333"/>
              <a:t>Anders Hopkins (2020)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r>
              <a:rPr lang="en" sz="1333"/>
              <a:t>Travis Ormsby (2019-20)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r>
              <a:rPr lang="en" sz="1333"/>
              <a:t>Avian Ciganko-Ford (2019-20)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r>
              <a:rPr lang="en" sz="1333"/>
              <a:t>Luke Henry (2019-20)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r>
              <a:rPr lang="en" sz="1333"/>
              <a:t>Christopher Saladin (2018-20), Twin Cities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r>
              <a:rPr lang="en" sz="1333"/>
              <a:t>Adam Null (2019-20), Twin Cities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endParaRPr sz="1333"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7906200" y="1536633"/>
            <a:ext cx="3620400" cy="521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 sz="1333"/>
              <a:t>Roopana Vuppalapati Chenchu (2020-21), Twin Cities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r>
              <a:rPr lang="en" sz="1333"/>
              <a:t>Jacob Moser (2020-21), Twin Cities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r>
              <a:rPr lang="en" sz="1333"/>
              <a:t>Audrey Hyke (2020-21), Twin Cities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r>
              <a:rPr lang="en" sz="1333"/>
              <a:t>Brian Coan (2020-2021)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r>
              <a:rPr lang="en" sz="1333"/>
              <a:t>Caitlyn Dibble (2021)</a:t>
            </a:r>
            <a:endParaRPr sz="1333"/>
          </a:p>
          <a:p>
            <a:pPr marL="0" indent="0">
              <a:lnSpc>
                <a:spcPct val="100000"/>
              </a:lnSpc>
              <a:buNone/>
            </a:pPr>
            <a:endParaRPr sz="1333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What we do</a:t>
            </a: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037" y="1356967"/>
            <a:ext cx="9190665" cy="539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62833" y="4225467"/>
            <a:ext cx="2522800" cy="25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00851" y="473585"/>
            <a:ext cx="2453167" cy="1003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39234" y="1679968"/>
            <a:ext cx="2852767" cy="945033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/>
          <p:nvPr/>
        </p:nvSpPr>
        <p:spPr>
          <a:xfrm>
            <a:off x="9637400" y="59767"/>
            <a:ext cx="61340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ArcGIS Online today</a:t>
            </a:r>
            <a:endParaRPr sz="1867" kern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5" name="Google Shape;95;p18"/>
          <p:cNvSpPr txBox="1"/>
          <p:nvPr/>
        </p:nvSpPr>
        <p:spPr>
          <a:xfrm>
            <a:off x="10382867" y="1182034"/>
            <a:ext cx="61340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named users</a:t>
            </a:r>
            <a:endParaRPr sz="1867" kern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6" name="Google Shape;96;p18"/>
          <p:cNvSpPr txBox="1"/>
          <p:nvPr/>
        </p:nvSpPr>
        <p:spPr>
          <a:xfrm>
            <a:off x="9800867" y="2364134"/>
            <a:ext cx="61340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maps, apps, layers</a:t>
            </a:r>
            <a:endParaRPr sz="1867" kern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/>
              <a:t>Current Initiatives</a:t>
            </a:r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4" cy="5875723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 txBox="1"/>
          <p:nvPr/>
        </p:nvSpPr>
        <p:spPr>
          <a:xfrm>
            <a:off x="3274000" y="5936434"/>
            <a:ext cx="56440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667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https://thespatialuniversity.umn.edu</a:t>
            </a:r>
            <a:endParaRPr sz="2667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9268" y="508301"/>
            <a:ext cx="3728801" cy="2894100"/>
          </a:xfrm>
          <a:prstGeom prst="rect">
            <a:avLst/>
          </a:prstGeom>
          <a:noFill/>
          <a:ln>
            <a:noFill/>
          </a:ln>
          <a:effectLst>
            <a:outerShdw blurRad="157163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K12 Collaborative</a:t>
            </a:r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1"/>
          </p:nvPr>
        </p:nvSpPr>
        <p:spPr>
          <a:xfrm>
            <a:off x="1103533" y="1356967"/>
            <a:ext cx="5547600" cy="396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/>
              <a:t>Partnership Activities (MN GIS/LIS Consortium, MAGE, MDE)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UMN connections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Direct teacher support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Grant proposal development</a:t>
            </a:r>
            <a:endParaRPr/>
          </a:p>
          <a:p>
            <a:pPr marL="0" indent="0">
              <a:lnSpc>
                <a:spcPct val="100000"/>
              </a:lnSpc>
              <a:spcBef>
                <a:spcPts val="2133"/>
              </a:spcBef>
              <a:buClr>
                <a:schemeClr val="dk1"/>
              </a:buClr>
              <a:buSzPts val="1100"/>
              <a:buNone/>
            </a:pPr>
            <a:r>
              <a:rPr lang="en" b="1">
                <a:solidFill>
                  <a:schemeClr val="dk1"/>
                </a:solidFill>
              </a:rPr>
              <a:t>mngiseducation.org</a:t>
            </a:r>
            <a:endParaRPr/>
          </a:p>
          <a:p>
            <a:pPr marL="0" indent="0">
              <a:buNone/>
            </a:pPr>
            <a:endParaRPr/>
          </a:p>
          <a:p>
            <a:pPr marL="0" indent="0">
              <a:spcBef>
                <a:spcPts val="2133"/>
              </a:spcBef>
              <a:buNone/>
            </a:pPr>
            <a:endParaRPr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/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9267" y="4377400"/>
            <a:ext cx="4688200" cy="225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57934" y="1111134"/>
            <a:ext cx="2218465" cy="151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57933" y="2688582"/>
            <a:ext cx="2218467" cy="1480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/>
              <a:t>Project Roundup</a:t>
            </a:r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2021 Sponsored projects and external sales </a:t>
            </a:r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body" idx="1"/>
          </p:nvPr>
        </p:nvSpPr>
        <p:spPr>
          <a:xfrm>
            <a:off x="1140300" y="1551567"/>
            <a:ext cx="9720400" cy="42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62500" lnSpcReduction="20000"/>
          </a:bodyPr>
          <a:lstStyle/>
          <a:p>
            <a:pPr marL="0" indent="0">
              <a:buNone/>
            </a:pPr>
            <a:endParaRPr sz="1333"/>
          </a:p>
          <a:p>
            <a:pPr marL="0" indent="0">
              <a:buNone/>
            </a:pPr>
            <a:r>
              <a:rPr lang="en" sz="3785"/>
              <a:t>&gt; $1.2M active and funded projects </a:t>
            </a:r>
            <a:endParaRPr sz="3785"/>
          </a:p>
          <a:p>
            <a:pPr marL="0" indent="0">
              <a:buNone/>
            </a:pPr>
            <a:r>
              <a:rPr lang="en" sz="3785"/>
              <a:t>UMN: Medical School, College of Pharmacy, Carlson School, </a:t>
            </a:r>
            <a:endParaRPr sz="3785"/>
          </a:p>
          <a:p>
            <a:pPr marL="0" indent="609585">
              <a:buNone/>
            </a:pPr>
            <a:r>
              <a:rPr lang="en" sz="3785"/>
              <a:t>Labovitz SBE (UMD), NRRI, CFANS</a:t>
            </a:r>
            <a:endParaRPr sz="3785"/>
          </a:p>
          <a:p>
            <a:pPr marL="0" indent="0">
              <a:buNone/>
            </a:pPr>
            <a:r>
              <a:rPr lang="en" sz="3785"/>
              <a:t>MN Agencies: MDH, DPS, MPCA, MnDOT</a:t>
            </a:r>
            <a:endParaRPr sz="3785"/>
          </a:p>
          <a:p>
            <a:pPr marL="0" indent="0">
              <a:buNone/>
            </a:pPr>
            <a:endParaRPr sz="3785"/>
          </a:p>
          <a:p>
            <a:pPr marL="0" indent="0">
              <a:buNone/>
            </a:pPr>
            <a:r>
              <a:rPr lang="en" sz="3785"/>
              <a:t>&gt; $2.5M proposed projects</a:t>
            </a:r>
            <a:endParaRPr sz="3785"/>
          </a:p>
          <a:p>
            <a:pPr marL="0" indent="0">
              <a:buNone/>
            </a:pPr>
            <a:r>
              <a:rPr lang="en" sz="3785"/>
              <a:t>includes $370,000 pending in SPA/ external sales now</a:t>
            </a:r>
            <a:endParaRPr sz="3785"/>
          </a:p>
          <a:p>
            <a:pPr marL="0" indent="0">
              <a:buNone/>
            </a:pPr>
            <a:r>
              <a:rPr lang="en" sz="3785"/>
              <a:t>includes $1.6M NSF proposal PI'd by U-Spatial staff</a:t>
            </a:r>
            <a:endParaRPr sz="4468"/>
          </a:p>
          <a:p>
            <a:pPr marL="0" indent="0">
              <a:buNone/>
            </a:pPr>
            <a:endParaRPr sz="3785"/>
          </a:p>
          <a:p>
            <a:pPr marL="0" indent="0">
              <a:buNone/>
            </a:pPr>
            <a:r>
              <a:rPr lang="en" sz="3785"/>
              <a:t>Another 13 projects proposed / not funded</a:t>
            </a:r>
            <a:endParaRPr sz="3785"/>
          </a:p>
          <a:p>
            <a:pPr marL="0" indent="0">
              <a:buNone/>
            </a:pPr>
            <a:r>
              <a:rPr lang="en" sz="3785">
                <a:solidFill>
                  <a:schemeClr val="dk1"/>
                </a:solidFill>
              </a:rPr>
              <a:t>collaborations for funding LCCMR, USDA, GEMS, NIH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562147"/>
            <a:ext cx="12192001" cy="5733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3735" y="282167"/>
            <a:ext cx="4550000" cy="2662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733" y="1240134"/>
            <a:ext cx="4970000" cy="561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38333" y="3018667"/>
            <a:ext cx="3279291" cy="350716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5"/>
          <p:cNvSpPr txBox="1">
            <a:spLocks noGrp="1"/>
          </p:cNvSpPr>
          <p:nvPr>
            <p:ph type="title"/>
          </p:nvPr>
        </p:nvSpPr>
        <p:spPr>
          <a:xfrm>
            <a:off x="441333" y="42600"/>
            <a:ext cx="56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County Multi-Hazard Mitigation Plan Updates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Turfgrass</a:t>
            </a:r>
            <a:endParaRPr/>
          </a:p>
        </p:txBody>
      </p:sp>
      <p:pic>
        <p:nvPicPr>
          <p:cNvPr id="150" name="Google Shape;150;p2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3201" y="214634"/>
            <a:ext cx="6239103" cy="442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6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5607" y="1284218"/>
            <a:ext cx="5117584" cy="351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6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71759" y="3514534"/>
            <a:ext cx="2904503" cy="3389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6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81900" y="3753565"/>
            <a:ext cx="5806299" cy="3104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7" name="Content Placeholder 6" descr="Agenda"/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548235526"/>
              </p:ext>
            </p:extLst>
          </p:nvPr>
        </p:nvGraphicFramePr>
        <p:xfrm>
          <a:off x="1206631" y="1336629"/>
          <a:ext cx="9312063" cy="4414764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29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2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875">
                  <a:extLst>
                    <a:ext uri="{9D8B030D-6E8A-4147-A177-3AD203B41FA5}">
                      <a16:colId xmlns:a16="http://schemas.microsoft.com/office/drawing/2014/main" val="4258693984"/>
                    </a:ext>
                  </a:extLst>
                </a:gridCol>
                <a:gridCol w="707011">
                  <a:extLst>
                    <a:ext uri="{9D8B030D-6E8A-4147-A177-3AD203B41FA5}">
                      <a16:colId xmlns:a16="http://schemas.microsoft.com/office/drawing/2014/main" val="268677829"/>
                    </a:ext>
                  </a:extLst>
                </a:gridCol>
                <a:gridCol w="3571139">
                  <a:extLst>
                    <a:ext uri="{9D8B030D-6E8A-4147-A177-3AD203B41FA5}">
                      <a16:colId xmlns:a16="http://schemas.microsoft.com/office/drawing/2014/main" val="888275951"/>
                    </a:ext>
                  </a:extLst>
                </a:gridCol>
              </a:tblGrid>
              <a:tr h="31195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Time</a:t>
                      </a:r>
                    </a:p>
                  </a:txBody>
                  <a:tcPr marL="108825" marR="108825" marT="54413" marB="54413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Topic</a:t>
                      </a:r>
                    </a:p>
                  </a:txBody>
                  <a:tcPr marL="217650" marR="108825" marT="54413" marB="54413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217650" marR="108825" marT="54413" marB="54413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Time</a:t>
                      </a:r>
                    </a:p>
                  </a:txBody>
                  <a:tcPr marL="108825" marR="108825" marT="54413" marB="54413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Topic</a:t>
                      </a:r>
                    </a:p>
                  </a:txBody>
                  <a:tcPr marL="108825" marR="108825" marT="54413" marB="54413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2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10:00</a:t>
                      </a:r>
                    </a:p>
                  </a:txBody>
                  <a:tcPr marL="108825" marR="108825" marT="108825" marB="1088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Introductions, approve agenda and previous minutes</a:t>
                      </a:r>
                    </a:p>
                  </a:txBody>
                  <a:tcPr marL="217650" marR="108825" marT="108825" marB="1088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217650" marR="108825" marT="108825" marB="1088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11:00</a:t>
                      </a:r>
                    </a:p>
                  </a:txBody>
                  <a:tcPr marL="108825" marR="108825" marT="108825" marB="1088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dirty="0"/>
                        <a:t>2022 Priority Projects survey</a:t>
                      </a:r>
                    </a:p>
                  </a:txBody>
                  <a:tcPr marL="217650" marR="108825" marT="108825" marB="1088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2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10:10</a:t>
                      </a:r>
                    </a:p>
                  </a:txBody>
                  <a:tcPr marL="108825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/>
                        <a:t>Committee reports – Review </a:t>
                      </a:r>
                      <a:r>
                        <a:rPr lang="en-US" sz="1400" dirty="0"/>
                        <a:t>and</a:t>
                      </a:r>
                      <a:r>
                        <a:rPr lang="en-US" sz="1400" baseline="0" dirty="0"/>
                        <a:t> accept</a:t>
                      </a:r>
                      <a:endParaRPr lang="en-US" sz="1400" dirty="0"/>
                    </a:p>
                  </a:txBody>
                  <a:tcPr marL="217650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217650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11:15</a:t>
                      </a:r>
                      <a:endParaRPr lang="en-US" sz="1400" dirty="0"/>
                    </a:p>
                  </a:txBody>
                  <a:tcPr marL="108825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/>
                        <a:t>Higher Education sector report</a:t>
                      </a:r>
                      <a:endParaRPr lang="en-US" sz="1400" dirty="0"/>
                    </a:p>
                  </a:txBody>
                  <a:tcPr marL="217650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2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10:15</a:t>
                      </a:r>
                    </a:p>
                  </a:txBody>
                  <a:tcPr marL="108825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/>
                        <a:t>Confirm GAC leadership team</a:t>
                      </a:r>
                      <a:endParaRPr lang="en-US"/>
                    </a:p>
                  </a:txBody>
                  <a:tcPr marL="217650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217650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11:25</a:t>
                      </a:r>
                      <a:endParaRPr lang="en-US" sz="1400" dirty="0"/>
                    </a:p>
                  </a:txBody>
                  <a:tcPr marL="108825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0" i="0" u="none" strike="noStrike" noProof="0">
                          <a:latin typeface="+mn-lt"/>
                        </a:rPr>
                        <a:t>Legislative Update</a:t>
                      </a:r>
                      <a:endParaRPr lang="en-US" sz="1400" dirty="0"/>
                    </a:p>
                  </a:txBody>
                  <a:tcPr marL="217650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428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10:20</a:t>
                      </a:r>
                      <a:endParaRPr lang="en-US"/>
                    </a:p>
                  </a:txBody>
                  <a:tcPr marL="108825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/>
                        <a:t>GIO Update</a:t>
                      </a:r>
                      <a:endParaRPr lang="en-US"/>
                    </a:p>
                  </a:txBody>
                  <a:tcPr marL="217650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217650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11:30</a:t>
                      </a:r>
                      <a:endParaRPr lang="en-US"/>
                    </a:p>
                  </a:txBody>
                  <a:tcPr marL="108825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dirty="0"/>
                        <a:t>GAC priority projects and initiatives updates</a:t>
                      </a:r>
                      <a:endParaRPr lang="en-US"/>
                    </a:p>
                  </a:txBody>
                  <a:tcPr marL="217650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82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10:25</a:t>
                      </a:r>
                      <a:endParaRPr lang="en-US" sz="1400" dirty="0"/>
                    </a:p>
                  </a:txBody>
                  <a:tcPr marL="108825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aseline="0"/>
                        <a:t>UUMPT Update</a:t>
                      </a:r>
                      <a:endParaRPr lang="en-US" sz="1400" baseline="0" dirty="0"/>
                    </a:p>
                  </a:txBody>
                  <a:tcPr marL="217650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217650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11:45</a:t>
                      </a:r>
                      <a:endParaRPr lang="en-US"/>
                    </a:p>
                  </a:txBody>
                  <a:tcPr marL="108825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Announcements</a:t>
                      </a:r>
                      <a:endParaRPr lang="en-US"/>
                    </a:p>
                  </a:txBody>
                  <a:tcPr marL="217650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83296"/>
                  </a:ext>
                </a:extLst>
              </a:tr>
              <a:tr h="40821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10:30</a:t>
                      </a:r>
                      <a:endParaRPr lang="en-US" sz="1400" dirty="0"/>
                    </a:p>
                  </a:txBody>
                  <a:tcPr marL="108825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Open parcel data subcommittee update</a:t>
                      </a:r>
                      <a:endParaRPr lang="en-US" sz="1400" dirty="0"/>
                    </a:p>
                  </a:txBody>
                  <a:tcPr marL="217650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217650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buNone/>
                        <a:tabLst/>
                        <a:defRPr/>
                      </a:pPr>
                      <a:r>
                        <a:rPr lang="en-US" sz="1400" dirty="0"/>
                        <a:t>noon</a:t>
                      </a:r>
                      <a:endParaRPr lang="en-US"/>
                    </a:p>
                  </a:txBody>
                  <a:tcPr marL="108825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217650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657480"/>
                  </a:ext>
                </a:extLst>
              </a:tr>
              <a:tr h="40821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10:40</a:t>
                      </a:r>
                      <a:endParaRPr lang="en-US" sz="1400" dirty="0"/>
                    </a:p>
                  </a:txBody>
                  <a:tcPr marL="108825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/>
                        <a:t>GAC Hub</a:t>
                      </a:r>
                      <a:endParaRPr lang="en-US" sz="1400" dirty="0"/>
                    </a:p>
                  </a:txBody>
                  <a:tcPr marL="217650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217650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108825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108825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884232"/>
                  </a:ext>
                </a:extLst>
              </a:tr>
              <a:tr h="40821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10:50</a:t>
                      </a:r>
                    </a:p>
                    <a:p>
                      <a:pPr lvl="0" algn="ctr">
                        <a:buNone/>
                      </a:pPr>
                      <a:endParaRPr lang="en-US" sz="1400" dirty="0"/>
                    </a:p>
                    <a:p>
                      <a:pPr lvl="0" algn="ctr">
                        <a:buNone/>
                      </a:pPr>
                      <a:r>
                        <a:rPr lang="en-US" sz="1400"/>
                        <a:t>10:55 </a:t>
                      </a:r>
                      <a:endParaRPr lang="en-US" sz="1400" dirty="0"/>
                    </a:p>
                  </a:txBody>
                  <a:tcPr marL="108825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/>
                        <a:t>Lidar update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40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/>
                        <a:t>Break</a:t>
                      </a:r>
                      <a:endParaRPr lang="en-US" sz="1400" dirty="0"/>
                    </a:p>
                  </a:txBody>
                  <a:tcPr marL="217650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217650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108825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108825" marR="108825" marT="108825" marB="108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8523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6397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And lots of other amazing topics</a:t>
            </a:r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body" idx="1"/>
          </p:nvPr>
        </p:nvSpPr>
        <p:spPr>
          <a:xfrm>
            <a:off x="415600" y="1356971"/>
            <a:ext cx="11360800" cy="560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 sz="1867"/>
              <a:t>MN Lead Service Lines</a:t>
            </a:r>
            <a:endParaRPr sz="1867"/>
          </a:p>
          <a:p>
            <a:pPr marL="0" indent="0">
              <a:lnSpc>
                <a:spcPct val="100000"/>
              </a:lnSpc>
              <a:spcBef>
                <a:spcPts val="2133"/>
              </a:spcBef>
              <a:buNone/>
            </a:pPr>
            <a:r>
              <a:rPr lang="en" sz="1867">
                <a:solidFill>
                  <a:schemeClr val="dk1"/>
                </a:solidFill>
                <a:highlight>
                  <a:srgbClr val="FFFFFF"/>
                </a:highlight>
              </a:rPr>
              <a:t>The Price of Empire: Political Unrest, </a:t>
            </a:r>
            <a:br>
              <a:rPr lang="en" sz="1867">
                <a:solidFill>
                  <a:schemeClr val="dk1"/>
                </a:solidFill>
                <a:highlight>
                  <a:srgbClr val="FFFFFF"/>
                </a:highlight>
              </a:rPr>
            </a:br>
            <a:r>
              <a:rPr lang="en" sz="1867">
                <a:solidFill>
                  <a:schemeClr val="dk1"/>
                </a:solidFill>
                <a:highlight>
                  <a:srgbClr val="FFFFFF"/>
                </a:highlight>
              </a:rPr>
              <a:t>Distance, and Sovereign Creditworthiness in Tsarist Russia</a:t>
            </a:r>
            <a:endParaRPr sz="1867"/>
          </a:p>
          <a:p>
            <a:pPr marL="0" indent="0">
              <a:lnSpc>
                <a:spcPct val="100000"/>
              </a:lnSpc>
              <a:spcBef>
                <a:spcPts val="2133"/>
              </a:spcBef>
              <a:buNone/>
            </a:pPr>
            <a:r>
              <a:rPr lang="en" sz="1867"/>
              <a:t>Happy Roads - Well-Being in Transit</a:t>
            </a:r>
            <a:endParaRPr sz="1867"/>
          </a:p>
          <a:p>
            <a:pPr marL="0" indent="0">
              <a:lnSpc>
                <a:spcPct val="100000"/>
              </a:lnSpc>
              <a:spcBef>
                <a:spcPts val="2133"/>
              </a:spcBef>
              <a:buNone/>
            </a:pPr>
            <a:r>
              <a:rPr lang="en" sz="1867"/>
              <a:t>Beijing Job Accessibility Map</a:t>
            </a:r>
            <a:endParaRPr sz="1867"/>
          </a:p>
          <a:p>
            <a:pPr marL="0" indent="0">
              <a:lnSpc>
                <a:spcPct val="100000"/>
              </a:lnSpc>
              <a:spcBef>
                <a:spcPts val="2133"/>
              </a:spcBef>
              <a:buNone/>
            </a:pPr>
            <a:r>
              <a:rPr lang="en" sz="1867"/>
              <a:t>Place of Last Drink</a:t>
            </a:r>
            <a:endParaRPr sz="1867"/>
          </a:p>
          <a:p>
            <a:pPr marL="0" indent="0">
              <a:lnSpc>
                <a:spcPct val="100000"/>
              </a:lnSpc>
              <a:spcBef>
                <a:spcPts val="2133"/>
              </a:spcBef>
              <a:buNone/>
            </a:pPr>
            <a:r>
              <a:rPr lang="en" sz="1867"/>
              <a:t>Mapping Balzac in Historic Paris</a:t>
            </a:r>
            <a:endParaRPr sz="1867"/>
          </a:p>
          <a:p>
            <a:pPr marL="0" indent="0">
              <a:lnSpc>
                <a:spcPct val="100000"/>
              </a:lnSpc>
              <a:spcBef>
                <a:spcPts val="2133"/>
              </a:spcBef>
              <a:buNone/>
            </a:pPr>
            <a:r>
              <a:rPr lang="en" sz="1867"/>
              <a:t>Mapping MN North Shore Coastal Erosion Rates</a:t>
            </a:r>
            <a:endParaRPr sz="1867"/>
          </a:p>
          <a:p>
            <a:pPr marL="0" indent="0">
              <a:lnSpc>
                <a:spcPct val="100000"/>
              </a:lnSpc>
              <a:spcBef>
                <a:spcPts val="2133"/>
              </a:spcBef>
              <a:buNone/>
            </a:pPr>
            <a:r>
              <a:rPr lang="en" sz="1867"/>
              <a:t>MN Bike and Go! Toilet Bike Trail Map</a:t>
            </a:r>
            <a:endParaRPr sz="1867"/>
          </a:p>
          <a:p>
            <a:pPr marL="0" indent="0">
              <a:lnSpc>
                <a:spcPct val="100000"/>
              </a:lnSpc>
              <a:spcBef>
                <a:spcPts val="2133"/>
              </a:spcBef>
              <a:buNone/>
            </a:pPr>
            <a:r>
              <a:rPr lang="en" sz="1867"/>
              <a:t>Design for Community Regeneration, Geodesign in Warren, MN</a:t>
            </a:r>
            <a:endParaRPr sz="1867"/>
          </a:p>
          <a:p>
            <a:pPr marL="0" indent="0">
              <a:spcBef>
                <a:spcPts val="2133"/>
              </a:spcBef>
              <a:buNone/>
            </a:pPr>
            <a:endParaRPr sz="1867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/>
          </a:p>
        </p:txBody>
      </p:sp>
      <p:pic>
        <p:nvPicPr>
          <p:cNvPr id="160" name="Google Shape;1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6076" y="999767"/>
            <a:ext cx="2475397" cy="1385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 rotWithShape="1">
          <a:blip r:embed="rId4">
            <a:alphaModFix/>
          </a:blip>
          <a:srcRect l="15796"/>
          <a:stretch/>
        </p:blipFill>
        <p:spPr>
          <a:xfrm>
            <a:off x="7387767" y="2730834"/>
            <a:ext cx="2132933" cy="1597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2933" y="1413505"/>
            <a:ext cx="1757769" cy="12607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3" name="Google Shape;163;p27"/>
          <p:cNvGrpSpPr/>
          <p:nvPr/>
        </p:nvGrpSpPr>
        <p:grpSpPr>
          <a:xfrm>
            <a:off x="9650188" y="4674611"/>
            <a:ext cx="2227789" cy="763703"/>
            <a:chOff x="5101750" y="2868075"/>
            <a:chExt cx="3936025" cy="1991575"/>
          </a:xfrm>
        </p:grpSpPr>
        <p:pic>
          <p:nvPicPr>
            <p:cNvPr id="164" name="Google Shape;164;p2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101750" y="3984200"/>
              <a:ext cx="3936025" cy="875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234850" y="2868075"/>
              <a:ext cx="3669825" cy="16358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6" name="Google Shape;166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586073" y="2482108"/>
            <a:ext cx="2227567" cy="20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97268" y="4451434"/>
            <a:ext cx="2623433" cy="1685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/>
              <a:t>Thanks!</a:t>
            </a:r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subTitle" idx="1"/>
          </p:nvPr>
        </p:nvSpPr>
        <p:spPr>
          <a:xfrm>
            <a:off x="415600" y="3841200"/>
            <a:ext cx="113608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u="sng">
                <a:solidFill>
                  <a:schemeClr val="hlink"/>
                </a:solidFill>
                <a:hlinkClick r:id="rId3"/>
              </a:rPr>
              <a:t>lenkne@umn.edu</a:t>
            </a:r>
            <a:r>
              <a:rPr lang="en"/>
              <a:t>, </a:t>
            </a:r>
            <a:r>
              <a:rPr lang="en" u="sng">
                <a:solidFill>
                  <a:schemeClr val="hlink"/>
                </a:solidFill>
                <a:hlinkClick r:id="rId4"/>
              </a:rPr>
              <a:t>slstark@d.umn.edu</a:t>
            </a:r>
            <a:endParaRPr/>
          </a:p>
          <a:p>
            <a:pPr marL="0" indent="0"/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Item 12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Legislative Update</a:t>
            </a:r>
          </a:p>
          <a:p>
            <a:pPr marL="0" indent="0">
              <a:buNone/>
            </a:pPr>
            <a:r>
              <a:rPr lang="en-US" dirty="0"/>
              <a:t>Dan Ross</a:t>
            </a:r>
          </a:p>
          <a:p>
            <a:pPr marL="0" indent="0">
              <a:buNone/>
            </a:pPr>
            <a:r>
              <a:rPr lang="en-US" dirty="0">
                <a:cs typeface="Calibri"/>
              </a:rPr>
              <a:t>Preparing for session...</a:t>
            </a:r>
          </a:p>
          <a:p>
            <a:r>
              <a:rPr lang="en-US" dirty="0">
                <a:cs typeface="Calibri"/>
              </a:rPr>
              <a:t>Survey Coordinator</a:t>
            </a:r>
          </a:p>
          <a:p>
            <a:r>
              <a:rPr lang="en-US" dirty="0">
                <a:cs typeface="Calibri"/>
              </a:rPr>
              <a:t>Lidar – acquisition, data storage, management, dissemination</a:t>
            </a:r>
          </a:p>
        </p:txBody>
      </p:sp>
    </p:spTree>
    <p:extLst>
      <p:ext uri="{BB962C8B-B14F-4D97-AF65-F5344CB8AC3E}">
        <p14:creationId xmlns:p14="http://schemas.microsoft.com/office/powerpoint/2010/main" val="1711337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Item 13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Updates on GAC Priority Projects and Initiatives</a:t>
            </a:r>
          </a:p>
          <a:p>
            <a:pPr marL="0" indent="0">
              <a:buNone/>
            </a:pPr>
            <a:r>
              <a:rPr lang="en-US"/>
              <a:t>David Brandt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7716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dirty="0"/>
              <a:t>Updates on GAC Priority Projects and Initiatives</a:t>
            </a:r>
            <a:endParaRPr dirty="0"/>
          </a:p>
        </p:txBody>
      </p:sp>
      <p:sp>
        <p:nvSpPr>
          <p:cNvPr id="490" name="Google Shape;490;p6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buFont typeface="+mj-lt"/>
              <a:buAutoNum type="arabicPeriod"/>
            </a:pPr>
            <a:r>
              <a:rPr lang="en-US" sz="2400" dirty="0">
                <a:ea typeface="+mn-lt"/>
                <a:cs typeface="+mn-lt"/>
              </a:rPr>
              <a:t>Most recent success </a:t>
            </a:r>
          </a:p>
          <a:p>
            <a:pPr indent="-457200">
              <a:buFont typeface="+mj-lt"/>
              <a:buAutoNum type="arabicPeriod"/>
            </a:pPr>
            <a:r>
              <a:rPr lang="en-US" sz="2400" dirty="0">
                <a:ea typeface="+mn-lt"/>
                <a:cs typeface="+mn-lt"/>
              </a:rPr>
              <a:t>Experiencing a barrier?</a:t>
            </a:r>
          </a:p>
          <a:p>
            <a:pPr indent="-457200">
              <a:buFont typeface="+mj-lt"/>
              <a:buAutoNum type="arabicPeriod"/>
            </a:pPr>
            <a:r>
              <a:rPr lang="en-US" sz="2400" dirty="0">
                <a:ea typeface="+mn-lt"/>
                <a:cs typeface="+mn-lt"/>
              </a:rPr>
              <a:t>Next task</a:t>
            </a:r>
            <a:endParaRPr lang="en-US" sz="24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582814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GAC Priorities</a:t>
            </a:r>
          </a:p>
        </p:txBody>
      </p:sp>
      <p:graphicFrame>
        <p:nvGraphicFramePr>
          <p:cNvPr id="2" name="Table 1" descr="Table of GAC Priorities" title="Table of GAC Prioritie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768473"/>
              </p:ext>
            </p:extLst>
          </p:nvPr>
        </p:nvGraphicFramePr>
        <p:xfrm>
          <a:off x="962526" y="1524000"/>
          <a:ext cx="10283869" cy="46643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34006">
                  <a:extLst>
                    <a:ext uri="{9D8B030D-6E8A-4147-A177-3AD203B41FA5}">
                      <a16:colId xmlns:a16="http://schemas.microsoft.com/office/drawing/2014/main" val="1836324951"/>
                    </a:ext>
                  </a:extLst>
                </a:gridCol>
                <a:gridCol w="1478071">
                  <a:extLst>
                    <a:ext uri="{9D8B030D-6E8A-4147-A177-3AD203B41FA5}">
                      <a16:colId xmlns:a16="http://schemas.microsoft.com/office/drawing/2014/main" val="2608705875"/>
                    </a:ext>
                  </a:extLst>
                </a:gridCol>
                <a:gridCol w="2203798">
                  <a:extLst>
                    <a:ext uri="{9D8B030D-6E8A-4147-A177-3AD203B41FA5}">
                      <a16:colId xmlns:a16="http://schemas.microsoft.com/office/drawing/2014/main" val="887950405"/>
                    </a:ext>
                  </a:extLst>
                </a:gridCol>
                <a:gridCol w="2267994">
                  <a:extLst>
                    <a:ext uri="{9D8B030D-6E8A-4147-A177-3AD203B41FA5}">
                      <a16:colId xmlns:a16="http://schemas.microsoft.com/office/drawing/2014/main" val="3554509381"/>
                    </a:ext>
                  </a:extLst>
                </a:gridCol>
              </a:tblGrid>
              <a:tr h="64021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Project or Initiative Description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Status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Project Owner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Champion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252473"/>
                  </a:ext>
                </a:extLst>
              </a:tr>
              <a:tr h="36583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i="0" u="none" strike="noStrike" dirty="0">
                          <a:solidFill>
                            <a:srgbClr val="003865"/>
                          </a:solidFill>
                          <a:effectLst/>
                          <a:latin typeface="Calibri" panose="020F0502020204030204" pitchFamily="34" charset="0"/>
                        </a:rPr>
                        <a:t>Parcel Data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Active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Alison Slaats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Mark Kotz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844051"/>
                  </a:ext>
                </a:extLst>
              </a:tr>
              <a:tr h="36583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Updated and Aligned Boundary Data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Active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rgbClr val="003865"/>
                          </a:solidFill>
                          <a:effectLst/>
                          <a:latin typeface="Calibri" panose="020F0502020204030204" pitchFamily="34" charset="0"/>
                        </a:rPr>
                        <a:t>Preston Dowell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Dan Ross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190993"/>
                  </a:ext>
                </a:extLst>
              </a:tr>
              <a:tr h="36583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000" u="none" strike="noStrike" dirty="0" err="1">
                          <a:effectLst/>
                        </a:rPr>
                        <a:t>Remonumentation</a:t>
                      </a:r>
                      <a:r>
                        <a:rPr lang="en-US" sz="2000" u="none" strike="noStrike" dirty="0">
                          <a:effectLst/>
                        </a:rPr>
                        <a:t> of Section Corners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Active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000" b="0" i="0" u="none" strike="noStrike" noProof="0" dirty="0">
                          <a:effectLst/>
                        </a:rPr>
                        <a:t>Pat Veraguth</a:t>
                      </a:r>
                      <a:endParaRPr lang="en-US"/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3865"/>
                          </a:solidFill>
                          <a:effectLst/>
                          <a:latin typeface="Calibri"/>
                        </a:rPr>
                        <a:t>Dan Ross</a:t>
                      </a:r>
                      <a:endParaRPr lang="en-US"/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560358"/>
                  </a:ext>
                </a:extLst>
              </a:tr>
              <a:tr h="36583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Lidar Acquisition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Active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Gerry Sjerven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Dan Ross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540486"/>
                  </a:ext>
                </a:extLst>
              </a:tr>
              <a:tr h="36583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Accurate Hydro-DEMs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Active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3865"/>
                          </a:solidFill>
                          <a:effectLst/>
                          <a:latin typeface="Calibri"/>
                        </a:rPr>
                        <a:t>Sean Vaughn</a:t>
                      </a:r>
                      <a:endParaRPr lang="en-US"/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many</a:t>
                      </a:r>
                      <a:endParaRPr lang="en-US"/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492547"/>
                  </a:ext>
                </a:extLst>
              </a:tr>
              <a:tr h="36583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t-B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Culvert Data Standard</a:t>
                      </a:r>
                      <a:endParaRPr lang="pt-BR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Active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3865"/>
                          </a:solidFill>
                          <a:effectLst/>
                          <a:latin typeface="Calibri"/>
                        </a:rPr>
                        <a:t>Rick Moore</a:t>
                      </a:r>
                      <a:endParaRPr lang="en-US"/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3865"/>
                          </a:solidFill>
                          <a:effectLst/>
                          <a:latin typeface="Calibri"/>
                        </a:rPr>
                        <a:t>Jonathan Lord</a:t>
                      </a:r>
                      <a:endParaRPr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920082"/>
                  </a:ext>
                </a:extLst>
              </a:tr>
              <a:tr h="36583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Road Centerline Data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Active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 err="1">
                          <a:effectLst/>
                        </a:rPr>
                        <a:t>MnGeo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Dan Ross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472554"/>
                  </a:ext>
                </a:extLst>
              </a:tr>
              <a:tr h="36583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Address Points Data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Active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MnGeo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Dan Ross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369850"/>
                  </a:ext>
                </a:extLst>
              </a:tr>
              <a:tr h="36583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Underground Utilities Data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Active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rgbClr val="003865"/>
                          </a:solidFill>
                          <a:effectLst/>
                          <a:latin typeface="Calibri" panose="020F0502020204030204" pitchFamily="34" charset="0"/>
                        </a:rPr>
                        <a:t>Steve Swazee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Barb Cederberg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8398579"/>
                  </a:ext>
                </a:extLst>
              </a:tr>
              <a:tr h="36583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Critical Infrastructure Data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Active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rgbClr val="003865"/>
                          </a:solidFill>
                          <a:effectLst/>
                          <a:latin typeface="Calibri" panose="020F0502020204030204" pitchFamily="34" charset="0"/>
                        </a:rPr>
                        <a:t>Stacey Stark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Steve Swazee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934633"/>
                  </a:ext>
                </a:extLst>
              </a:tr>
              <a:tr h="36583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U.S. National Grid Materials</a:t>
                      </a:r>
                      <a:endParaRPr kumimoji="0"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Active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3865"/>
                          </a:solidFill>
                          <a:effectLst/>
                          <a:latin typeface="Calibri"/>
                        </a:rPr>
                        <a:t>Randy Knippel</a:t>
                      </a:r>
                      <a:endParaRPr lang="en-US"/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Randy Knippel</a:t>
                      </a:r>
                      <a:endParaRPr lang="en-US" dirty="0"/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714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77795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GAC Priorities</a:t>
            </a:r>
          </a:p>
        </p:txBody>
      </p:sp>
      <p:graphicFrame>
        <p:nvGraphicFramePr>
          <p:cNvPr id="2" name="Table 1" descr="Table of GAC Priorities - continues" title="Table of GAC Priorities - continue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197678"/>
              </p:ext>
            </p:extLst>
          </p:nvPr>
        </p:nvGraphicFramePr>
        <p:xfrm>
          <a:off x="990728" y="1537318"/>
          <a:ext cx="10290949" cy="4898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3612">
                  <a:extLst>
                    <a:ext uri="{9D8B030D-6E8A-4147-A177-3AD203B41FA5}">
                      <a16:colId xmlns:a16="http://schemas.microsoft.com/office/drawing/2014/main" val="1836324951"/>
                    </a:ext>
                  </a:extLst>
                </a:gridCol>
                <a:gridCol w="1503123">
                  <a:extLst>
                    <a:ext uri="{9D8B030D-6E8A-4147-A177-3AD203B41FA5}">
                      <a16:colId xmlns:a16="http://schemas.microsoft.com/office/drawing/2014/main" val="2608705875"/>
                    </a:ext>
                  </a:extLst>
                </a:gridCol>
                <a:gridCol w="2178746">
                  <a:extLst>
                    <a:ext uri="{9D8B030D-6E8A-4147-A177-3AD203B41FA5}">
                      <a16:colId xmlns:a16="http://schemas.microsoft.com/office/drawing/2014/main" val="887950405"/>
                    </a:ext>
                  </a:extLst>
                </a:gridCol>
                <a:gridCol w="2255468">
                  <a:extLst>
                    <a:ext uri="{9D8B030D-6E8A-4147-A177-3AD203B41FA5}">
                      <a16:colId xmlns:a16="http://schemas.microsoft.com/office/drawing/2014/main" val="3554509381"/>
                    </a:ext>
                  </a:extLst>
                </a:gridCol>
              </a:tblGrid>
              <a:tr h="7074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Project or Initiative Description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Status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Project Owner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Champion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252473"/>
                  </a:ext>
                </a:extLst>
              </a:tr>
              <a:tr h="35736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t-B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Image Service Improvements</a:t>
                      </a:r>
                      <a:endParaRPr lang="pt-BR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Active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Alison Slaats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3865"/>
                          </a:solidFill>
                          <a:effectLst/>
                          <a:latin typeface="Calibri"/>
                        </a:rPr>
                        <a:t>Dan Ross</a:t>
                      </a:r>
                      <a:endParaRPr lang="en-US"/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584088"/>
                  </a:ext>
                </a:extLst>
              </a:tr>
              <a:tr h="357367"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t-BR" sz="2000" b="0" i="0" u="none" strike="noStrike">
                          <a:solidFill>
                            <a:srgbClr val="003865"/>
                          </a:solidFill>
                          <a:effectLst/>
                          <a:latin typeface="Calibri"/>
                        </a:rPr>
                        <a:t>Bikeways Data Standard</a:t>
                      </a:r>
                      <a:endParaRPr lang="pt-BR" sz="2000" b="0" i="0" u="none" strike="noStrike" dirty="0">
                        <a:solidFill>
                          <a:srgbClr val="003865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Active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rgbClr val="003865"/>
                          </a:solidFill>
                          <a:effectLst/>
                          <a:latin typeface="Calibri" panose="020F0502020204030204" pitchFamily="34" charset="0"/>
                        </a:rPr>
                        <a:t>Sandra Yassin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844051"/>
                  </a:ext>
                </a:extLst>
              </a:tr>
              <a:tr h="35736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Archiving Implementation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Active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Ryan Mattke</a:t>
                      </a:r>
                      <a:endParaRPr lang="en-US"/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many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207105"/>
                  </a:ext>
                </a:extLst>
              </a:tr>
              <a:tr h="35736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Success Stories for Geospatial Technology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Active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>
                        <a:solidFill>
                          <a:srgbClr val="00386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190993"/>
                  </a:ext>
                </a:extLst>
              </a:tr>
              <a:tr h="35736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Geospatial Commons Advisory Group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Inactive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472554"/>
                  </a:ext>
                </a:extLst>
              </a:tr>
              <a:tr h="35736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NG911 Forum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Inactive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369850"/>
                  </a:ext>
                </a:extLst>
              </a:tr>
              <a:tr h="35736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Basemap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Services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Inactive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>
                        <a:solidFill>
                          <a:srgbClr val="00386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000" b="0" i="0" u="none" strike="noStrike" noProof="0" dirty="0" err="1">
                        <a:effectLst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8398579"/>
                  </a:ext>
                </a:extLst>
              </a:tr>
              <a:tr h="35736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rgbClr val="003865"/>
                          </a:solidFill>
                          <a:effectLst/>
                          <a:latin typeface="Calibri" panose="020F0502020204030204" pitchFamily="34" charset="0"/>
                        </a:rPr>
                        <a:t>Parks Data Standard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Inactive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>
                        <a:solidFill>
                          <a:srgbClr val="00386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000" b="0" i="0" u="none" strike="noStrike" noProof="0" dirty="0" err="1">
                        <a:effectLst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740677"/>
                  </a:ext>
                </a:extLst>
              </a:tr>
              <a:tr h="35736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rgbClr val="003865"/>
                          </a:solidFill>
                          <a:effectLst/>
                          <a:latin typeface="Calibri" panose="020F0502020204030204" pitchFamily="34" charset="0"/>
                        </a:rPr>
                        <a:t>Optical, Lidar, Radar, Aerial and Satellite Imagery Strategy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Inactive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>
                        <a:solidFill>
                          <a:srgbClr val="00386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000" b="0" i="0" u="none" strike="noStrike" noProof="0" dirty="0" err="1">
                        <a:effectLst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615119"/>
                  </a:ext>
                </a:extLst>
              </a:tr>
              <a:tr h="35736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rgbClr val="003865"/>
                          </a:solidFill>
                          <a:effectLst/>
                          <a:latin typeface="Calibri" panose="020F0502020204030204" pitchFamily="34" charset="0"/>
                        </a:rPr>
                        <a:t>High-res Climate Projection Data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Inactive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>
                        <a:solidFill>
                          <a:srgbClr val="00386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000" b="0" i="0" u="none" strike="noStrike" noProof="0" dirty="0" err="1">
                        <a:effectLst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937032"/>
                  </a:ext>
                </a:extLst>
              </a:tr>
              <a:tr h="35736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rgbClr val="003865"/>
                          </a:solidFill>
                          <a:effectLst/>
                          <a:latin typeface="Calibri" panose="020F0502020204030204" pitchFamily="34" charset="0"/>
                        </a:rPr>
                        <a:t>Criminal Justice Info Best Practices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Inactive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>
                        <a:solidFill>
                          <a:srgbClr val="00386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000" b="0" i="0" u="none" strike="noStrike" noProof="0" dirty="0" err="1">
                        <a:effectLst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475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01887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GAC Priorities</a:t>
            </a:r>
          </a:p>
        </p:txBody>
      </p:sp>
      <p:graphicFrame>
        <p:nvGraphicFramePr>
          <p:cNvPr id="2" name="Table 1" descr="Table of GAC Priorities - continues" title="Table of GAC Priorities - continue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487282"/>
              </p:ext>
            </p:extLst>
          </p:nvPr>
        </p:nvGraphicFramePr>
        <p:xfrm>
          <a:off x="988180" y="1541415"/>
          <a:ext cx="10283869" cy="2494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46532">
                  <a:extLst>
                    <a:ext uri="{9D8B030D-6E8A-4147-A177-3AD203B41FA5}">
                      <a16:colId xmlns:a16="http://schemas.microsoft.com/office/drawing/2014/main" val="1836324951"/>
                    </a:ext>
                  </a:extLst>
                </a:gridCol>
                <a:gridCol w="1453019">
                  <a:extLst>
                    <a:ext uri="{9D8B030D-6E8A-4147-A177-3AD203B41FA5}">
                      <a16:colId xmlns:a16="http://schemas.microsoft.com/office/drawing/2014/main" val="2608705875"/>
                    </a:ext>
                  </a:extLst>
                </a:gridCol>
                <a:gridCol w="2192055">
                  <a:extLst>
                    <a:ext uri="{9D8B030D-6E8A-4147-A177-3AD203B41FA5}">
                      <a16:colId xmlns:a16="http://schemas.microsoft.com/office/drawing/2014/main" val="887950405"/>
                    </a:ext>
                  </a:extLst>
                </a:gridCol>
                <a:gridCol w="2292263">
                  <a:extLst>
                    <a:ext uri="{9D8B030D-6E8A-4147-A177-3AD203B41FA5}">
                      <a16:colId xmlns:a16="http://schemas.microsoft.com/office/drawing/2014/main" val="3554509381"/>
                    </a:ext>
                  </a:extLst>
                </a:gridCol>
              </a:tblGrid>
              <a:tr h="7074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Project or Initiative Description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Status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Project Owner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Champion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252473"/>
                  </a:ext>
                </a:extLst>
              </a:tr>
              <a:tr h="35736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Licensed Businesses Data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Inactive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>
                        <a:solidFill>
                          <a:srgbClr val="00386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609707"/>
                  </a:ext>
                </a:extLst>
              </a:tr>
              <a:tr h="35736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Snow Emergency Parking Restriction Data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Inactive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>
                        <a:solidFill>
                          <a:srgbClr val="00386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865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286447"/>
                  </a:ext>
                </a:extLst>
              </a:tr>
              <a:tr h="35736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Geospatial Data Asset Inventory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Inactive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>
                        <a:solidFill>
                          <a:srgbClr val="00386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190993"/>
                  </a:ext>
                </a:extLst>
              </a:tr>
              <a:tr h="35736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Property Crimes Data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Inactive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472554"/>
                  </a:ext>
                </a:extLst>
              </a:tr>
              <a:tr h="35736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Street Parking Restrictions Data Standard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Inactive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369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67560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4A65E-3E97-41E1-9B63-900DCD7D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ea typeface="+mj-lt"/>
                <a:cs typeface="+mj-lt"/>
              </a:rPr>
              <a:t>Status of Free and Open Data Public Geospatial Data</a:t>
            </a:r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72E9270-DBF4-4675-8007-B258FB3987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1426528"/>
              </p:ext>
            </p:extLst>
          </p:nvPr>
        </p:nvGraphicFramePr>
        <p:xfrm>
          <a:off x="454526" y="1844842"/>
          <a:ext cx="5756472" cy="2234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0215">
                  <a:extLst>
                    <a:ext uri="{9D8B030D-6E8A-4147-A177-3AD203B41FA5}">
                      <a16:colId xmlns:a16="http://schemas.microsoft.com/office/drawing/2014/main" val="363571237"/>
                    </a:ext>
                  </a:extLst>
                </a:gridCol>
                <a:gridCol w="1694546">
                  <a:extLst>
                    <a:ext uri="{9D8B030D-6E8A-4147-A177-3AD203B41FA5}">
                      <a16:colId xmlns:a16="http://schemas.microsoft.com/office/drawing/2014/main" val="906394948"/>
                    </a:ext>
                  </a:extLst>
                </a:gridCol>
                <a:gridCol w="1021711">
                  <a:extLst>
                    <a:ext uri="{9D8B030D-6E8A-4147-A177-3AD203B41FA5}">
                      <a16:colId xmlns:a16="http://schemas.microsoft.com/office/drawing/2014/main" val="1342545899"/>
                    </a:ext>
                  </a:extLst>
                </a:gridCol>
              </a:tblGrid>
              <a:tr h="836075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Status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Number of Counties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Total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15589831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Open - Policy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85CC9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15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85CC9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>
                          <a:effectLst/>
                        </a:rPr>
                        <a:t>45</a:t>
                      </a:r>
                      <a:endParaRPr lang="en-US" b="1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C5F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897246"/>
                  </a:ext>
                </a:extLst>
              </a:tr>
              <a:tr h="471243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Open - No Policy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C5F5A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30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C5F5A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955565"/>
                  </a:ext>
                </a:extLst>
              </a:tr>
              <a:tr h="501645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Not Open or Unknown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FFFDE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effectLst/>
                        </a:rPr>
                        <a:t>42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FFFDE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42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FFF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45256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5EEB7F5-001F-4660-9AF2-3E581CB67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280" y="1387586"/>
            <a:ext cx="4798194" cy="526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4D28C6-70FB-45DD-B855-7D0217B6A1B0}"/>
              </a:ext>
            </a:extLst>
          </p:cNvPr>
          <p:cNvSpPr txBox="1"/>
          <p:nvPr/>
        </p:nvSpPr>
        <p:spPr>
          <a:xfrm>
            <a:off x="454526" y="6001966"/>
            <a:ext cx="5016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Data current as of August 9, 2021</a:t>
            </a:r>
          </a:p>
          <a:p>
            <a:r>
              <a:rPr lang="en-US" sz="1400" dirty="0"/>
              <a:t>https://gisdata.mn.gov/dataset/bdry-mn-county-open-data-status</a:t>
            </a:r>
          </a:p>
        </p:txBody>
      </p:sp>
    </p:spTree>
    <p:extLst>
      <p:ext uri="{BB962C8B-B14F-4D97-AF65-F5344CB8AC3E}">
        <p14:creationId xmlns:p14="http://schemas.microsoft.com/office/powerpoint/2010/main" val="15099535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4A65E-3E97-41E1-9B63-900DCD7D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Statewide publicly available parcel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08BC6-91C2-4775-8989-F33E4142E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457200" indent="-457200">
              <a:buAutoNum type="arabicPeriod"/>
            </a:pPr>
            <a:r>
              <a:rPr lang="en-US" dirty="0"/>
              <a:t>Most recent success:</a:t>
            </a:r>
          </a:p>
          <a:p>
            <a:pPr lvl="1"/>
            <a:r>
              <a:rPr lang="en-US" dirty="0">
                <a:cs typeface="Calibri"/>
              </a:rPr>
              <a:t>PLRC's open data subcommittee sent out a survey to all counties on December 3 to ask about barriers to sharing data, and specifically ask if counties would like their data to be included in a public GAC-standard aggregated dataset</a:t>
            </a:r>
          </a:p>
          <a:p>
            <a:pPr lvl="1"/>
            <a:r>
              <a:rPr lang="en-US" dirty="0" err="1">
                <a:cs typeface="Calibri"/>
              </a:rPr>
              <a:t>MnGeo’s</a:t>
            </a:r>
            <a:r>
              <a:rPr lang="en-US" dirty="0">
                <a:cs typeface="Calibri"/>
              </a:rPr>
              <a:t> aggregation process is updated to be able to easily publish public GAC-standard aggregated dataset for counties that opt-in.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If you are experiencing a barrier:</a:t>
            </a:r>
          </a:p>
          <a:p>
            <a:pPr lvl="1"/>
            <a:r>
              <a:rPr lang="en-US" dirty="0">
                <a:cs typeface="Calibri"/>
              </a:rPr>
              <a:t>none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Next task: </a:t>
            </a:r>
          </a:p>
          <a:p>
            <a:pPr lvl="1"/>
            <a:r>
              <a:rPr lang="en-US" dirty="0">
                <a:cs typeface="Calibri"/>
              </a:rPr>
              <a:t>Publish public GAC-standard aggregated dataset for counties that opt-in in January 2022</a:t>
            </a:r>
          </a:p>
          <a:p>
            <a:pPr lvl="1"/>
            <a:r>
              <a:rPr lang="en-US" dirty="0">
                <a:cs typeface="Calibri"/>
              </a:rPr>
              <a:t>PLRC's open data sub-committee’s outreach team will continue reaching out from county to county to talk about benefits of sharing data and learning more about barriers and follow up on survey results.</a:t>
            </a:r>
            <a:endParaRPr lang="en-US" dirty="0">
              <a:ea typeface="+mn-lt"/>
              <a:cs typeface="+mn-lt"/>
            </a:endParaRPr>
          </a:p>
          <a:p>
            <a:pPr marL="914400" lvl="1" indent="-457200">
              <a:buAutoNum type="arabicPeriod"/>
            </a:pPr>
            <a:endParaRPr lang="en-US" dirty="0">
              <a:cs typeface="Calibri"/>
            </a:endParaRPr>
          </a:p>
          <a:p>
            <a:pPr marL="914400" lvl="1" indent="-457200">
              <a:buAutoNum type="arabicPeriod"/>
            </a:pPr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397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Item 2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Committee Reports – Review and Accept</a:t>
            </a:r>
          </a:p>
          <a:p>
            <a:pPr marL="0" indent="0">
              <a:buNone/>
            </a:pPr>
            <a:r>
              <a:rPr lang="en-US" dirty="0"/>
              <a:t>All</a:t>
            </a:r>
          </a:p>
        </p:txBody>
      </p:sp>
    </p:spTree>
    <p:extLst>
      <p:ext uri="{BB962C8B-B14F-4D97-AF65-F5344CB8AC3E}">
        <p14:creationId xmlns:p14="http://schemas.microsoft.com/office/powerpoint/2010/main" val="24872567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4A65E-3E97-41E1-9B63-900DCD7D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ea typeface="+mj-lt"/>
                <a:cs typeface="+mj-lt"/>
              </a:rPr>
              <a:t>Updated and aligned boundary data 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08BC6-91C2-4775-8989-F33E4142E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en-US" dirty="0">
                <a:ea typeface="+mn-lt"/>
                <a:cs typeface="+mn-lt"/>
              </a:rPr>
              <a:t>Most recent success:</a:t>
            </a:r>
            <a:endParaRPr lang="en-US" dirty="0"/>
          </a:p>
          <a:p>
            <a:pPr lvl="1"/>
            <a:r>
              <a:rPr lang="en-US" dirty="0">
                <a:cs typeface="Calibri"/>
              </a:rPr>
              <a:t>PLSS Status Map transitioned to </a:t>
            </a:r>
            <a:r>
              <a:rPr lang="en-US" dirty="0" err="1">
                <a:cs typeface="Calibri"/>
              </a:rPr>
              <a:t>MnGeo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Supporting </a:t>
            </a:r>
            <a:r>
              <a:rPr lang="en-US" dirty="0" err="1">
                <a:ea typeface="+mn-lt"/>
                <a:cs typeface="+mn-lt"/>
              </a:rPr>
              <a:t>Remonumentation</a:t>
            </a:r>
            <a:r>
              <a:rPr lang="en-US" dirty="0">
                <a:ea typeface="+mn-lt"/>
                <a:cs typeface="+mn-lt"/>
              </a:rPr>
              <a:t> Subcommittee which is working on Priority 14</a:t>
            </a:r>
          </a:p>
          <a:p>
            <a:pPr lvl="1"/>
            <a:r>
              <a:rPr lang="en-US" dirty="0">
                <a:ea typeface="+mn-lt"/>
                <a:cs typeface="+mn-lt"/>
              </a:rPr>
              <a:t>Supporting/documenting Arrowhead Alignment Project</a:t>
            </a:r>
          </a:p>
          <a:p>
            <a:pPr marL="457200" indent="-457200">
              <a:buAutoNum type="arabicPeriod"/>
            </a:pPr>
            <a:r>
              <a:rPr lang="en-US" dirty="0">
                <a:ea typeface="+mn-lt"/>
                <a:cs typeface="+mn-lt"/>
              </a:rPr>
              <a:t>If you are experiencing a barrier:</a:t>
            </a:r>
          </a:p>
          <a:p>
            <a:pPr lvl="1"/>
            <a:r>
              <a:rPr lang="en-US" dirty="0">
                <a:cs typeface="Calibri"/>
              </a:rPr>
              <a:t>Committee member time</a:t>
            </a:r>
          </a:p>
          <a:p>
            <a:pPr marL="457200" indent="-457200">
              <a:buAutoNum type="arabicPeriod"/>
            </a:pPr>
            <a:r>
              <a:rPr lang="en-US" dirty="0">
                <a:ea typeface="+mn-lt"/>
                <a:cs typeface="+mn-lt"/>
              </a:rPr>
              <a:t>Next Task: </a:t>
            </a:r>
          </a:p>
          <a:p>
            <a:pPr lvl="1"/>
            <a:r>
              <a:rPr lang="en-US" dirty="0">
                <a:cs typeface="Calibri"/>
              </a:rPr>
              <a:t>Update PLSS Status Map</a:t>
            </a:r>
          </a:p>
          <a:p>
            <a:pPr lvl="1"/>
            <a:r>
              <a:rPr lang="en-US" dirty="0">
                <a:cs typeface="Calibri"/>
              </a:rPr>
              <a:t>Continue supporting/documenting Arrowhead Alignment Project</a:t>
            </a:r>
          </a:p>
          <a:p>
            <a:pPr lvl="1"/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33755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4A65E-3E97-41E1-9B63-900DCD7D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 </a:t>
            </a:r>
            <a:r>
              <a:rPr lang="en-US" sz="4000" err="1">
                <a:ea typeface="+mj-lt"/>
                <a:cs typeface="+mj-lt"/>
              </a:rPr>
              <a:t>Remonumentation</a:t>
            </a:r>
            <a:r>
              <a:rPr lang="en-US" sz="4000" dirty="0">
                <a:ea typeface="+mj-lt"/>
                <a:cs typeface="+mj-lt"/>
              </a:rPr>
              <a:t> of all section corners</a:t>
            </a:r>
            <a:endParaRPr lang="en-US" sz="4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B9846CE-52AB-47FC-8A62-751A22A42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56" y="1619085"/>
            <a:ext cx="10697736" cy="46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927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4A65E-3E97-41E1-9B63-900DCD7D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 New Lidar Acquisition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08BC6-91C2-4775-8989-F33E4142E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arabicPeriod"/>
            </a:pPr>
            <a:r>
              <a:rPr lang="en-US"/>
              <a:t>Most recent success:</a:t>
            </a:r>
            <a:endParaRPr lang="en-US" dirty="0">
              <a:ea typeface="+mn-lt"/>
              <a:cs typeface="+mn-lt"/>
            </a:endParaRPr>
          </a:p>
          <a:p>
            <a:pPr marL="971550" lvl="1" indent="-28575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457200" indent="-457200">
              <a:buAutoNum type="arabicPeriod"/>
            </a:pPr>
            <a:r>
              <a:rPr lang="en-US"/>
              <a:t>If you are experiencing a barrier:</a:t>
            </a:r>
            <a:endParaRPr lang="en-US" dirty="0">
              <a:ea typeface="+mn-lt"/>
              <a:cs typeface="+mn-lt"/>
            </a:endParaRPr>
          </a:p>
          <a:p>
            <a:pPr marL="971550" lvl="1" indent="-285750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457200" indent="-457200">
              <a:buAutoNum type="arabicPeriod"/>
            </a:pPr>
            <a:r>
              <a:rPr lang="en-US"/>
              <a:t>Next task: </a:t>
            </a:r>
          </a:p>
          <a:p>
            <a:pPr lvl="1"/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5322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3D7BC-2EEA-46C6-BFB2-033A0BDF1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52400"/>
            <a:ext cx="10687050" cy="9144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+mj-lt"/>
                <a:cs typeface="+mj-lt"/>
              </a:rPr>
              <a:t>Accurate hydro-DEMs (</a:t>
            </a:r>
            <a:r>
              <a:rPr lang="en-US" dirty="0" err="1">
                <a:ea typeface="+mj-lt"/>
                <a:cs typeface="+mj-lt"/>
              </a:rPr>
              <a:t>hDEM</a:t>
            </a:r>
            <a:r>
              <a:rPr lang="en-US" dirty="0">
                <a:ea typeface="+mj-lt"/>
                <a:cs typeface="+mj-lt"/>
              </a:rPr>
              <a:t>) that serve modern </a:t>
            </a:r>
            <a:br>
              <a:rPr lang="en-US" dirty="0">
                <a:ea typeface="+mj-lt"/>
                <a:cs typeface="+mj-lt"/>
              </a:rPr>
            </a:br>
            <a:r>
              <a:rPr lang="en-US" dirty="0">
                <a:ea typeface="+mj-lt"/>
                <a:cs typeface="+mj-lt"/>
              </a:rPr>
              <a:t>flood modeling and hydro-terrain analysis tools, and the development of more accurate watercourses and watersheds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C315A-4070-479E-9D97-F1A00E4C5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457200" indent="-457200">
              <a:buAutoNum type="arabicPeriod"/>
            </a:pPr>
            <a:r>
              <a:rPr lang="en-US" dirty="0">
                <a:ea typeface="+mn-lt"/>
                <a:cs typeface="+mn-lt"/>
              </a:rPr>
              <a:t>Most recent success: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+mn-lt"/>
                <a:cs typeface="+mn-lt"/>
              </a:rPr>
              <a:t>No success to report related to progress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+mn-lt"/>
                <a:cs typeface="+mn-lt"/>
              </a:rPr>
              <a:t>3D Geomatics is starting to receive more questions about the new high-density lidar coming and the need for DEM Hydro-modification</a:t>
            </a:r>
          </a:p>
          <a:p>
            <a:pPr lvl="2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+mn-lt"/>
                <a:cs typeface="+mn-lt"/>
              </a:rPr>
              <a:t>New Lidar will require DEM Hydro-modification</a:t>
            </a:r>
          </a:p>
          <a:p>
            <a:pPr lvl="2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+mn-lt"/>
                <a:cs typeface="+mn-lt"/>
              </a:rPr>
              <a:t>Previous state investments in DEM hydro-modification and resulting datasets will support new DEM Hydro-modification</a:t>
            </a:r>
          </a:p>
          <a:p>
            <a:pPr marL="457200" indent="-457200">
              <a:buAutoNum type="arabicPeriod"/>
            </a:pPr>
            <a:r>
              <a:rPr lang="en-US" dirty="0">
                <a:ea typeface="+mn-lt"/>
                <a:cs typeface="+mn-lt"/>
              </a:rPr>
              <a:t>If you are experiencing a barrier:</a:t>
            </a:r>
          </a:p>
          <a:p>
            <a:pPr lvl="1"/>
            <a:r>
              <a:rPr lang="en-US" dirty="0">
                <a:ea typeface="+mn-lt"/>
                <a:cs typeface="+mn-lt"/>
              </a:rPr>
              <a:t>Funding</a:t>
            </a:r>
          </a:p>
          <a:p>
            <a:pPr marL="457200" indent="-457200">
              <a:buAutoNum type="arabicPeriod"/>
            </a:pPr>
            <a:r>
              <a:rPr lang="en-US" dirty="0">
                <a:ea typeface="+mn-lt"/>
                <a:cs typeface="+mn-lt"/>
              </a:rPr>
              <a:t>Next task:</a:t>
            </a:r>
          </a:p>
          <a:p>
            <a:pPr lvl="1"/>
            <a:r>
              <a:rPr lang="en-US" dirty="0">
                <a:ea typeface="+mn-lt"/>
                <a:cs typeface="+mn-lt"/>
              </a:rPr>
              <a:t>Continue to build awareness that new Lidar will require DEM hydro-modification and funding</a:t>
            </a:r>
          </a:p>
          <a:p>
            <a:pPr lvl="2"/>
            <a:r>
              <a:rPr lang="en-US" dirty="0">
                <a:ea typeface="+mn-lt"/>
                <a:cs typeface="+mn-lt"/>
              </a:rPr>
              <a:t>Identification of culverts in new lidar will facilitate DEM hydro-modification</a:t>
            </a:r>
            <a:endParaRPr lang="en-US">
              <a:cs typeface="Calibri"/>
            </a:endParaRPr>
          </a:p>
          <a:p>
            <a:pPr lvl="1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2692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3D7BC-2EEA-46C6-BFB2-033A0BDF1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152400"/>
            <a:ext cx="11163300" cy="9144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+mj-lt"/>
                <a:cs typeface="+mj-lt"/>
              </a:rPr>
              <a:t>Development of a culvert data standard for data sharing across the geospatial and infrastructure asset management communities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C315A-4070-479E-9D97-F1A00E4C5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arabicPeriod"/>
            </a:pPr>
            <a:r>
              <a:rPr lang="en-US" dirty="0">
                <a:cs typeface="Calibri"/>
              </a:rPr>
              <a:t>Most recent success: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Identifying resources and interested parties to become partners/members in the committee.  Researching Culvert Data practices of other states to identify best practices</a:t>
            </a:r>
          </a:p>
          <a:p>
            <a:pPr marL="457200" indent="-457200">
              <a:buAutoNum type="arabicPeriod"/>
            </a:pPr>
            <a:r>
              <a:rPr lang="en-US" dirty="0">
                <a:cs typeface="Calibri"/>
              </a:rPr>
              <a:t>If you are experiencing a barrier: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Identifying time to coordinate meetings for the standard.  Culvert Data Standard will become high priority in 2022 in tandem with DEM Hydro-modification Subgroup</a:t>
            </a:r>
          </a:p>
          <a:p>
            <a:pPr marL="457200" indent="-457200">
              <a:buAutoNum type="arabicPeriod"/>
            </a:pPr>
            <a:r>
              <a:rPr lang="en-US" dirty="0">
                <a:cs typeface="Calibri"/>
              </a:rPr>
              <a:t>Next task:</a:t>
            </a:r>
          </a:p>
          <a:p>
            <a:pPr lvl="1"/>
            <a:r>
              <a:rPr lang="en-US" dirty="0">
                <a:ea typeface="+mn-lt"/>
                <a:cs typeface="+mn-lt"/>
              </a:rPr>
              <a:t>Meeting will be set in January to bring together interested parties for the Culvert Data Standard.  Meeting with MnDOT representatives forthcoming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58309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4A65E-3E97-41E1-9B63-900DCD7D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 Road Centerline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08BC6-91C2-4775-8989-F33E4142E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Most recent success: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Data submission and validation routines moved to a new portal</a:t>
            </a:r>
          </a:p>
          <a:p>
            <a:pPr marL="457200" indent="-457200">
              <a:buAutoNum type="arabicPeriod"/>
            </a:pPr>
            <a:r>
              <a:rPr lang="en-US" dirty="0"/>
              <a:t>If you are experiencing a barrier: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All data providers need to now start using the new portal</a:t>
            </a:r>
          </a:p>
          <a:p>
            <a:pPr marL="457200" indent="-457200">
              <a:buAutoNum type="arabicPeriod"/>
            </a:pPr>
            <a:r>
              <a:rPr lang="en-US" dirty="0"/>
              <a:t>Next task: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Build and automate the ETL process for aggregating data to the GAC standard</a:t>
            </a:r>
          </a:p>
          <a:p>
            <a:pPr lvl="1"/>
            <a:r>
              <a:rPr lang="en-US" dirty="0">
                <a:cs typeface="Calibri"/>
              </a:rPr>
              <a:t>Publish to the Geospatial Commons</a:t>
            </a:r>
          </a:p>
        </p:txBody>
      </p:sp>
    </p:spTree>
    <p:extLst>
      <p:ext uri="{BB962C8B-B14F-4D97-AF65-F5344CB8AC3E}">
        <p14:creationId xmlns:p14="http://schemas.microsoft.com/office/powerpoint/2010/main" val="5219616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4A65E-3E97-41E1-9B63-900DCD7D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 Address Points Data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369E56-DFCB-4DCE-889F-4F636071F752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dirty="0"/>
              <a:t>Most recent success: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Data submission and validation routines moved to a new portal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dirty="0"/>
              <a:t>If you are experiencing a barrier: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All data providers need to now start using the new portal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dirty="0"/>
              <a:t>Next task: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Build and automate the ETL process for aggregating data to the GAC standard</a:t>
            </a:r>
          </a:p>
          <a:p>
            <a:pPr lvl="1"/>
            <a:r>
              <a:rPr lang="en-US" dirty="0">
                <a:cs typeface="Calibri"/>
              </a:rPr>
              <a:t>Publish to the Geospatial Commons</a:t>
            </a:r>
          </a:p>
        </p:txBody>
      </p:sp>
    </p:spTree>
    <p:extLst>
      <p:ext uri="{BB962C8B-B14F-4D97-AF65-F5344CB8AC3E}">
        <p14:creationId xmlns:p14="http://schemas.microsoft.com/office/powerpoint/2010/main" val="9662532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3D7BC-2EEA-46C6-BFB2-033A0BDF1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152400"/>
            <a:ext cx="11036300" cy="9144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+mj-lt"/>
                <a:cs typeface="+mj-lt"/>
              </a:rPr>
              <a:t>A project team to develop geospatial data sharing methodologies to support the state’s underground utilities community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C315A-4070-479E-9D97-F1A00E4C5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457200" indent="-457200">
              <a:buAutoNum type="arabicPeriod"/>
            </a:pPr>
            <a:r>
              <a:rPr lang="en-US">
                <a:cs typeface="Calibri"/>
              </a:rPr>
              <a:t>Most recent success:</a:t>
            </a:r>
            <a:endParaRPr lang="en-US" dirty="0">
              <a:ea typeface="+mn-lt"/>
              <a:cs typeface="+mn-lt"/>
            </a:endParaRPr>
          </a:p>
          <a:p>
            <a:pPr marL="1257300" indent="-3429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Major – Support resolution passed by the Minnesota Clean Water Council</a:t>
            </a:r>
          </a:p>
          <a:p>
            <a:pPr marL="1257300" indent="-3429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Minor – November 18, 2021, presentation to the APWA</a:t>
            </a:r>
          </a:p>
          <a:p>
            <a:pPr marL="0" indent="0">
              <a:buNone/>
            </a:pPr>
            <a:r>
              <a:rPr lang="en-US" dirty="0">
                <a:cs typeface="Calibri"/>
              </a:rPr>
              <a:t>2.  </a:t>
            </a:r>
            <a:r>
              <a:rPr lang="en-US">
                <a:cs typeface="Calibri"/>
              </a:rPr>
              <a:t>If you are experiencing a barrier:</a:t>
            </a:r>
            <a:endParaRPr lang="en-US" dirty="0">
              <a:ea typeface="+mn-lt"/>
              <a:cs typeface="+mn-lt"/>
            </a:endParaRPr>
          </a:p>
          <a:p>
            <a:pPr marL="1257300" indent="-34290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Not a barrier, but facing the most challenging part of the entire project – building Phase 1 (of 3) “Fusion View” software which can generate a unified view of Minnesota’s underground infrastructure</a:t>
            </a:r>
          </a:p>
          <a:p>
            <a:pPr marL="0" indent="0">
              <a:buNone/>
            </a:pPr>
            <a:r>
              <a:rPr lang="en-US" dirty="0">
                <a:cs typeface="Calibri"/>
              </a:rPr>
              <a:t>3.  </a:t>
            </a:r>
            <a:r>
              <a:rPr lang="en-US">
                <a:cs typeface="Calibri"/>
              </a:rPr>
              <a:t>Next task:</a:t>
            </a:r>
            <a:endParaRPr lang="en-US" dirty="0">
              <a:cs typeface="Calibri"/>
            </a:endParaRPr>
          </a:p>
          <a:p>
            <a:pPr lvl="2"/>
            <a:r>
              <a:rPr lang="en-US" sz="2200" dirty="0">
                <a:ea typeface="+mn-lt"/>
                <a:cs typeface="+mn-lt"/>
              </a:rPr>
              <a:t>Due to the complexity of this project, there are approximately 50 tasks being worked to varying degrees at the same time</a:t>
            </a:r>
            <a:endParaRPr lang="en-US" sz="2200">
              <a:cs typeface="Calibri"/>
            </a:endParaRPr>
          </a:p>
          <a:p>
            <a:pPr marL="457200" indent="-457200">
              <a:buAutoNum type="arabicPeriod"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58817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692128" cy="863698"/>
          </a:xfrm>
          <a:prstGeom prst="rect">
            <a:avLst/>
          </a:prstGeom>
          <a:solidFill>
            <a:srgbClr val="003864"/>
          </a:solidFill>
        </p:spPr>
        <p:txBody>
          <a:bodyPr vert="horz" wrap="square" lIns="0" tIns="253365" rIns="0" bIns="0" rtlCol="0">
            <a:spAutoFit/>
          </a:bodyPr>
          <a:lstStyle/>
          <a:p>
            <a:pPr marL="1054100">
              <a:lnSpc>
                <a:spcPct val="100000"/>
              </a:lnSpc>
              <a:spcBef>
                <a:spcPts val="1995"/>
              </a:spcBef>
            </a:pPr>
            <a:r>
              <a:rPr sz="3950" spc="-10" dirty="0"/>
              <a:t>Priority</a:t>
            </a:r>
            <a:r>
              <a:rPr sz="3950" spc="150" dirty="0"/>
              <a:t> </a:t>
            </a:r>
            <a:r>
              <a:rPr lang="en-US" sz="3950" spc="150" dirty="0"/>
              <a:t>7</a:t>
            </a:r>
            <a:r>
              <a:rPr sz="3950" spc="10" dirty="0"/>
              <a:t>:</a:t>
            </a:r>
            <a:r>
              <a:rPr sz="3950" spc="75" dirty="0"/>
              <a:t> </a:t>
            </a:r>
            <a:r>
              <a:rPr lang="en-US" sz="3950" spc="-15" dirty="0"/>
              <a:t>Critical Infrastructure Assessment</a:t>
            </a:r>
            <a:endParaRPr sz="3950" dirty="0"/>
          </a:p>
        </p:txBody>
      </p:sp>
      <p:sp>
        <p:nvSpPr>
          <p:cNvPr id="3" name="object 3"/>
          <p:cNvSpPr txBox="1"/>
          <p:nvPr/>
        </p:nvSpPr>
        <p:spPr>
          <a:xfrm>
            <a:off x="917575" y="1608819"/>
            <a:ext cx="10146665" cy="4042772"/>
          </a:xfrm>
          <a:prstGeom prst="rect">
            <a:avLst/>
          </a:prstGeom>
        </p:spPr>
        <p:txBody>
          <a:bodyPr vert="horz" wrap="square" lIns="0" tIns="211454" rIns="0" bIns="0" rtlCol="0">
            <a:spAutoFit/>
          </a:bodyPr>
          <a:lstStyle/>
          <a:p>
            <a:pPr marL="469900" indent="-457834">
              <a:lnSpc>
                <a:spcPct val="100000"/>
              </a:lnSpc>
              <a:spcBef>
                <a:spcPts val="1664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450" dirty="0">
                <a:solidFill>
                  <a:srgbClr val="003864"/>
                </a:solidFill>
                <a:latin typeface="Calibri"/>
                <a:cs typeface="Calibri"/>
              </a:rPr>
              <a:t>Most</a:t>
            </a:r>
            <a:r>
              <a:rPr sz="2450" spc="25" dirty="0">
                <a:solidFill>
                  <a:srgbClr val="003864"/>
                </a:solidFill>
                <a:latin typeface="Calibri"/>
                <a:cs typeface="Calibri"/>
              </a:rPr>
              <a:t> </a:t>
            </a:r>
            <a:r>
              <a:rPr sz="2450" dirty="0">
                <a:solidFill>
                  <a:srgbClr val="003864"/>
                </a:solidFill>
                <a:latin typeface="Calibri"/>
                <a:cs typeface="Calibri"/>
              </a:rPr>
              <a:t>recent</a:t>
            </a:r>
            <a:r>
              <a:rPr sz="2450" spc="105" dirty="0">
                <a:solidFill>
                  <a:srgbClr val="003864"/>
                </a:solidFill>
                <a:latin typeface="Calibri"/>
                <a:cs typeface="Calibri"/>
              </a:rPr>
              <a:t> </a:t>
            </a:r>
            <a:r>
              <a:rPr sz="2450" spc="5" dirty="0">
                <a:solidFill>
                  <a:srgbClr val="003864"/>
                </a:solidFill>
                <a:latin typeface="Calibri"/>
                <a:cs typeface="Calibri"/>
              </a:rPr>
              <a:t>success:</a:t>
            </a:r>
            <a:endParaRPr sz="2450" dirty="0">
              <a:latin typeface="Calibri"/>
              <a:cs typeface="Calibri"/>
            </a:endParaRPr>
          </a:p>
          <a:p>
            <a:pPr marL="699135" lvl="1" indent="-229235">
              <a:lnSpc>
                <a:spcPts val="2390"/>
              </a:lnSpc>
              <a:spcBef>
                <a:spcPts val="1315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lang="en-US" sz="2100" spc="-5" dirty="0">
                <a:solidFill>
                  <a:srgbClr val="003864"/>
                </a:solidFill>
                <a:latin typeface="Calibri"/>
                <a:cs typeface="Calibri"/>
              </a:rPr>
              <a:t>Published fire station dataset to </a:t>
            </a:r>
            <a:r>
              <a:rPr lang="en-US" sz="2100" spc="-5" dirty="0" err="1">
                <a:solidFill>
                  <a:srgbClr val="003864"/>
                </a:solidFill>
                <a:latin typeface="Calibri"/>
                <a:cs typeface="Calibri"/>
              </a:rPr>
              <a:t>GeoCommons</a:t>
            </a:r>
            <a:r>
              <a:rPr lang="en-US" sz="2100" spc="-5" dirty="0">
                <a:solidFill>
                  <a:srgbClr val="003864"/>
                </a:solidFill>
                <a:latin typeface="Calibri"/>
                <a:cs typeface="Calibri"/>
              </a:rPr>
              <a:t> with app for verification</a:t>
            </a:r>
            <a:endParaRPr sz="2100" dirty="0">
              <a:latin typeface="Calibri"/>
              <a:cs typeface="Calibri"/>
            </a:endParaRPr>
          </a:p>
          <a:p>
            <a:pPr marL="326390" indent="-314325">
              <a:lnSpc>
                <a:spcPct val="100000"/>
              </a:lnSpc>
              <a:spcBef>
                <a:spcPts val="1664"/>
              </a:spcBef>
              <a:buAutoNum type="arabicPeriod" startAt="2"/>
              <a:tabLst>
                <a:tab pos="327025" algn="l"/>
              </a:tabLst>
            </a:pPr>
            <a:r>
              <a:rPr sz="2450" spc="-5" dirty="0">
                <a:solidFill>
                  <a:srgbClr val="003864"/>
                </a:solidFill>
                <a:latin typeface="Calibri"/>
                <a:cs typeface="Calibri"/>
              </a:rPr>
              <a:t>If</a:t>
            </a:r>
            <a:r>
              <a:rPr sz="2450" spc="25" dirty="0">
                <a:solidFill>
                  <a:srgbClr val="003864"/>
                </a:solidFill>
                <a:latin typeface="Calibri"/>
                <a:cs typeface="Calibri"/>
              </a:rPr>
              <a:t> </a:t>
            </a:r>
            <a:r>
              <a:rPr sz="2450" spc="5" dirty="0">
                <a:solidFill>
                  <a:srgbClr val="003864"/>
                </a:solidFill>
                <a:latin typeface="Calibri"/>
                <a:cs typeface="Calibri"/>
              </a:rPr>
              <a:t>you</a:t>
            </a:r>
            <a:r>
              <a:rPr sz="2450" spc="10" dirty="0">
                <a:solidFill>
                  <a:srgbClr val="003864"/>
                </a:solidFill>
                <a:latin typeface="Calibri"/>
                <a:cs typeface="Calibri"/>
              </a:rPr>
              <a:t> </a:t>
            </a:r>
            <a:r>
              <a:rPr sz="2450" spc="25" dirty="0">
                <a:solidFill>
                  <a:srgbClr val="003864"/>
                </a:solidFill>
                <a:latin typeface="Calibri"/>
                <a:cs typeface="Calibri"/>
              </a:rPr>
              <a:t>are</a:t>
            </a:r>
            <a:r>
              <a:rPr sz="2450" spc="-70" dirty="0">
                <a:solidFill>
                  <a:srgbClr val="003864"/>
                </a:solidFill>
                <a:latin typeface="Calibri"/>
                <a:cs typeface="Calibri"/>
              </a:rPr>
              <a:t> </a:t>
            </a:r>
            <a:r>
              <a:rPr sz="2450" spc="-5" dirty="0">
                <a:solidFill>
                  <a:srgbClr val="003864"/>
                </a:solidFill>
                <a:latin typeface="Calibri"/>
                <a:cs typeface="Calibri"/>
              </a:rPr>
              <a:t>experiencing</a:t>
            </a:r>
            <a:r>
              <a:rPr sz="2450" spc="295" dirty="0">
                <a:solidFill>
                  <a:srgbClr val="003864"/>
                </a:solidFill>
                <a:latin typeface="Calibri"/>
                <a:cs typeface="Calibri"/>
              </a:rPr>
              <a:t> </a:t>
            </a:r>
            <a:r>
              <a:rPr sz="2450" spc="10" dirty="0">
                <a:solidFill>
                  <a:srgbClr val="003864"/>
                </a:solidFill>
                <a:latin typeface="Calibri"/>
                <a:cs typeface="Calibri"/>
              </a:rPr>
              <a:t>a</a:t>
            </a:r>
            <a:r>
              <a:rPr sz="2450" spc="45" dirty="0">
                <a:solidFill>
                  <a:srgbClr val="003864"/>
                </a:solidFill>
                <a:latin typeface="Calibri"/>
                <a:cs typeface="Calibri"/>
              </a:rPr>
              <a:t> </a:t>
            </a:r>
            <a:r>
              <a:rPr sz="2450" spc="20" dirty="0">
                <a:solidFill>
                  <a:srgbClr val="003864"/>
                </a:solidFill>
                <a:latin typeface="Calibri"/>
                <a:cs typeface="Calibri"/>
              </a:rPr>
              <a:t>barrier:</a:t>
            </a:r>
            <a:endParaRPr sz="2450" dirty="0">
              <a:latin typeface="Calibri"/>
              <a:cs typeface="Calibri"/>
            </a:endParaRPr>
          </a:p>
          <a:p>
            <a:pPr marL="699135" lvl="1" indent="-229235">
              <a:lnSpc>
                <a:spcPct val="100000"/>
              </a:lnSpc>
              <a:spcBef>
                <a:spcPts val="1240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lang="en-US" sz="2100" spc="10" dirty="0">
                <a:solidFill>
                  <a:srgbClr val="003864"/>
                </a:solidFill>
                <a:latin typeface="Calibri"/>
                <a:cs typeface="Calibri"/>
              </a:rPr>
              <a:t>Hoping to pique the interest of the Fire Marshal and/or other authorities of these data! Finding avenues to publicize beyond GIS community.</a:t>
            </a:r>
            <a:endParaRPr sz="2100" dirty="0">
              <a:latin typeface="Calibri"/>
              <a:cs typeface="Calibri"/>
            </a:endParaRPr>
          </a:p>
          <a:p>
            <a:pPr marL="326390" indent="-314325">
              <a:lnSpc>
                <a:spcPct val="100000"/>
              </a:lnSpc>
              <a:spcBef>
                <a:spcPts val="1785"/>
              </a:spcBef>
              <a:buAutoNum type="arabicPeriod" startAt="2"/>
              <a:tabLst>
                <a:tab pos="327025" algn="l"/>
              </a:tabLst>
            </a:pPr>
            <a:r>
              <a:rPr sz="2450" spc="-30" dirty="0">
                <a:solidFill>
                  <a:srgbClr val="003864"/>
                </a:solidFill>
                <a:latin typeface="Calibri"/>
                <a:cs typeface="Calibri"/>
              </a:rPr>
              <a:t>Next</a:t>
            </a:r>
            <a:r>
              <a:rPr sz="2450" spc="125" dirty="0">
                <a:solidFill>
                  <a:srgbClr val="003864"/>
                </a:solidFill>
                <a:latin typeface="Calibri"/>
                <a:cs typeface="Calibri"/>
              </a:rPr>
              <a:t> </a:t>
            </a:r>
            <a:r>
              <a:rPr sz="2450" spc="10" dirty="0">
                <a:solidFill>
                  <a:srgbClr val="003864"/>
                </a:solidFill>
                <a:latin typeface="Calibri"/>
                <a:cs typeface="Calibri"/>
              </a:rPr>
              <a:t>task:</a:t>
            </a:r>
            <a:endParaRPr sz="2450" dirty="0">
              <a:latin typeface="Calibri"/>
              <a:cs typeface="Calibri"/>
            </a:endParaRPr>
          </a:p>
          <a:p>
            <a:pPr marL="699135" marR="170815" lvl="1" indent="-229235">
              <a:lnSpc>
                <a:spcPts val="2330"/>
              </a:lnSpc>
              <a:spcBef>
                <a:spcPts val="1480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lang="en-US" sz="2100" dirty="0">
                <a:solidFill>
                  <a:srgbClr val="003864"/>
                </a:solidFill>
                <a:latin typeface="Calibri"/>
                <a:cs typeface="Calibri"/>
              </a:rPr>
              <a:t>Publish “C.I. resource site” on </a:t>
            </a:r>
            <a:r>
              <a:rPr lang="en-US" sz="2100" dirty="0" err="1">
                <a:solidFill>
                  <a:srgbClr val="003864"/>
                </a:solidFill>
                <a:latin typeface="Calibri"/>
                <a:cs typeface="Calibri"/>
              </a:rPr>
              <a:t>MnGeo</a:t>
            </a:r>
            <a:r>
              <a:rPr lang="en-US" sz="2100" dirty="0">
                <a:solidFill>
                  <a:srgbClr val="003864"/>
                </a:solidFill>
                <a:latin typeface="Calibri"/>
                <a:cs typeface="Calibri"/>
              </a:rPr>
              <a:t> website</a:t>
            </a:r>
          </a:p>
          <a:p>
            <a:pPr marL="699135" marR="170815" lvl="1" indent="-229235">
              <a:lnSpc>
                <a:spcPts val="2330"/>
              </a:lnSpc>
              <a:spcBef>
                <a:spcPts val="1480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lang="en-US" sz="2100" dirty="0">
                <a:solidFill>
                  <a:srgbClr val="003864"/>
                </a:solidFill>
                <a:latin typeface="Calibri"/>
                <a:cs typeface="Calibri"/>
              </a:rPr>
              <a:t>Publish law enforcement dataset, similar to fire station dataset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3D7BC-2EEA-46C6-BFB2-033A0BDF1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+mj-lt"/>
                <a:cs typeface="+mj-lt"/>
              </a:rPr>
              <a:t>Maps, procedures, templates and other materials to help </a:t>
            </a:r>
            <a:br>
              <a:rPr lang="en-US" dirty="0">
                <a:ea typeface="+mj-lt"/>
                <a:cs typeface="+mj-lt"/>
              </a:rPr>
            </a:br>
            <a:r>
              <a:rPr lang="en-US" dirty="0">
                <a:ea typeface="+mj-lt"/>
                <a:cs typeface="+mj-lt"/>
              </a:rPr>
              <a:t>all levels of government implement the U.S. National Grid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C315A-4070-479E-9D97-F1A00E4C5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457200" indent="-457200">
              <a:buAutoNum type="arabicPeriod"/>
            </a:pPr>
            <a:r>
              <a:rPr lang="en-US" dirty="0">
                <a:cs typeface="Calibri"/>
              </a:rPr>
              <a:t>Most recent success:</a:t>
            </a:r>
            <a:endParaRPr lang="en-US" dirty="0">
              <a:ea typeface="+mn-lt"/>
              <a:cs typeface="+mn-lt"/>
            </a:endParaRP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a typeface="+mn-lt"/>
                <a:cs typeface="+mn-lt"/>
              </a:rPr>
              <a:t>Developed interface to allow map publishers to contribute to an application that provides access to USNG maps series and map books published anywhere on the Internet</a:t>
            </a:r>
          </a:p>
          <a:p>
            <a:pPr marL="457200" indent="-457200">
              <a:buAutoNum type="arabicPeriod"/>
            </a:pPr>
            <a:r>
              <a:rPr lang="en-US" dirty="0">
                <a:cs typeface="Calibri"/>
              </a:rPr>
              <a:t>If you are experiencing a barrier: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en-US" sz="2500" dirty="0">
                <a:ea typeface="+mn-lt"/>
                <a:cs typeface="+mn-lt"/>
              </a:rPr>
              <a:t>Time</a:t>
            </a:r>
          </a:p>
          <a:p>
            <a:pPr marL="457200" indent="-457200">
              <a:buAutoNum type="arabicPeriod"/>
            </a:pPr>
            <a:r>
              <a:rPr lang="en-US" dirty="0">
                <a:ea typeface="+mn-lt"/>
                <a:cs typeface="+mn-lt"/>
              </a:rPr>
              <a:t>Next task:</a:t>
            </a:r>
          </a:p>
          <a:p>
            <a:pPr lvl="1"/>
            <a:r>
              <a:rPr lang="en-US" sz="2500" dirty="0">
                <a:ea typeface="+mn-lt"/>
                <a:cs typeface="+mn-lt"/>
              </a:rPr>
              <a:t>Complete the above interface</a:t>
            </a:r>
          </a:p>
          <a:p>
            <a:pPr lvl="1"/>
            <a:r>
              <a:rPr lang="en-US" sz="2500" dirty="0">
                <a:ea typeface="+mn-lt"/>
                <a:cs typeface="+mn-lt"/>
              </a:rPr>
              <a:t>Migrate existing documentation from ArcMap to ArcGIS Pro </a:t>
            </a:r>
            <a:endParaRPr lang="en-US" sz="2500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9955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Item 3</a:t>
            </a:r>
          </a:p>
        </p:txBody>
      </p:sp>
      <p:sp>
        <p:nvSpPr>
          <p:cNvPr id="9" name="Tex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762240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/>
              <a:t>Confirm GAC Leadership</a:t>
            </a:r>
            <a:endParaRPr lang="en-US" b="1" dirty="0"/>
          </a:p>
          <a:p>
            <a:pPr marL="0" indent="0">
              <a:buNone/>
            </a:pPr>
            <a:r>
              <a:rPr lang="en-US"/>
              <a:t>Cory Richter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92175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4A65E-3E97-41E1-9B63-900DCD7D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effectLst/>
              </a:rPr>
              <a:t>Improvements to the </a:t>
            </a:r>
            <a:r>
              <a:rPr lang="en-US" sz="2800" dirty="0" err="1">
                <a:effectLst/>
              </a:rPr>
              <a:t>MnGeo</a:t>
            </a:r>
            <a:r>
              <a:rPr lang="en-US" sz="2800" dirty="0">
                <a:effectLst/>
              </a:rPr>
              <a:t> Image Service, such as Web Mercator support, tiling, and complementary options such as “composite of latest leaf off imagery”, and downloading options</a:t>
            </a:r>
            <a:endParaRPr lang="en-US" sz="2800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DE0B439C-262F-40FD-89A4-376848A82587}"/>
              </a:ext>
            </a:extLst>
          </p:cNvPr>
          <p:cNvSpPr txBox="1">
            <a:spLocks/>
          </p:cNvSpPr>
          <p:nvPr/>
        </p:nvSpPr>
        <p:spPr>
          <a:xfrm>
            <a:off x="587298" y="202077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dirty="0">
                <a:cs typeface="Calibri"/>
              </a:rPr>
              <a:t>Most recent success:</a:t>
            </a:r>
            <a:endParaRPr lang="en-US" dirty="0">
              <a:ea typeface="+mn-lt"/>
              <a:cs typeface="+mn-lt"/>
            </a:endParaRP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+mn-lt"/>
                <a:cs typeface="+mn-lt"/>
              </a:rPr>
              <a:t>Worked on image viewer recommended by Image Service Sustainability Committee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+mn-lt"/>
                <a:cs typeface="+mn-lt"/>
              </a:rPr>
              <a:t>Added county imagery from Rice, Steele, and Carlton County to WMS</a:t>
            </a:r>
            <a:endParaRPr lang="en-US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dirty="0">
                <a:cs typeface="Calibri"/>
              </a:rPr>
              <a:t>If you are experiencing a barrier: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Time constraints to work on recommendations of committee, and did not accomplish removal of suggested retirement image layers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dirty="0">
                <a:cs typeface="Calibri"/>
              </a:rPr>
              <a:t>Next task:</a:t>
            </a:r>
          </a:p>
          <a:p>
            <a:pPr lvl="1"/>
            <a:r>
              <a:rPr lang="en-US" dirty="0">
                <a:ea typeface="+mn-lt"/>
                <a:cs typeface="+mn-lt"/>
              </a:rPr>
              <a:t>Adding county imagery from Koochiching and Le Sueur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7091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471800"/>
          </a:xfrm>
          <a:prstGeom prst="rect">
            <a:avLst/>
          </a:prstGeom>
          <a:solidFill>
            <a:srgbClr val="003864"/>
          </a:solidFill>
          <a:ln>
            <a:noFill/>
          </a:ln>
        </p:spPr>
        <p:txBody>
          <a:bodyPr spcFirstLastPara="1" wrap="square" lIns="0" tIns="253350" rIns="0" bIns="0" anchor="t" anchorCtr="0">
            <a:spAutoFit/>
          </a:bodyPr>
          <a:lstStyle/>
          <a:p>
            <a:pPr marL="1054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50"/>
              <a:t>Priority 9: Archiving Minnesota geospatial data</a:t>
            </a:r>
            <a:endParaRPr sz="3950"/>
          </a:p>
          <a:p>
            <a:pPr marL="1054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950"/>
          </a:p>
        </p:txBody>
      </p:sp>
      <p:sp>
        <p:nvSpPr>
          <p:cNvPr id="45" name="Google Shape;45;p1"/>
          <p:cNvSpPr txBox="1"/>
          <p:nvPr/>
        </p:nvSpPr>
        <p:spPr>
          <a:xfrm>
            <a:off x="917575" y="1608819"/>
            <a:ext cx="10146600" cy="47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1450" rIns="0" bIns="0" anchor="t" anchorCtr="0">
            <a:spAutoFit/>
          </a:bodyPr>
          <a:lstStyle/>
          <a:p>
            <a:pPr marL="469900" marR="0" lvl="0" indent="-45783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Calibri"/>
              <a:buAutoNum type="arabicPeriod"/>
              <a:tabLst/>
              <a:defRPr/>
            </a:pPr>
            <a:r>
              <a:rPr kumimoji="0" lang="en-US" sz="24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Most recent success:</a:t>
            </a:r>
            <a:endParaRPr kumimoji="0" sz="24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4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Calibri"/>
              <a:buChar char="•"/>
              <a:tabLst/>
              <a:defRPr/>
            </a:pPr>
            <a:r>
              <a:rPr kumimoji="0" lang="en-US" sz="24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Created a test repository with sample datasets from the Commons as a proof of concept.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26390" marR="0" lvl="0" indent="-314325" algn="l" defTabSz="914400" rtl="0" eaLnBrk="1" fontAlgn="auto" latinLnBrk="0" hangingPunct="1">
              <a:lnSpc>
                <a:spcPct val="100000"/>
              </a:lnSpc>
              <a:spcBef>
                <a:spcPts val="1664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Calibri"/>
              <a:buAutoNum type="arabicPeriod" startAt="2"/>
              <a:tabLst/>
              <a:defRPr/>
            </a:pPr>
            <a:r>
              <a:rPr kumimoji="0" lang="en-US" sz="24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If you are experiencing a barrier:</a:t>
            </a:r>
            <a:endParaRPr kumimoji="0" sz="24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4175" algn="l" defTabSz="914400" rtl="0" eaLnBrk="1" fontAlgn="auto" latinLnBrk="0" hangingPunct="1">
              <a:lnSpc>
                <a:spcPct val="100000"/>
              </a:lnSpc>
              <a:spcBef>
                <a:spcPts val="1664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Calibri"/>
              <a:buChar char="•"/>
              <a:tabLst/>
              <a:defRPr/>
            </a:pPr>
            <a:r>
              <a:rPr kumimoji="0" lang="en-US" sz="24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Working on getting a firm commitment from hosting entity (hopefully UMN)</a:t>
            </a:r>
            <a:endParaRPr kumimoji="0" sz="24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26390" marR="0" lvl="0" indent="-314325" algn="l" defTabSz="914400" rtl="0" eaLnBrk="1" fontAlgn="auto" latinLnBrk="0" hangingPunct="1">
              <a:lnSpc>
                <a:spcPct val="100000"/>
              </a:lnSpc>
              <a:spcBef>
                <a:spcPts val="1785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Calibri"/>
              <a:buAutoNum type="arabicPeriod" startAt="2"/>
              <a:tabLst/>
              <a:defRPr/>
            </a:pPr>
            <a:r>
              <a:rPr kumimoji="0" lang="en-US" sz="24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Next task:</a:t>
            </a:r>
            <a:endParaRPr kumimoji="0" sz="24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4175" algn="l" defTabSz="914400" rtl="0" eaLnBrk="1" fontAlgn="auto" latinLnBrk="0" hangingPunct="1">
              <a:lnSpc>
                <a:spcPct val="100000"/>
              </a:lnSpc>
              <a:spcBef>
                <a:spcPts val="1785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Calibri"/>
              <a:buChar char="•"/>
              <a:tabLst/>
              <a:defRPr/>
            </a:pPr>
            <a:r>
              <a:rPr kumimoji="0" lang="en-US" sz="24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Writing report describing pilot details</a:t>
            </a:r>
            <a:endParaRPr kumimoji="0" sz="24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4175" algn="l" defTabSz="914400" rtl="0" eaLnBrk="1" fontAlgn="auto" latinLnBrk="0" hangingPunct="1">
              <a:lnSpc>
                <a:spcPct val="100000"/>
              </a:lnSpc>
              <a:spcBef>
                <a:spcPts val="1785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Calibri"/>
              <a:buChar char="•"/>
              <a:tabLst/>
              <a:defRPr/>
            </a:pPr>
            <a:r>
              <a:rPr kumimoji="0" lang="en-US" sz="24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Figuring out funding</a:t>
            </a:r>
            <a:endParaRPr kumimoji="0" sz="24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093B0-34D0-4936-9F1F-FF057E8C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Agenda Item 14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486A3-689A-4725-9117-A241147E6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cs typeface="Calibri"/>
              </a:rPr>
              <a:t>Announcements </a:t>
            </a:r>
            <a:endParaRPr lang="en-US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8509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DF07C-53DC-4A17-9F3B-4E0479357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Next Meetings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CADA0-B21C-43F1-8421-4B2BAF8F1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2022 GAC priorities special meeting</a:t>
            </a:r>
          </a:p>
          <a:p>
            <a:r>
              <a:rPr lang="en-US" b="1" dirty="0">
                <a:ea typeface="+mn-lt"/>
                <a:cs typeface="+mn-lt"/>
              </a:rPr>
              <a:t>January 19</a:t>
            </a:r>
            <a:r>
              <a:rPr lang="en-US" dirty="0">
                <a:ea typeface="+mn-lt"/>
                <a:cs typeface="+mn-lt"/>
              </a:rPr>
              <a:t>, 10:00 – 11:00 </a:t>
            </a:r>
            <a:endParaRPr lang="en-US" dirty="0"/>
          </a:p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Next quarterly meetings:</a:t>
            </a:r>
            <a:endParaRPr lang="en-US" dirty="0"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March 30, 10:00 – noon</a:t>
            </a:r>
          </a:p>
          <a:p>
            <a:r>
              <a:rPr lang="en-US" dirty="0">
                <a:ea typeface="+mn-lt"/>
                <a:cs typeface="+mn-lt"/>
              </a:rPr>
              <a:t>May 25, 10:00 – 1:00 </a:t>
            </a:r>
          </a:p>
          <a:p>
            <a:pPr marL="0" indent="0">
              <a:buNone/>
            </a:pPr>
            <a:endParaRPr lang="en-US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96393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2DB2530-095D-4E12-88FC-12CD536D6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6155" y="1347005"/>
            <a:ext cx="7225140" cy="507816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8946E6-65FF-407E-AF95-D2071045C8BB}"/>
              </a:ext>
            </a:extLst>
          </p:cNvPr>
          <p:cNvSpPr txBox="1"/>
          <p:nvPr/>
        </p:nvSpPr>
        <p:spPr>
          <a:xfrm>
            <a:off x="5369169" y="6389076"/>
            <a:ext cx="1453662" cy="3810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cs typeface="Calibri"/>
                <a:hlinkClick r:id="rId3"/>
              </a:rPr>
              <a:t>GeoGreeting</a:t>
            </a:r>
          </a:p>
        </p:txBody>
      </p:sp>
    </p:spTree>
    <p:extLst>
      <p:ext uri="{BB962C8B-B14F-4D97-AF65-F5344CB8AC3E}">
        <p14:creationId xmlns:p14="http://schemas.microsoft.com/office/powerpoint/2010/main" val="2830877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dirty="0"/>
              <a:t>Confirm GAC Leadership</a:t>
            </a:r>
            <a:endParaRPr dirty="0"/>
          </a:p>
        </p:txBody>
      </p:sp>
      <p:sp>
        <p:nvSpPr>
          <p:cNvPr id="490" name="Google Shape;490;p61"/>
          <p:cNvSpPr txBox="1">
            <a:spLocks noGrp="1"/>
          </p:cNvSpPr>
          <p:nvPr>
            <p:ph type="body" idx="1"/>
          </p:nvPr>
        </p:nvSpPr>
        <p:spPr>
          <a:xfrm>
            <a:off x="838200" y="1428811"/>
            <a:ext cx="10515600" cy="43513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/>
            <a:r>
              <a:rPr lang="en-US" sz="2000" dirty="0">
                <a:ea typeface="+mn-lt"/>
                <a:cs typeface="+mn-lt"/>
              </a:rPr>
              <a:t>Cory Richter, Chair</a:t>
            </a:r>
          </a:p>
          <a:p>
            <a:pPr indent="-457200"/>
            <a:r>
              <a:rPr lang="en-US" sz="2000" dirty="0">
                <a:ea typeface="+mn-lt"/>
                <a:cs typeface="+mn-lt"/>
              </a:rPr>
              <a:t>David Brandt, Vice Chair</a:t>
            </a:r>
          </a:p>
          <a:p>
            <a:pPr indent="-457200"/>
            <a:r>
              <a:rPr lang="en-US" sz="2000" dirty="0">
                <a:ea typeface="+mn-lt"/>
                <a:cs typeface="+mn-lt"/>
              </a:rPr>
              <a:t>Jeff Bloomquist</a:t>
            </a:r>
          </a:p>
          <a:p>
            <a:pPr indent="-457200"/>
            <a:r>
              <a:rPr lang="en-US" sz="2000" dirty="0">
                <a:ea typeface="+mn-lt"/>
                <a:cs typeface="+mn-lt"/>
              </a:rPr>
              <a:t>Len Kne</a:t>
            </a:r>
          </a:p>
          <a:p>
            <a:pPr indent="-457200"/>
            <a:r>
              <a:rPr lang="en-US" sz="2000" dirty="0">
                <a:ea typeface="+mn-lt"/>
                <a:cs typeface="+mn-lt"/>
              </a:rPr>
              <a:t>Chris Mavis</a:t>
            </a:r>
          </a:p>
          <a:p>
            <a:pPr indent="-457200"/>
            <a:r>
              <a:rPr lang="en-US" sz="2000" dirty="0">
                <a:ea typeface="+mn-lt"/>
                <a:cs typeface="+mn-lt"/>
              </a:rPr>
              <a:t>Victoria Reinhardt</a:t>
            </a:r>
          </a:p>
          <a:p>
            <a:pPr indent="-457200"/>
            <a:r>
              <a:rPr lang="en-US" sz="2000" dirty="0">
                <a:ea typeface="+mn-lt"/>
                <a:cs typeface="+mn-lt"/>
              </a:rPr>
              <a:t>Kendis Scharenbroich</a:t>
            </a:r>
          </a:p>
          <a:p>
            <a:pPr indent="-457200"/>
            <a:r>
              <a:rPr lang="en-US" sz="2000" dirty="0">
                <a:ea typeface="+mn-lt"/>
                <a:cs typeface="+mn-lt"/>
              </a:rPr>
              <a:t>Gerry Sjerven</a:t>
            </a:r>
            <a:endParaRPr lang="en-US" sz="2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86009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 Item 4</a:t>
            </a:r>
            <a:endParaRPr lang="en-US" dirty="0"/>
          </a:p>
        </p:txBody>
      </p:sp>
      <p:sp>
        <p:nvSpPr>
          <p:cNvPr id="9" name="Tex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762240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/>
              <a:t>GIO Update</a:t>
            </a:r>
            <a:endParaRPr lang="en-US" b="1" dirty="0"/>
          </a:p>
          <a:p>
            <a:pPr marL="0" indent="0">
              <a:buNone/>
            </a:pPr>
            <a:r>
              <a:rPr lang="en-US"/>
              <a:t>Dan Ross</a:t>
            </a:r>
            <a:endParaRPr lang="en-US">
              <a:cs typeface="Calibri"/>
            </a:endParaRPr>
          </a:p>
          <a:p>
            <a:r>
              <a:rPr lang="en-US" dirty="0">
                <a:cs typeface="Calibri"/>
              </a:rPr>
              <a:t>Thank you! </a:t>
            </a:r>
          </a:p>
          <a:p>
            <a:r>
              <a:rPr lang="en-US" dirty="0">
                <a:cs typeface="Calibri"/>
              </a:rPr>
              <a:t>Last day</a:t>
            </a:r>
          </a:p>
          <a:p>
            <a:r>
              <a:rPr lang="en-US" dirty="0">
                <a:cs typeface="Calibri"/>
              </a:rPr>
              <a:t>Hiring process for a new fulltime leader is moving</a:t>
            </a:r>
          </a:p>
          <a:p>
            <a:pPr marL="0" indent="0">
              <a:buNone/>
            </a:pPr>
            <a:endParaRPr lang="en-US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1676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 Item 5</a:t>
            </a:r>
            <a:endParaRPr lang="en-US" dirty="0"/>
          </a:p>
        </p:txBody>
      </p:sp>
      <p:sp>
        <p:nvSpPr>
          <p:cNvPr id="9" name="Tex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762240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/>
              <a:t>UUMPT Update – Clean Water Council Policy Statement</a:t>
            </a:r>
            <a:endParaRPr lang="en-US" b="1" dirty="0"/>
          </a:p>
          <a:p>
            <a:pPr marL="0" indent="0">
              <a:buNone/>
            </a:pPr>
            <a:r>
              <a:rPr lang="en-US"/>
              <a:t>Steve Swazee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036578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.IT" id="{43004C98-5B53-4D58-92B4-D334E886AB92}" vid="{BCC84AB3-760B-4B29-9458-5FA6845EC3C2}"/>
    </a:ext>
  </a:extLst>
</a:theme>
</file>

<file path=ppt/theme/theme2.xml><?xml version="1.0" encoding="utf-8"?>
<a:theme xmlns:a="http://schemas.openxmlformats.org/drawingml/2006/main" name="Section Break">
  <a:themeElements>
    <a:clrScheme name="MCWD Revised">
      <a:dk1>
        <a:srgbClr val="0F405B"/>
      </a:dk1>
      <a:lt1>
        <a:sysClr val="window" lastClr="FFFFFF"/>
      </a:lt1>
      <a:dk2>
        <a:srgbClr val="55575A"/>
      </a:dk2>
      <a:lt2>
        <a:srgbClr val="B6BCC2"/>
      </a:lt2>
      <a:accent1>
        <a:srgbClr val="DBE6B6"/>
      </a:accent1>
      <a:accent2>
        <a:srgbClr val="009DD9"/>
      </a:accent2>
      <a:accent3>
        <a:srgbClr val="009DD9"/>
      </a:accent3>
      <a:accent4>
        <a:srgbClr val="FAD23F"/>
      </a:accent4>
      <a:accent5>
        <a:srgbClr val="DBE6B6"/>
      </a:accent5>
      <a:accent6>
        <a:srgbClr val="FAD23F"/>
      </a:accent6>
      <a:hlink>
        <a:srgbClr val="00ADEF"/>
      </a:hlink>
      <a:folHlink>
        <a:srgbClr val="8EC7E1"/>
      </a:folHlink>
    </a:clrScheme>
    <a:fontScheme name="MCWD">
      <a:majorFont>
        <a:latin typeface="Avenir Next Demi Bold"/>
        <a:ea typeface=""/>
        <a:cs typeface=""/>
      </a:majorFont>
      <a:minorFont>
        <a:latin typeface="Myriad Pro"/>
        <a:ea typeface=""/>
        <a:cs typeface="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D975988-9025-4ADE-BA74-B6538625B757}" vid="{9B4A3928-E47F-4409-A3D4-2F2211A5A4F4}"/>
    </a:ext>
  </a:extLst>
</a:theme>
</file>

<file path=ppt/theme/theme3.xml><?xml version="1.0" encoding="utf-8"?>
<a:theme xmlns:a="http://schemas.openxmlformats.org/drawingml/2006/main" name="Bulleted Lists - Body">
  <a:themeElements>
    <a:clrScheme name="MCWD Revised">
      <a:dk1>
        <a:srgbClr val="0F405B"/>
      </a:dk1>
      <a:lt1>
        <a:sysClr val="window" lastClr="FFFFFF"/>
      </a:lt1>
      <a:dk2>
        <a:srgbClr val="55575A"/>
      </a:dk2>
      <a:lt2>
        <a:srgbClr val="B6BCC2"/>
      </a:lt2>
      <a:accent1>
        <a:srgbClr val="DBE6B6"/>
      </a:accent1>
      <a:accent2>
        <a:srgbClr val="009DD9"/>
      </a:accent2>
      <a:accent3>
        <a:srgbClr val="009DD9"/>
      </a:accent3>
      <a:accent4>
        <a:srgbClr val="FAD23F"/>
      </a:accent4>
      <a:accent5>
        <a:srgbClr val="DBE6B6"/>
      </a:accent5>
      <a:accent6>
        <a:srgbClr val="FAD23F"/>
      </a:accent6>
      <a:hlink>
        <a:srgbClr val="00ADEF"/>
      </a:hlink>
      <a:folHlink>
        <a:srgbClr val="8EC7E1"/>
      </a:folHlink>
    </a:clrScheme>
    <a:fontScheme name="MCWD">
      <a:majorFont>
        <a:latin typeface="Avenir Next Demi Bold"/>
        <a:ea typeface=""/>
        <a:cs typeface=""/>
      </a:majorFont>
      <a:minorFont>
        <a:latin typeface="Myriad Pro"/>
        <a:ea typeface=""/>
        <a:cs typeface="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D975988-9025-4ADE-BA74-B6538625B757}" vid="{22766F26-DB1D-4AB9-B366-40BB30CC7306}"/>
    </a:ext>
  </a:extLst>
</a:theme>
</file>

<file path=ppt/theme/theme4.xml><?xml version="1.0" encoding="utf-8"?>
<a:theme xmlns:a="http://schemas.openxmlformats.org/drawingml/2006/main" name="1_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90D08A28131A4EBD9BAB197DC58E3D" ma:contentTypeVersion="2" ma:contentTypeDescription="Create a new document." ma:contentTypeScope="" ma:versionID="a33bedf2373486a6234f968e153ba960">
  <xsd:schema xmlns:xsd="http://www.w3.org/2001/XMLSchema" xmlns:xs="http://www.w3.org/2001/XMLSchema" xmlns:p="http://schemas.microsoft.com/office/2006/metadata/properties" xmlns:ns2="affaad78-b1e1-469e-b10e-4b7567490b0e" targetNamespace="http://schemas.microsoft.com/office/2006/metadata/properties" ma:root="true" ma:fieldsID="5c0554056a946de50cc54d0694fb9896" ns2:_="">
    <xsd:import namespace="affaad78-b1e1-469e-b10e-4b7567490b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faad78-b1e1-469e-b10e-4b7567490b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F59F72D-C2A8-461C-8C66-ACD341DB60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faad78-b1e1-469e-b10e-4b7567490b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4FC3EB5-FC22-4196-BCE6-EC70ECAB6E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0A1614-972F-4A67-A9F6-32A9C3B08B00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affaad78-b1e1-469e-b10e-4b7567490b0e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4064</Words>
  <Application>Microsoft Office PowerPoint</Application>
  <PresentationFormat>Widescreen</PresentationFormat>
  <Paragraphs>793</Paragraphs>
  <Slides>64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64</vt:i4>
      </vt:variant>
    </vt:vector>
  </HeadingPairs>
  <TitlesOfParts>
    <vt:vector size="83" baseType="lpstr">
      <vt:lpstr>Arial</vt:lpstr>
      <vt:lpstr>Arial,Sans-Serif</vt:lpstr>
      <vt:lpstr>Avenir Next Demi Bold</vt:lpstr>
      <vt:lpstr>AvenirNext LT Pro Bold</vt:lpstr>
      <vt:lpstr>AvenirNext LT Pro Regular</vt:lpstr>
      <vt:lpstr>Calibri</vt:lpstr>
      <vt:lpstr>Myriad Pro</vt:lpstr>
      <vt:lpstr>Myriad Pro (Body)</vt:lpstr>
      <vt:lpstr>National2</vt:lpstr>
      <vt:lpstr>NeueHaasGroteskText Std</vt:lpstr>
      <vt:lpstr>Raleway</vt:lpstr>
      <vt:lpstr>Roboto</vt:lpstr>
      <vt:lpstr>Wingdings 2</vt:lpstr>
      <vt:lpstr>MN.IT</vt:lpstr>
      <vt:lpstr>Section Break</vt:lpstr>
      <vt:lpstr>Bulleted Lists - Body</vt:lpstr>
      <vt:lpstr>1_MN.IT</vt:lpstr>
      <vt:lpstr>Office Theme</vt:lpstr>
      <vt:lpstr>Simple Light</vt:lpstr>
      <vt:lpstr>Minnesota Geospatial Advisory Council</vt:lpstr>
      <vt:lpstr>Welcome</vt:lpstr>
      <vt:lpstr>Introductions</vt:lpstr>
      <vt:lpstr>Agenda</vt:lpstr>
      <vt:lpstr>Agenda Item 2</vt:lpstr>
      <vt:lpstr>Agenda Item 3</vt:lpstr>
      <vt:lpstr>Confirm GAC Leadership</vt:lpstr>
      <vt:lpstr>Agenda Item 4</vt:lpstr>
      <vt:lpstr>Agenda Item 5</vt:lpstr>
      <vt:lpstr>Agenda Item 6</vt:lpstr>
      <vt:lpstr>Agenda Item 6</vt:lpstr>
      <vt:lpstr>Open Parcel Data Subcommittee</vt:lpstr>
      <vt:lpstr>Survey Questions</vt:lpstr>
      <vt:lpstr>Survey Results</vt:lpstr>
      <vt:lpstr>Recommendation</vt:lpstr>
      <vt:lpstr>Agenda Item 7</vt:lpstr>
      <vt:lpstr>GAC Hub</vt:lpstr>
      <vt:lpstr>Lidar Update – Agenda Item 8</vt:lpstr>
      <vt:lpstr>MN Lidar Status Map</vt:lpstr>
      <vt:lpstr>Lidar funding proposal for Upper Mississippi LAB</vt:lpstr>
      <vt:lpstr>Lidar funding proposal for Central Mississippi LAB</vt:lpstr>
      <vt:lpstr>Lidar Acquisition:   Southern BAA – Missouri Big Sioux &amp; SE Driftless Blocks</vt:lpstr>
      <vt:lpstr>Lidar funding summary for NE &amp; SE, SW</vt:lpstr>
      <vt:lpstr>Break</vt:lpstr>
      <vt:lpstr>Agenda Item 10</vt:lpstr>
      <vt:lpstr>Agenda Item 11</vt:lpstr>
      <vt:lpstr>U-Spatial</vt:lpstr>
      <vt:lpstr>About Us</vt:lpstr>
      <vt:lpstr>About Us</vt:lpstr>
      <vt:lpstr>Former U-Spatial RAs</vt:lpstr>
      <vt:lpstr>What we do</vt:lpstr>
      <vt:lpstr>Current Initiatives</vt:lpstr>
      <vt:lpstr>PowerPoint Presentation</vt:lpstr>
      <vt:lpstr>K12 Collaborative</vt:lpstr>
      <vt:lpstr>Project Roundup</vt:lpstr>
      <vt:lpstr>2021 Sponsored projects and external sales </vt:lpstr>
      <vt:lpstr>PowerPoint Presentation</vt:lpstr>
      <vt:lpstr>County Multi-Hazard Mitigation Plan Updates</vt:lpstr>
      <vt:lpstr>Turfgrass</vt:lpstr>
      <vt:lpstr>And lots of other amazing topics</vt:lpstr>
      <vt:lpstr>Thanks!</vt:lpstr>
      <vt:lpstr>Agenda Item 12</vt:lpstr>
      <vt:lpstr>Agenda Item 13</vt:lpstr>
      <vt:lpstr>Updates on GAC Priority Projects and Initiatives</vt:lpstr>
      <vt:lpstr>GAC Priorities</vt:lpstr>
      <vt:lpstr>GAC Priorities</vt:lpstr>
      <vt:lpstr>GAC Priorities</vt:lpstr>
      <vt:lpstr>Status of Free and Open Data Public Geospatial Data</vt:lpstr>
      <vt:lpstr>Statewide publicly available parcel data</vt:lpstr>
      <vt:lpstr>Updated and aligned boundary data </vt:lpstr>
      <vt:lpstr> Remonumentation of all section corners</vt:lpstr>
      <vt:lpstr> New Lidar Acquisition</vt:lpstr>
      <vt:lpstr>Accurate hydro-DEMs (hDEM) that serve modern  flood modeling and hydro-terrain analysis tools, and the development of more accurate watercourses and watersheds</vt:lpstr>
      <vt:lpstr>Development of a culvert data standard for data sharing across the geospatial and infrastructure asset management communities </vt:lpstr>
      <vt:lpstr> Road Centerline Data</vt:lpstr>
      <vt:lpstr> Address Points Data</vt:lpstr>
      <vt:lpstr>A project team to develop geospatial data sharing methodologies to support the state’s underground utilities community</vt:lpstr>
      <vt:lpstr>Priority 7: Critical Infrastructure Assessment</vt:lpstr>
      <vt:lpstr>Maps, procedures, templates and other materials to help  all levels of government implement the U.S. National Grid</vt:lpstr>
      <vt:lpstr>Improvements to the MnGeo Image Service, such as Web Mercator support, tiling, and complementary options such as “composite of latest leaf off imagery”, and downloading options</vt:lpstr>
      <vt:lpstr>Priority 9: Archiving Minnesota geospatial data </vt:lpstr>
      <vt:lpstr>Agenda Item 14</vt:lpstr>
      <vt:lpstr>Next Meetings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 Item 2</dc:title>
  <dc:creator/>
  <cp:lastModifiedBy/>
  <cp:revision>838</cp:revision>
  <dcterms:created xsi:type="dcterms:W3CDTF">2020-12-01T19:50:41Z</dcterms:created>
  <dcterms:modified xsi:type="dcterms:W3CDTF">2021-12-15T21:15:14Z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0x0101007E90D08A28131A4EBD9BAB197DC58E3D</vt:lpwstr>
  </property>
</Properties>
</file>