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897" r:id="rId5"/>
    <p:sldMasterId id="2147483899" r:id="rId6"/>
    <p:sldMasterId id="2147483905" r:id="rId7"/>
    <p:sldMasterId id="2147484169" r:id="rId8"/>
    <p:sldMasterId id="2147484175" r:id="rId9"/>
    <p:sldMasterId id="2147484177" r:id="rId10"/>
    <p:sldMasterId id="2147484189" r:id="rId11"/>
    <p:sldMasterId id="2147484242" r:id="rId12"/>
  </p:sldMasterIdLst>
  <p:notesMasterIdLst>
    <p:notesMasterId r:id="rId78"/>
  </p:notesMasterIdLst>
  <p:handoutMasterIdLst>
    <p:handoutMasterId r:id="rId79"/>
  </p:handoutMasterIdLst>
  <p:sldIdLst>
    <p:sldId id="664" r:id="rId13"/>
    <p:sldId id="406" r:id="rId14"/>
    <p:sldId id="1045" r:id="rId15"/>
    <p:sldId id="1003" r:id="rId16"/>
    <p:sldId id="610" r:id="rId17"/>
    <p:sldId id="806" r:id="rId18"/>
    <p:sldId id="1013" r:id="rId19"/>
    <p:sldId id="1951" r:id="rId20"/>
    <p:sldId id="1010" r:id="rId21"/>
    <p:sldId id="1952" r:id="rId22"/>
    <p:sldId id="1953" r:id="rId23"/>
    <p:sldId id="1006" r:id="rId24"/>
    <p:sldId id="269" r:id="rId25"/>
    <p:sldId id="596" r:id="rId26"/>
    <p:sldId id="1949" r:id="rId27"/>
    <p:sldId id="1004" r:id="rId28"/>
    <p:sldId id="1959" r:id="rId29"/>
    <p:sldId id="803" r:id="rId30"/>
    <p:sldId id="1950" r:id="rId31"/>
    <p:sldId id="804" r:id="rId32"/>
    <p:sldId id="1009" r:id="rId33"/>
    <p:sldId id="1964" r:id="rId34"/>
    <p:sldId id="1940" r:id="rId35"/>
    <p:sldId id="1040" r:id="rId36"/>
    <p:sldId id="256"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1954" r:id="rId50"/>
    <p:sldId id="270" r:id="rId51"/>
    <p:sldId id="271" r:id="rId52"/>
    <p:sldId id="1937" r:id="rId53"/>
    <p:sldId id="1011" r:id="rId54"/>
    <p:sldId id="944" r:id="rId55"/>
    <p:sldId id="966" r:id="rId56"/>
    <p:sldId id="1025" r:id="rId57"/>
    <p:sldId id="1960" r:id="rId58"/>
    <p:sldId id="1961" r:id="rId59"/>
    <p:sldId id="1962" r:id="rId60"/>
    <p:sldId id="1015" r:id="rId61"/>
    <p:sldId id="1062" r:id="rId62"/>
    <p:sldId id="1012" r:id="rId63"/>
    <p:sldId id="779" r:id="rId64"/>
    <p:sldId id="1058" r:id="rId65"/>
    <p:sldId id="1028" r:id="rId66"/>
    <p:sldId id="1030" r:id="rId67"/>
    <p:sldId id="1057" r:id="rId68"/>
    <p:sldId id="1955" r:id="rId69"/>
    <p:sldId id="1956" r:id="rId70"/>
    <p:sldId id="1957" r:id="rId71"/>
    <p:sldId id="1958" r:id="rId72"/>
    <p:sldId id="1016" r:id="rId73"/>
    <p:sldId id="1063" r:id="rId74"/>
    <p:sldId id="1048" r:id="rId75"/>
    <p:sldId id="1049" r:id="rId76"/>
    <p:sldId id="193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85CC9B"/>
    <a:srgbClr val="C5F5AB"/>
    <a:srgbClr val="FFFDE6"/>
    <a:srgbClr val="000000"/>
    <a:srgbClr val="78BE21"/>
    <a:srgbClr val="0D0D0D"/>
    <a:srgbClr val="E8E8E8"/>
    <a:srgbClr val="B20738"/>
    <a:srgbClr val="00A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A69A81-3AFF-C8F4-AEFD-5D379D872584}" v="48" dt="2022-12-14T13:39:31.112"/>
    <p1510:client id="{34D454B9-BE5D-4B4B-83EF-1EE67DA5AAB8}" v="46" dt="2022-12-14T14:47:43.120"/>
    <p1510:client id="{830382CE-768E-A3DD-9041-6E78FE3A1FF2}" v="11" dt="2022-12-13T20:44:28.237"/>
    <p1510:client id="{A2D4BB82-4806-6B7A-7B41-510110F45D41}" v="18" dt="2022-12-14T14:17:43.358"/>
    <p1510:client id="{AE34FA89-36FC-4576-B14E-6D84D5653C14}" v="63" dt="2022-12-14T13:09:50.504"/>
    <p1510:client id="{B1BE0DDD-133B-4E6E-AEA1-662F8ABDCDDF}" v="85" dt="2022-12-14T14:11:30.133"/>
    <p1510:client id="{BE21211A-6473-F9F9-4708-AEFFBC2A830B}" v="22" dt="2022-12-13T20:43:05.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2216" autoAdjust="0"/>
  </p:normalViewPr>
  <p:slideViewPr>
    <p:cSldViewPr snapToGrid="0">
      <p:cViewPr varScale="1">
        <p:scale>
          <a:sx n="98" d="100"/>
          <a:sy n="98" d="100"/>
        </p:scale>
        <p:origin x="90" y="768"/>
      </p:cViewPr>
      <p:guideLst>
        <p:guide orient="horz" pos="2160"/>
        <p:guide pos="3840"/>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https://mn365.sharepoint.com/sites/MNIT-MnGeo/GAC/GAC%20Priorities/Scoring%20docs/2023%20GAC%20Geospatial%20Priorities%20Survey%20-%20Results%20Scor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barChart>
        <c:barDir val="bar"/>
        <c:grouping val="clustered"/>
        <c:varyColors val="0"/>
        <c:ser>
          <c:idx val="0"/>
          <c:order val="0"/>
          <c:tx>
            <c:strRef>
              <c:f>'Sector Count'!$B$1</c:f>
              <c:strCache>
                <c:ptCount val="1"/>
                <c:pt idx="0">
                  <c:v>Responses</c:v>
                </c:pt>
              </c:strCache>
            </c:strRef>
          </c:tx>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'Sector Count'!$A$2:$A$16</c:f>
              <c:strCache>
                <c:ptCount val="15"/>
                <c:pt idx="0">
                  <c:v>K-12 Education</c:v>
                </c:pt>
                <c:pt idx="1">
                  <c:v>Regional Government Greater MN</c:v>
                </c:pt>
                <c:pt idx="2">
                  <c:v>Federal Government</c:v>
                </c:pt>
                <c:pt idx="3">
                  <c:v>Tribal Government</c:v>
                </c:pt>
                <c:pt idx="4">
                  <c:v>Nonprofit</c:v>
                </c:pt>
                <c:pt idx="5">
                  <c:v>City Government Greater MN</c:v>
                </c:pt>
                <c:pt idx="6">
                  <c:v>other</c:v>
                </c:pt>
                <c:pt idx="7">
                  <c:v>Regional Government Twin Cities</c:v>
                </c:pt>
                <c:pt idx="8">
                  <c:v>Higher Education</c:v>
                </c:pt>
                <c:pt idx="9">
                  <c:v>County Government Twin Cities</c:v>
                </c:pt>
                <c:pt idx="10">
                  <c:v>Surveyor</c:v>
                </c:pt>
                <c:pt idx="11">
                  <c:v>Business</c:v>
                </c:pt>
                <c:pt idx="12">
                  <c:v>County Government Greater MN</c:v>
                </c:pt>
                <c:pt idx="13">
                  <c:v>City Government Twin Cities</c:v>
                </c:pt>
                <c:pt idx="14">
                  <c:v>State Government</c:v>
                </c:pt>
              </c:strCache>
            </c:strRef>
          </c:cat>
          <c:val>
            <c:numRef>
              <c:f>'Sector Count'!$B$2:$B$16</c:f>
              <c:numCache>
                <c:formatCode>General</c:formatCode>
                <c:ptCount val="15"/>
                <c:pt idx="0">
                  <c:v>0</c:v>
                </c:pt>
                <c:pt idx="1">
                  <c:v>1</c:v>
                </c:pt>
                <c:pt idx="2">
                  <c:v>1</c:v>
                </c:pt>
                <c:pt idx="3">
                  <c:v>4</c:v>
                </c:pt>
                <c:pt idx="4">
                  <c:v>5</c:v>
                </c:pt>
                <c:pt idx="5">
                  <c:v>8</c:v>
                </c:pt>
                <c:pt idx="6">
                  <c:v>13</c:v>
                </c:pt>
                <c:pt idx="7">
                  <c:v>14</c:v>
                </c:pt>
                <c:pt idx="8">
                  <c:v>18</c:v>
                </c:pt>
                <c:pt idx="9">
                  <c:v>19</c:v>
                </c:pt>
                <c:pt idx="10">
                  <c:v>28</c:v>
                </c:pt>
                <c:pt idx="11">
                  <c:v>31</c:v>
                </c:pt>
                <c:pt idx="12">
                  <c:v>32</c:v>
                </c:pt>
                <c:pt idx="13">
                  <c:v>32</c:v>
                </c:pt>
                <c:pt idx="14">
                  <c:v>138</c:v>
                </c:pt>
              </c:numCache>
            </c:numRef>
          </c:val>
          <c:extLst>
            <c:ext xmlns:c16="http://schemas.microsoft.com/office/drawing/2014/chart" uri="{C3380CC4-5D6E-409C-BE32-E72D297353CC}">
              <c16:uniqueId val="{00000000-6921-4A32-8807-C9BD02FB3390}"/>
            </c:ext>
          </c:extLst>
        </c:ser>
        <c:dLbls>
          <c:dLblPos val="outEnd"/>
          <c:showLegendKey val="0"/>
          <c:showVal val="1"/>
          <c:showCatName val="0"/>
          <c:showSerName val="0"/>
          <c:showPercent val="0"/>
          <c:showBubbleSize val="0"/>
        </c:dLbls>
        <c:gapWidth val="269"/>
        <c:overlap val="-20"/>
        <c:axId val="459761360"/>
        <c:axId val="459767264"/>
      </c:barChart>
      <c:catAx>
        <c:axId val="459761360"/>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459767264"/>
        <c:crosses val="autoZero"/>
        <c:auto val="1"/>
        <c:lblAlgn val="ctr"/>
        <c:lblOffset val="100"/>
        <c:noMultiLvlLbl val="0"/>
      </c:catAx>
      <c:valAx>
        <c:axId val="459767264"/>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459761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12/14/2022</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4157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093750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155027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82258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2ac6c4e2f6_2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12ac6c4e2f6_2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12ac6c4e2f6_2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25</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2ac6c4e2f6_2_8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2ac6c4e2f6_2_8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We have had several Archiving Working Groups over the past few years - looking at policies, workflows, and technology options - but these groups have primarily focused on vector data.</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There are some unique challenges when it comes to archiving imagery.  In particular, large file sizes complicate providing access (both within the discovery platform and with transferring files)</a:t>
            </a:r>
            <a:endParaRPr dirty="0"/>
          </a:p>
        </p:txBody>
      </p:sp>
      <p:sp>
        <p:nvSpPr>
          <p:cNvPr id="466" name="Google Shape;466;g12ac6c4e2f6_2_8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26</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2ac6c4e2f6_2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2ac6c4e2f6_2_8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solidFill>
                <a:schemeClr val="dk1"/>
              </a:solidFill>
            </a:endParaRPr>
          </a:p>
        </p:txBody>
      </p:sp>
      <p:sp>
        <p:nvSpPr>
          <p:cNvPr id="478" name="Google Shape;478;g12ac6c4e2f6_2_8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27</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a4666e7c9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a4666e7c9c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solidFill>
                <a:schemeClr val="dk1"/>
              </a:solidFill>
            </a:endParaRPr>
          </a:p>
        </p:txBody>
      </p:sp>
      <p:sp>
        <p:nvSpPr>
          <p:cNvPr id="486" name="Google Shape;486;g1a4666e7c9c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28</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a4666e7c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1a4666e7c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solidFill>
                <a:schemeClr val="dk1"/>
              </a:solidFill>
            </a:endParaRPr>
          </a:p>
        </p:txBody>
      </p:sp>
      <p:sp>
        <p:nvSpPr>
          <p:cNvPr id="495" name="Google Shape;495;g1a4666e7c9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29</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a1e889fe5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1a1e889fe50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1a1e889fe50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30</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a4666e7c9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a4666e7c9c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solidFill>
                <a:schemeClr val="dk1"/>
              </a:solidFill>
            </a:endParaRPr>
          </a:p>
        </p:txBody>
      </p:sp>
      <p:sp>
        <p:nvSpPr>
          <p:cNvPr id="515" name="Google Shape;515;g1a4666e7c9c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31</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a1e889fe5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a1e889fe5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Clr>
                <a:schemeClr val="dk1"/>
              </a:buClr>
              <a:buSzPts val="1100"/>
              <a:buFont typeface="Arial"/>
              <a:buNone/>
            </a:pPr>
            <a:r>
              <a:rPr lang="en" sz="1200" dirty="0">
                <a:solidFill>
                  <a:schemeClr val="dk1"/>
                </a:solidFill>
                <a:latin typeface="Calibri"/>
                <a:ea typeface="Calibri"/>
                <a:cs typeface="Calibri"/>
                <a:sym typeface="Calibri"/>
              </a:rPr>
              <a:t>In addition to reference materials, we also examined a selection of aerial imagery inventories at the University of Minnesota John R. Borchert Library collection and from MnGeo. These activities aided us in producing an extensive (though not fully comprehensive) list of geospatial imagery file formats.</a:t>
            </a:r>
            <a:endParaRPr dirty="0"/>
          </a:p>
        </p:txBody>
      </p:sp>
      <p:sp>
        <p:nvSpPr>
          <p:cNvPr id="524" name="Google Shape;524;g1a1e889fe50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32</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ae00f9098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ae00f9098d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Clr>
                <a:schemeClr val="dk1"/>
              </a:buClr>
              <a:buSzPts val="1100"/>
              <a:buFont typeface="Arial"/>
              <a:buNone/>
            </a:pPr>
            <a:r>
              <a:rPr lang="en" dirty="0"/>
              <a:t>We were also trying to get a general sense of what quantity of the different file formats we might expect.  These are the top 10 raster file formats by size from our inventory of imagery currently held by MNGeo.  Just a note: these numbers were calculated before we looked for duplicate copies.  The file sizes should be seen as relative quantity, not exact numbers.  The most important takeaway is that most of the imagery files are stored as TIFs - that is the recommended file format for archiving images.</a:t>
            </a:r>
            <a:endParaRPr dirty="0"/>
          </a:p>
        </p:txBody>
      </p:sp>
      <p:sp>
        <p:nvSpPr>
          <p:cNvPr id="533" name="Google Shape;533;g1ae00f9098d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33</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ae00f9098d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1ae00f9098d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000"/>
              </a:spcAft>
              <a:buClr>
                <a:schemeClr val="dk1"/>
              </a:buClr>
              <a:buSzPts val="1100"/>
              <a:buFont typeface="Arial"/>
              <a:buNone/>
            </a:pPr>
            <a:r>
              <a:rPr lang="en" sz="1200">
                <a:solidFill>
                  <a:schemeClr val="dk1"/>
                </a:solidFill>
                <a:latin typeface="Calibri"/>
                <a:ea typeface="Calibri"/>
                <a:cs typeface="Calibri"/>
                <a:sym typeface="Calibri"/>
              </a:rPr>
              <a:t>But there are a variety of other file formats commonly being used, including some that are either proprietary or a legacy format.   </a:t>
            </a:r>
            <a:endParaRPr/>
          </a:p>
        </p:txBody>
      </p:sp>
      <p:sp>
        <p:nvSpPr>
          <p:cNvPr id="543" name="Google Shape;543;g1ae00f9098d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34</a:t>
            </a:fld>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ae00f9098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ae00f9098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To reach a wider audience, we created an online survey to gather information about what types imagery exist across the state that would be suitable for archiving. Responses were collected from November 2-28, 2022.  We received 12 responses from a variety of organizations including those representing county, city, university, private company, and tribal nation.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400"/>
              <a:buNone/>
            </a:pPr>
            <a:r>
              <a:rPr lang="en" dirty="0"/>
              <a:t>Responses were collected from November 2-28, 2022.  Twelve responses were received in this short time period.</a:t>
            </a:r>
            <a:endParaRPr dirty="0"/>
          </a:p>
        </p:txBody>
      </p:sp>
      <p:sp>
        <p:nvSpPr>
          <p:cNvPr id="554" name="Google Shape;554;g1ae00f9098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35</a:t>
            </a:fld>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ae00f9098d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1ae00f9098d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 summarize just a few of our findings, TIFF was again the most prevalent file format.</a:t>
            </a:r>
            <a:endParaRPr>
              <a:solidFill>
                <a:schemeClr val="dk1"/>
              </a:solidFill>
            </a:endParaRPr>
          </a:p>
          <a:p>
            <a:pPr marL="0" lvl="0" indent="0" algn="l" rtl="0">
              <a:lnSpc>
                <a:spcPct val="100000"/>
              </a:lnSpc>
              <a:spcBef>
                <a:spcPts val="0"/>
              </a:spcBef>
              <a:spcAft>
                <a:spcPts val="0"/>
              </a:spcAft>
              <a:buSzPts val="1400"/>
              <a:buNone/>
            </a:pPr>
            <a:endParaRPr/>
          </a:p>
        </p:txBody>
      </p:sp>
      <p:sp>
        <p:nvSpPr>
          <p:cNvPr id="562" name="Google Shape;562;g1ae00f9098d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36</a:t>
            </a:fld>
            <a:endParaR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ae00f9098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ae00f9098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Most of the data is being stored on servers, but with a wide variety of other storage methods.</a:t>
            </a:r>
            <a:endParaRPr>
              <a:solidFill>
                <a:schemeClr val="dk1"/>
              </a:solidFill>
            </a:endParaRPr>
          </a:p>
          <a:p>
            <a:pPr marL="0" lvl="0" indent="0" algn="l" rtl="0">
              <a:lnSpc>
                <a:spcPct val="100000"/>
              </a:lnSpc>
              <a:spcBef>
                <a:spcPts val="0"/>
              </a:spcBef>
              <a:spcAft>
                <a:spcPts val="0"/>
              </a:spcAft>
              <a:buSzPts val="1400"/>
              <a:buNone/>
            </a:pPr>
            <a:endParaRPr/>
          </a:p>
        </p:txBody>
      </p:sp>
      <p:sp>
        <p:nvSpPr>
          <p:cNvPr id="570" name="Google Shape;570;g1ae00f9098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37</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a1e889fe5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1a1e889fe5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most common reason given wanting to arching the imagery was its value for temporal or spatial analysis. </a:t>
            </a: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578" name="Google Shape;578;g1a1e889fe5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38</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a4666e7c9c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1a4666e7c9c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586" name="Google Shape;586;g1a4666e7c9c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39</a:t>
            </a:fld>
            <a:endParaR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2ac6c4e2f6_2_8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12ac6c4e2f6_2_8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12ac6c4e2f6_2_8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solidFill>
                  <a:srgbClr val="000000"/>
                </a:solidFill>
              </a:rPr>
              <a:t>40</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2746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24302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79656a54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579656a54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579656a54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66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070071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799219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TOTAL Est Funds Needed:  $</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1,633,125</a:t>
            </a:r>
          </a:p>
          <a:p>
            <a:pPr marL="171450" indent="-171450">
              <a:buFont typeface="Arial" panose="020B0604020202020204" pitchFamily="34" charset="0"/>
              <a:buChar char="•"/>
            </a:pPr>
            <a:r>
              <a:rPr lang="en-US"/>
              <a:t>Estimated using $325 per square mile for QL1</a:t>
            </a:r>
          </a:p>
          <a:p>
            <a:pPr marL="171450" indent="-171450">
              <a:buFont typeface="Arial" panose="020B0604020202020204" pitchFamily="34" charset="0"/>
              <a:buChar char="•"/>
            </a:pPr>
            <a:r>
              <a:rPr lang="en-US"/>
              <a:t>8 Counties - 5025 square miles</a:t>
            </a:r>
          </a:p>
          <a:p>
            <a:pPr marL="171450" indent="-171450">
              <a:buFont typeface="Arial" panose="020B0604020202020204" pitchFamily="34" charset="0"/>
              <a:buChar char="•"/>
            </a:pPr>
            <a:r>
              <a:rPr lang="en-US"/>
              <a:t>$61,242 per county</a:t>
            </a:r>
            <a:r>
              <a:rPr lang="en-US" baseline="0"/>
              <a:t> goal</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793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NeueHaasGroteskText Std"/>
              </a:rPr>
              <a:t>Additional classes available for the point cloud: 3 - Low vegetation; 4 - Medium Vegetation (use for single vegetation class); 5 - High Vegetation; 6 - Buildings, other man-made structures; n - Additional classes or features as agreed upon in advance.</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93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56294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30003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36571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72209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Black Box Overlay">
  <p:cSld name="Quote Black Box Overlay">
    <p:bg>
      <p:bgPr>
        <a:solidFill>
          <a:schemeClr val="lt1"/>
        </a:solidFill>
        <a:effectLst/>
      </p:bgPr>
    </p:bg>
    <p:spTree>
      <p:nvGrpSpPr>
        <p:cNvPr id="1" name="Shape 366"/>
        <p:cNvGrpSpPr/>
        <p:nvPr/>
      </p:nvGrpSpPr>
      <p:grpSpPr>
        <a:xfrm>
          <a:off x="0" y="0"/>
          <a:ext cx="0" cy="0"/>
          <a:chOff x="0" y="0"/>
          <a:chExt cx="0" cy="0"/>
        </a:xfrm>
      </p:grpSpPr>
      <p:sp>
        <p:nvSpPr>
          <p:cNvPr id="367" name="Google Shape;367;p44"/>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4"/>
          <p:cNvSpPr txBox="1">
            <a:spLocks noGrp="1"/>
          </p:cNvSpPr>
          <p:nvPr>
            <p:ph type="title"/>
          </p:nvPr>
        </p:nvSpPr>
        <p:spPr>
          <a:xfrm>
            <a:off x="2299475" y="1609867"/>
            <a:ext cx="7593051" cy="3638266"/>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4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4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6882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Solid Red Background">
  <p:cSld name="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5"/>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Clr>
                <a:schemeClr val="lt1"/>
              </a:buClr>
              <a:buSzPts val="25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4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4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4247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Quote Solid Light Background">
  <p:cSld name="Quote Solid Light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78"/>
        <p:cNvGrpSpPr/>
        <p:nvPr/>
      </p:nvGrpSpPr>
      <p:grpSpPr>
        <a:xfrm>
          <a:off x="0" y="0"/>
          <a:ext cx="0" cy="0"/>
          <a:chOff x="0" y="0"/>
          <a:chExt cx="0" cy="0"/>
        </a:xfrm>
      </p:grpSpPr>
      <p:sp>
        <p:nvSpPr>
          <p:cNvPr id="379" name="Google Shape;379;p46"/>
          <p:cNvSpPr txBox="1">
            <a:spLocks noGrp="1"/>
          </p:cNvSpPr>
          <p:nvPr>
            <p:ph type="title"/>
          </p:nvPr>
        </p:nvSpPr>
        <p:spPr>
          <a:xfrm>
            <a:off x="0" y="1389685"/>
            <a:ext cx="12192000" cy="1340989"/>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2"/>
              </a:buClr>
              <a:buSzPts val="7000"/>
              <a:buFont typeface="Calibri"/>
              <a:buNone/>
              <a:defRPr sz="7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46"/>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Font typeface="Arial"/>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4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4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4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2740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Full Image Background">
  <p:cSld name="Quote Full Image Background">
    <p:bg>
      <p:bgPr>
        <a:solidFill>
          <a:schemeClr val="lt1"/>
        </a:solidFill>
        <a:effectLst/>
      </p:bgPr>
    </p:bg>
    <p:spTree>
      <p:nvGrpSpPr>
        <p:cNvPr id="1" name="Shape 384"/>
        <p:cNvGrpSpPr/>
        <p:nvPr/>
      </p:nvGrpSpPr>
      <p:grpSpPr>
        <a:xfrm>
          <a:off x="0" y="0"/>
          <a:ext cx="0" cy="0"/>
          <a:chOff x="0" y="0"/>
          <a:chExt cx="0" cy="0"/>
        </a:xfrm>
      </p:grpSpPr>
      <p:sp>
        <p:nvSpPr>
          <p:cNvPr id="385" name="Google Shape;385;p4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6" name="Google Shape;386;p47"/>
          <p:cNvSpPr txBox="1">
            <a:spLocks noGrp="1"/>
          </p:cNvSpPr>
          <p:nvPr>
            <p:ph type="title"/>
          </p:nvPr>
        </p:nvSpPr>
        <p:spPr>
          <a:xfrm>
            <a:off x="838200" y="1389685"/>
            <a:ext cx="10515600" cy="1340989"/>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47"/>
          <p:cNvSpPr txBox="1">
            <a:spLocks noGrp="1"/>
          </p:cNvSpPr>
          <p:nvPr>
            <p:ph type="body" idx="1"/>
          </p:nvPr>
        </p:nvSpPr>
        <p:spPr>
          <a:xfrm>
            <a:off x="838200" y="2925699"/>
            <a:ext cx="10515600" cy="2673435"/>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4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4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11520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 Image Background">
  <p:cSld name="Big Number - Image Background">
    <p:bg>
      <p:bgPr>
        <a:solidFill>
          <a:schemeClr val="lt1"/>
        </a:solidFill>
        <a:effectLst/>
      </p:bgPr>
    </p:bg>
    <p:spTree>
      <p:nvGrpSpPr>
        <p:cNvPr id="1" name="Shape 391"/>
        <p:cNvGrpSpPr/>
        <p:nvPr/>
      </p:nvGrpSpPr>
      <p:grpSpPr>
        <a:xfrm>
          <a:off x="0" y="0"/>
          <a:ext cx="0" cy="0"/>
          <a:chOff x="0" y="0"/>
          <a:chExt cx="0" cy="0"/>
        </a:xfrm>
      </p:grpSpPr>
      <p:sp>
        <p:nvSpPr>
          <p:cNvPr id="392" name="Google Shape;392;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8"/>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48"/>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4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739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Number - Red Background">
  <p:cSld name="Big Number -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98"/>
        <p:cNvGrpSpPr/>
        <p:nvPr/>
      </p:nvGrpSpPr>
      <p:grpSpPr>
        <a:xfrm>
          <a:off x="0" y="0"/>
          <a:ext cx="0" cy="0"/>
          <a:chOff x="0" y="0"/>
          <a:chExt cx="0" cy="0"/>
        </a:xfrm>
      </p:grpSpPr>
      <p:sp>
        <p:nvSpPr>
          <p:cNvPr id="399" name="Google Shape;399;p49"/>
          <p:cNvSpPr>
            <a:spLocks noGrp="1"/>
          </p:cNvSpPr>
          <p:nvPr>
            <p:ph type="title"/>
          </p:nvPr>
        </p:nvSpPr>
        <p:spPr>
          <a:xfrm>
            <a:off x="5424138" y="624469"/>
            <a:ext cx="5198328" cy="5072440"/>
          </a:xfrm>
          <a:prstGeom prst="ellipse">
            <a:avLst/>
          </a:prstGeom>
          <a:solidFill>
            <a:schemeClr val="l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49"/>
          <p:cNvSpPr txBox="1">
            <a:spLocks noGrp="1"/>
          </p:cNvSpPr>
          <p:nvPr>
            <p:ph type="body" idx="1"/>
          </p:nvPr>
        </p:nvSpPr>
        <p:spPr>
          <a:xfrm>
            <a:off x="1005465" y="0"/>
            <a:ext cx="3986213" cy="508635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40000"/>
              <a:buNone/>
              <a:defRPr sz="40000" i="0">
                <a:solidFill>
                  <a:schemeClr val="lt1"/>
                </a:solidFill>
              </a:defRPr>
            </a:lvl1pPr>
            <a:lvl2pPr marL="914400" lvl="1" indent="-228600" algn="l">
              <a:lnSpc>
                <a:spcPct val="100000"/>
              </a:lnSpc>
              <a:spcBef>
                <a:spcPts val="500"/>
              </a:spcBef>
              <a:spcAft>
                <a:spcPts val="0"/>
              </a:spcAft>
              <a:buSzPts val="2100"/>
              <a:buNone/>
              <a:defRPr/>
            </a:lvl2pPr>
            <a:lvl3pPr marL="1371600" lvl="2" indent="-228600" algn="l">
              <a:lnSpc>
                <a:spcPct val="100000"/>
              </a:lnSpc>
              <a:spcBef>
                <a:spcPts val="1000"/>
              </a:spcBef>
              <a:spcAft>
                <a:spcPts val="0"/>
              </a:spcAft>
              <a:buSzPts val="1700"/>
              <a:buNone/>
              <a:defRPr/>
            </a:lvl3pPr>
            <a:lvl4pPr marL="1828800" lvl="3" indent="-228600" algn="l">
              <a:lnSpc>
                <a:spcPct val="100000"/>
              </a:lnSpc>
              <a:spcBef>
                <a:spcPts val="1000"/>
              </a:spcBef>
              <a:spcAft>
                <a:spcPts val="0"/>
              </a:spcAft>
              <a:buSzPts val="1700"/>
              <a:buNone/>
              <a:defRPr/>
            </a:lvl4pPr>
            <a:lvl5pPr marL="2286000" lvl="4" indent="-228600" algn="l">
              <a:lnSpc>
                <a:spcPct val="100000"/>
              </a:lnSpc>
              <a:spcBef>
                <a:spcPts val="1000"/>
              </a:spcBef>
              <a:spcAft>
                <a:spcPts val="0"/>
              </a:spcAft>
              <a:buSzPts val="17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4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452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04"/>
        <p:cNvGrpSpPr/>
        <p:nvPr/>
      </p:nvGrpSpPr>
      <p:grpSpPr>
        <a:xfrm>
          <a:off x="0" y="0"/>
          <a:ext cx="0" cy="0"/>
          <a:chOff x="0" y="0"/>
          <a:chExt cx="0" cy="0"/>
        </a:xfrm>
      </p:grpSpPr>
      <p:sp>
        <p:nvSpPr>
          <p:cNvPr id="405" name="Google Shape;405;p50"/>
          <p:cNvSpPr txBox="1">
            <a:spLocks noGrp="1"/>
          </p:cNvSpPr>
          <p:nvPr>
            <p:ph type="title"/>
          </p:nvPr>
        </p:nvSpPr>
        <p:spPr>
          <a:xfrm>
            <a:off x="838200" y="2212733"/>
            <a:ext cx="10515600" cy="14721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50"/>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5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5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50"/>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0"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11005964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2_Quote Solid Light Background">
  <p:cSld name="2_Quote Solid Light Background">
    <p:bg>
      <p:bgPr>
        <a:solidFill>
          <a:srgbClr val="E8E8E8"/>
        </a:solidFill>
        <a:effectLst/>
      </p:bgPr>
    </p:bg>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0" y="1651380"/>
            <a:ext cx="12192000" cy="1733266"/>
          </a:xfrm>
          <a:prstGeom prst="rect">
            <a:avLst/>
          </a:prstGeom>
          <a:solidFill>
            <a:schemeClr val="dk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p51"/>
          <p:cNvSpPr txBox="1">
            <a:spLocks noGrp="1"/>
          </p:cNvSpPr>
          <p:nvPr>
            <p:ph type="body" idx="1"/>
          </p:nvPr>
        </p:nvSpPr>
        <p:spPr>
          <a:xfrm>
            <a:off x="838200" y="3521123"/>
            <a:ext cx="10515600" cy="2681374"/>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0"/>
              </a:spcBef>
              <a:spcAft>
                <a:spcPts val="0"/>
              </a:spcAft>
              <a:buSzPts val="2500"/>
              <a:buNone/>
              <a:defRPr>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5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8" name="Google Shape;418;p51"/>
          <p:cNvSpPr/>
          <p:nvPr/>
        </p:nvSpPr>
        <p:spPr>
          <a:xfrm>
            <a:off x="0" y="0"/>
            <a:ext cx="12192000" cy="1651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1" descr="Minnesota IT Services Geospatial Information Office logo"/>
          <p:cNvPicPr preferRelativeResize="0"/>
          <p:nvPr/>
        </p:nvPicPr>
        <p:blipFill rotWithShape="1">
          <a:blip r:embed="rId2">
            <a:alphaModFix/>
          </a:blip>
          <a:srcRect/>
          <a:stretch/>
        </p:blipFill>
        <p:spPr>
          <a:xfrm>
            <a:off x="7169553" y="53188"/>
            <a:ext cx="4492035" cy="1621624"/>
          </a:xfrm>
          <a:prstGeom prst="rect">
            <a:avLst/>
          </a:prstGeom>
          <a:noFill/>
          <a:ln>
            <a:noFill/>
          </a:ln>
        </p:spPr>
      </p:pic>
    </p:spTree>
    <p:extLst>
      <p:ext uri="{BB962C8B-B14F-4D97-AF65-F5344CB8AC3E}">
        <p14:creationId xmlns:p14="http://schemas.microsoft.com/office/powerpoint/2010/main" val="961021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9"/>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9"/>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75420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0"/>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898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12/14/2022</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 name="Google Shape;27;p1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67068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2"/>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0"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0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
        <p:cNvGrpSpPr/>
        <p:nvPr/>
      </p:nvGrpSpPr>
      <p:grpSpPr>
        <a:xfrm>
          <a:off x="0" y="0"/>
          <a:ext cx="0" cy="0"/>
          <a:chOff x="0" y="0"/>
          <a:chExt cx="0" cy="0"/>
        </a:xfrm>
      </p:grpSpPr>
      <p:sp>
        <p:nvSpPr>
          <p:cNvPr id="37" name="Google Shape;37;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686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8">
            <a:extLst>
              <a:ext uri="{FF2B5EF4-FFF2-40B4-BE49-F238E27FC236}">
                <a16:creationId xmlns:a16="http://schemas.microsoft.com/office/drawing/2014/main" id="{5680F6C9-2531-41A4-A495-F71F335BFE94}"/>
              </a:ext>
            </a:extLst>
          </p:cNvPr>
          <p:cNvSpPr>
            <a:spLocks noGrp="1"/>
          </p:cNvSpPr>
          <p:nvPr>
            <p:ph sz="quarter" idx="10" hasCustomPrompt="1"/>
          </p:nvPr>
        </p:nvSpPr>
        <p:spPr>
          <a:xfrm>
            <a:off x="3024963" y="3805595"/>
            <a:ext cx="8431480" cy="1345053"/>
          </a:xfrm>
          <a:prstGeom prst="rect">
            <a:avLst/>
          </a:prstGeom>
        </p:spPr>
        <p:txBody>
          <a:bodyPr/>
          <a:lstStyle>
            <a:lvl1pPr marL="0" indent="0" algn="l">
              <a:buNone/>
              <a:defRPr sz="48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Title</a:t>
            </a:r>
          </a:p>
        </p:txBody>
      </p:sp>
      <p:sp>
        <p:nvSpPr>
          <p:cNvPr id="8" name="Content Placeholder 10">
            <a:extLst>
              <a:ext uri="{FF2B5EF4-FFF2-40B4-BE49-F238E27FC236}">
                <a16:creationId xmlns:a16="http://schemas.microsoft.com/office/drawing/2014/main" id="{9B3318DE-90A9-42DC-9ABB-7A5EBA8F5E98}"/>
              </a:ext>
            </a:extLst>
          </p:cNvPr>
          <p:cNvSpPr>
            <a:spLocks noGrp="1"/>
          </p:cNvSpPr>
          <p:nvPr>
            <p:ph sz="quarter" idx="11" hasCustomPrompt="1"/>
          </p:nvPr>
        </p:nvSpPr>
        <p:spPr>
          <a:xfrm>
            <a:off x="3025567" y="5309644"/>
            <a:ext cx="8430876" cy="560388"/>
          </a:xfrm>
          <a:prstGeom prst="rect">
            <a:avLst/>
          </a:prstGeom>
        </p:spPr>
        <p:txBody>
          <a:bodyPr/>
          <a:lstStyle>
            <a:lvl1pPr marL="0" indent="0" algn="l">
              <a:buNone/>
              <a:defRPr>
                <a:solidFill>
                  <a:schemeClr val="bg1"/>
                </a:solidFill>
                <a:latin typeface="+mj-lt"/>
              </a:defRPr>
            </a:lvl1pPr>
          </a:lstStyle>
          <a:p>
            <a:pPr lvl="0"/>
            <a:r>
              <a:rPr lang="en-US" dirty="0"/>
              <a:t>Subhead or Date</a:t>
            </a:r>
          </a:p>
        </p:txBody>
      </p:sp>
      <p:pic>
        <p:nvPicPr>
          <p:cNvPr id="10" name="Graphic 9">
            <a:extLst>
              <a:ext uri="{FF2B5EF4-FFF2-40B4-BE49-F238E27FC236}">
                <a16:creationId xmlns:a16="http://schemas.microsoft.com/office/drawing/2014/main" id="{2BBD53B7-ECC0-42ED-B8EC-6EEEECB9F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773" y="600740"/>
            <a:ext cx="2150434" cy="5967455"/>
          </a:xfrm>
          <a:prstGeom prst="rect">
            <a:avLst/>
          </a:prstGeom>
        </p:spPr>
      </p:pic>
    </p:spTree>
    <p:extLst>
      <p:ext uri="{BB962C8B-B14F-4D97-AF65-F5344CB8AC3E}">
        <p14:creationId xmlns:p14="http://schemas.microsoft.com/office/powerpoint/2010/main" val="11719804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348162"/>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3159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3"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6826250"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564073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Basic Layout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188EDB-B0BE-492C-9030-722BDE07BA2E}"/>
              </a:ext>
            </a:extLst>
          </p:cNvPr>
          <p:cNvSpPr/>
          <p:nvPr userDrawn="1"/>
        </p:nvSpPr>
        <p:spPr>
          <a:xfrm>
            <a:off x="0" y="5820229"/>
            <a:ext cx="12192000" cy="1037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B80AAFC-58C6-489A-B41C-609200D4F3DD}"/>
              </a:ext>
            </a:extLst>
          </p:cNvPr>
          <p:cNvCxnSpPr/>
          <p:nvPr userDrawn="1"/>
        </p:nvCxnSpPr>
        <p:spPr>
          <a:xfrm>
            <a:off x="0" y="5741079"/>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bg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wrap="none"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5586656" y="1280160"/>
            <a:ext cx="6127825" cy="4266903"/>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D0EB452E-5CB5-4F0B-A2C3-864B09960DD2}"/>
              </a:ext>
            </a:extLst>
          </p:cNvPr>
          <p:cNvSpPr>
            <a:spLocks noGrp="1"/>
          </p:cNvSpPr>
          <p:nvPr>
            <p:ph type="pic" sz="quarter" idx="16" hasCustomPrompt="1"/>
          </p:nvPr>
        </p:nvSpPr>
        <p:spPr>
          <a:xfrm>
            <a:off x="365123" y="1282995"/>
            <a:ext cx="4887913" cy="4266905"/>
          </a:xfrm>
          <a:prstGeom prst="rect">
            <a:avLst/>
          </a:prstGeom>
          <a:solidFill>
            <a:schemeClr val="bg1">
              <a:lumMod val="95000"/>
            </a:schemeClr>
          </a:solidFill>
        </p:spPr>
        <p:txBody>
          <a:bodyPr anchor="ctr"/>
          <a:lstStyle>
            <a:lvl1pPr marL="0" indent="0" algn="ctr">
              <a:buNone/>
              <a:defRPr sz="1600">
                <a:solidFill>
                  <a:schemeClr val="tx2">
                    <a:lumMod val="75000"/>
                  </a:schemeClr>
                </a:solidFill>
              </a:defRPr>
            </a:lvl1pPr>
          </a:lstStyle>
          <a:p>
            <a:r>
              <a:rPr lang="en-US" sz="1600" dirty="0"/>
              <a:t>Place Picture Here</a:t>
            </a:r>
            <a:endParaRPr lang="en-US" dirty="0"/>
          </a:p>
        </p:txBody>
      </p:sp>
    </p:spTree>
    <p:extLst>
      <p:ext uri="{BB962C8B-B14F-4D97-AF65-F5344CB8AC3E}">
        <p14:creationId xmlns:p14="http://schemas.microsoft.com/office/powerpoint/2010/main" val="1855257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704078"/>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Tree>
    <p:extLst>
      <p:ext uri="{BB962C8B-B14F-4D97-AF65-F5344CB8AC3E}">
        <p14:creationId xmlns:p14="http://schemas.microsoft.com/office/powerpoint/2010/main" val="3617628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4" y="1280160"/>
            <a:ext cx="11364595" cy="4963160"/>
          </a:xfrm>
          <a:prstGeom prst="rect">
            <a:avLst/>
          </a:prstGeom>
        </p:spPr>
        <p:txBody>
          <a:bodyPr/>
          <a:lstStyle>
            <a:lvl1pPr>
              <a:defRPr sz="2400"/>
            </a:lvl1pPr>
            <a:lvl2pPr>
              <a:defRPr sz="22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Tree>
    <p:extLst>
      <p:ext uri="{BB962C8B-B14F-4D97-AF65-F5344CB8AC3E}">
        <p14:creationId xmlns:p14="http://schemas.microsoft.com/office/powerpoint/2010/main" val="11981637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Basic Layout -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0" y="457200"/>
            <a:ext cx="11348721"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4" name="Picture Placeholder 3">
            <a:extLst>
              <a:ext uri="{FF2B5EF4-FFF2-40B4-BE49-F238E27FC236}">
                <a16:creationId xmlns:a16="http://schemas.microsoft.com/office/drawing/2014/main" id="{DD887A03-6081-469A-84E5-771C25CF3C37}"/>
              </a:ext>
            </a:extLst>
          </p:cNvPr>
          <p:cNvSpPr>
            <a:spLocks noGrp="1"/>
          </p:cNvSpPr>
          <p:nvPr>
            <p:ph type="pic" sz="quarter" idx="14" hasCustomPrompt="1"/>
          </p:nvPr>
        </p:nvSpPr>
        <p:spPr>
          <a:xfrm>
            <a:off x="1202316"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16" name="Rectangle 15">
            <a:extLst>
              <a:ext uri="{FF2B5EF4-FFF2-40B4-BE49-F238E27FC236}">
                <a16:creationId xmlns:a16="http://schemas.microsoft.com/office/drawing/2014/main" id="{90BC8866-CD6A-4189-A87B-DEDD52ED21A3}"/>
              </a:ext>
            </a:extLst>
          </p:cNvPr>
          <p:cNvSpPr/>
          <p:nvPr userDrawn="1"/>
        </p:nvSpPr>
        <p:spPr>
          <a:xfrm>
            <a:off x="1202000" y="4432210"/>
            <a:ext cx="2874960" cy="132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39BBCD8C-8BDA-45F0-B882-B551152E01CC}"/>
              </a:ext>
            </a:extLst>
          </p:cNvPr>
          <p:cNvSpPr>
            <a:spLocks noGrp="1"/>
          </p:cNvSpPr>
          <p:nvPr>
            <p:ph type="body" sz="quarter" idx="15" hasCustomPrompt="1"/>
          </p:nvPr>
        </p:nvSpPr>
        <p:spPr>
          <a:xfrm>
            <a:off x="1201996" y="4564291"/>
            <a:ext cx="2874963" cy="388578"/>
          </a:xfrm>
          <a:prstGeom prst="rect">
            <a:avLst/>
          </a:prstGeom>
        </p:spPr>
        <p:txBody>
          <a:bodyPr anchor="ctr"/>
          <a:lstStyle>
            <a:lvl1pPr marL="0" indent="0" algn="ctr">
              <a:buFontTx/>
              <a:buNone/>
              <a:defRPr sz="1400" b="1">
                <a:solidFill>
                  <a:schemeClr val="accent2"/>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0" name="Text Placeholder 19">
            <a:extLst>
              <a:ext uri="{FF2B5EF4-FFF2-40B4-BE49-F238E27FC236}">
                <a16:creationId xmlns:a16="http://schemas.microsoft.com/office/drawing/2014/main" id="{35DCA892-C1C8-4F4C-B1B3-53A0DA1C2E8B}"/>
              </a:ext>
            </a:extLst>
          </p:cNvPr>
          <p:cNvSpPr>
            <a:spLocks noGrp="1"/>
          </p:cNvSpPr>
          <p:nvPr>
            <p:ph type="body" sz="quarter" idx="16"/>
          </p:nvPr>
        </p:nvSpPr>
        <p:spPr>
          <a:xfrm>
            <a:off x="1201996"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2" name="Picture Placeholder 3">
            <a:extLst>
              <a:ext uri="{FF2B5EF4-FFF2-40B4-BE49-F238E27FC236}">
                <a16:creationId xmlns:a16="http://schemas.microsoft.com/office/drawing/2014/main" id="{3433C88E-1F60-48E0-98FE-3EAF9F559658}"/>
              </a:ext>
            </a:extLst>
          </p:cNvPr>
          <p:cNvSpPr>
            <a:spLocks noGrp="1"/>
          </p:cNvSpPr>
          <p:nvPr>
            <p:ph type="pic" sz="quarter" idx="17" hasCustomPrompt="1"/>
          </p:nvPr>
        </p:nvSpPr>
        <p:spPr>
          <a:xfrm>
            <a:off x="4646057"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3" name="Rectangle 22">
            <a:extLst>
              <a:ext uri="{FF2B5EF4-FFF2-40B4-BE49-F238E27FC236}">
                <a16:creationId xmlns:a16="http://schemas.microsoft.com/office/drawing/2014/main" id="{DA267603-EDEF-4E54-9B5E-855952E0AD85}"/>
              </a:ext>
            </a:extLst>
          </p:cNvPr>
          <p:cNvSpPr/>
          <p:nvPr userDrawn="1"/>
        </p:nvSpPr>
        <p:spPr>
          <a:xfrm>
            <a:off x="4645741" y="4432210"/>
            <a:ext cx="2874960" cy="132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7">
            <a:extLst>
              <a:ext uri="{FF2B5EF4-FFF2-40B4-BE49-F238E27FC236}">
                <a16:creationId xmlns:a16="http://schemas.microsoft.com/office/drawing/2014/main" id="{21848471-DC15-4B74-A384-DE5F748ED20B}"/>
              </a:ext>
            </a:extLst>
          </p:cNvPr>
          <p:cNvSpPr>
            <a:spLocks noGrp="1"/>
          </p:cNvSpPr>
          <p:nvPr>
            <p:ph type="body" sz="quarter" idx="18" hasCustomPrompt="1"/>
          </p:nvPr>
        </p:nvSpPr>
        <p:spPr>
          <a:xfrm>
            <a:off x="4645737" y="4564291"/>
            <a:ext cx="2874963" cy="388578"/>
          </a:xfrm>
          <a:prstGeom prst="rect">
            <a:avLst/>
          </a:prstGeom>
        </p:spPr>
        <p:txBody>
          <a:bodyPr anchor="ctr"/>
          <a:lstStyle>
            <a:lvl1pPr marL="0" indent="0" algn="ctr">
              <a:buFontTx/>
              <a:buNone/>
              <a:defRPr sz="1400" b="1">
                <a:solidFill>
                  <a:schemeClr val="accent3"/>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5" name="Text Placeholder 19">
            <a:extLst>
              <a:ext uri="{FF2B5EF4-FFF2-40B4-BE49-F238E27FC236}">
                <a16:creationId xmlns:a16="http://schemas.microsoft.com/office/drawing/2014/main" id="{CB5AA0A2-2100-4E81-8703-C2B8E72FB0A9}"/>
              </a:ext>
            </a:extLst>
          </p:cNvPr>
          <p:cNvSpPr>
            <a:spLocks noGrp="1"/>
          </p:cNvSpPr>
          <p:nvPr>
            <p:ph type="body" sz="quarter" idx="19"/>
          </p:nvPr>
        </p:nvSpPr>
        <p:spPr>
          <a:xfrm>
            <a:off x="4645737"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
        <p:nvSpPr>
          <p:cNvPr id="26" name="Picture Placeholder 3">
            <a:extLst>
              <a:ext uri="{FF2B5EF4-FFF2-40B4-BE49-F238E27FC236}">
                <a16:creationId xmlns:a16="http://schemas.microsoft.com/office/drawing/2014/main" id="{051654D1-6B0B-41A3-80D8-D1BBB725EE95}"/>
              </a:ext>
            </a:extLst>
          </p:cNvPr>
          <p:cNvSpPr>
            <a:spLocks noGrp="1"/>
          </p:cNvSpPr>
          <p:nvPr>
            <p:ph type="pic" sz="quarter" idx="20" hasCustomPrompt="1"/>
          </p:nvPr>
        </p:nvSpPr>
        <p:spPr>
          <a:xfrm>
            <a:off x="8090442" y="1378454"/>
            <a:ext cx="2874963" cy="3054350"/>
          </a:xfrm>
          <a:prstGeom prst="rect">
            <a:avLst/>
          </a:prstGeom>
          <a:solidFill>
            <a:schemeClr val="bg1">
              <a:lumMod val="95000"/>
            </a:schemeClr>
          </a:solidFill>
          <a:ln>
            <a:noFill/>
          </a:ln>
        </p:spPr>
        <p:txBody>
          <a:bodyPr anchor="ctr"/>
          <a:lstStyle>
            <a:lvl1pPr marL="0" indent="0" algn="ctr">
              <a:buFontTx/>
              <a:buNone/>
              <a:defRPr sz="1600">
                <a:solidFill>
                  <a:schemeClr val="bg1">
                    <a:lumMod val="50000"/>
                  </a:schemeClr>
                </a:solidFill>
              </a:defRPr>
            </a:lvl1pPr>
          </a:lstStyle>
          <a:p>
            <a:r>
              <a:rPr lang="en-US" dirty="0"/>
              <a:t>Place Picture Here</a:t>
            </a:r>
          </a:p>
        </p:txBody>
      </p:sp>
      <p:sp>
        <p:nvSpPr>
          <p:cNvPr id="27" name="Rectangle 26">
            <a:extLst>
              <a:ext uri="{FF2B5EF4-FFF2-40B4-BE49-F238E27FC236}">
                <a16:creationId xmlns:a16="http://schemas.microsoft.com/office/drawing/2014/main" id="{932FF0A8-3754-4CAD-B62A-8B91881C9D33}"/>
              </a:ext>
            </a:extLst>
          </p:cNvPr>
          <p:cNvSpPr/>
          <p:nvPr userDrawn="1"/>
        </p:nvSpPr>
        <p:spPr>
          <a:xfrm>
            <a:off x="8090126" y="4432210"/>
            <a:ext cx="2874960" cy="132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7">
            <a:extLst>
              <a:ext uri="{FF2B5EF4-FFF2-40B4-BE49-F238E27FC236}">
                <a16:creationId xmlns:a16="http://schemas.microsoft.com/office/drawing/2014/main" id="{83C8AEC3-B598-4CBD-84DC-E8285E74B9BE}"/>
              </a:ext>
            </a:extLst>
          </p:cNvPr>
          <p:cNvSpPr>
            <a:spLocks noGrp="1"/>
          </p:cNvSpPr>
          <p:nvPr>
            <p:ph type="body" sz="quarter" idx="21" hasCustomPrompt="1"/>
          </p:nvPr>
        </p:nvSpPr>
        <p:spPr>
          <a:xfrm>
            <a:off x="8090122" y="4564291"/>
            <a:ext cx="2874963" cy="388578"/>
          </a:xfrm>
          <a:prstGeom prst="rect">
            <a:avLst/>
          </a:prstGeom>
        </p:spPr>
        <p:txBody>
          <a:bodyPr anchor="ctr"/>
          <a:lstStyle>
            <a:lvl1pPr marL="0" indent="0" algn="ctr">
              <a:buFontTx/>
              <a:buNone/>
              <a:defRPr sz="1400" b="1">
                <a:solidFill>
                  <a:schemeClr val="accent1"/>
                </a:solidFill>
              </a:defRPr>
            </a:lvl1pPr>
            <a:lvl2pPr marL="457200" indent="0" algn="ctr">
              <a:buFontTx/>
              <a:buNone/>
              <a:defRPr sz="1400" b="1"/>
            </a:lvl2pPr>
            <a:lvl3pPr marL="914400" indent="0" algn="ctr">
              <a:buFontTx/>
              <a:buNone/>
              <a:defRPr sz="1400" b="1"/>
            </a:lvl3pPr>
            <a:lvl4pPr marL="1371600" indent="0" algn="ctr">
              <a:buFontTx/>
              <a:buNone/>
              <a:defRPr sz="1400" b="1"/>
            </a:lvl4pPr>
            <a:lvl5pPr marL="1828800" indent="0" algn="ctr">
              <a:buFontTx/>
              <a:buNone/>
              <a:defRPr sz="1400" b="1"/>
            </a:lvl5pPr>
          </a:lstStyle>
          <a:p>
            <a:pPr lvl="0"/>
            <a:r>
              <a:rPr lang="en-US" dirty="0"/>
              <a:t>Contents Here</a:t>
            </a:r>
          </a:p>
        </p:txBody>
      </p:sp>
      <p:sp>
        <p:nvSpPr>
          <p:cNvPr id="29" name="Text Placeholder 19">
            <a:extLst>
              <a:ext uri="{FF2B5EF4-FFF2-40B4-BE49-F238E27FC236}">
                <a16:creationId xmlns:a16="http://schemas.microsoft.com/office/drawing/2014/main" id="{4C37DA62-A9BE-4007-9654-16149235F946}"/>
              </a:ext>
            </a:extLst>
          </p:cNvPr>
          <p:cNvSpPr>
            <a:spLocks noGrp="1"/>
          </p:cNvSpPr>
          <p:nvPr>
            <p:ph type="body" sz="quarter" idx="22"/>
          </p:nvPr>
        </p:nvSpPr>
        <p:spPr>
          <a:xfrm>
            <a:off x="8090122" y="4898325"/>
            <a:ext cx="2874963" cy="902904"/>
          </a:xfrm>
          <a:prstGeom prst="rect">
            <a:avLst/>
          </a:prstGeom>
        </p:spPr>
        <p:txBody>
          <a:bodyPr/>
          <a:lstStyle>
            <a:lvl1pPr marL="0" indent="0" algn="ctr">
              <a:buFontTx/>
              <a:buNone/>
              <a:defRPr sz="1200"/>
            </a:lvl1pPr>
          </a:lstStyle>
          <a:p>
            <a:pPr lvl="0"/>
            <a:r>
              <a:rPr lang="en-US" dirty="0"/>
              <a:t>Click to edit Master text styles</a:t>
            </a:r>
          </a:p>
        </p:txBody>
      </p:sp>
    </p:spTree>
    <p:extLst>
      <p:ext uri="{BB962C8B-B14F-4D97-AF65-F5344CB8AC3E}">
        <p14:creationId xmlns:p14="http://schemas.microsoft.com/office/powerpoint/2010/main" val="15978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12/14/2022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Basic Layout - 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32984-7BE1-49F0-A249-EB15FD545022}"/>
              </a:ext>
            </a:extLst>
          </p:cNvPr>
          <p:cNvSpPr>
            <a:spLocks noGrp="1"/>
          </p:cNvSpPr>
          <p:nvPr>
            <p:ph type="body" sz="quarter" idx="13" hasCustomPrompt="1"/>
          </p:nvPr>
        </p:nvSpPr>
        <p:spPr>
          <a:xfrm>
            <a:off x="365761" y="457200"/>
            <a:ext cx="9626600" cy="752475"/>
          </a:xfrm>
          <a:prstGeom prst="rect">
            <a:avLst/>
          </a:prstGeom>
        </p:spPr>
        <p:txBody>
          <a:bodyPr anchor="t" anchorCtr="0"/>
          <a:lstStyle>
            <a:lvl1pPr marL="0" indent="0">
              <a:lnSpc>
                <a:spcPts val="3800"/>
              </a:lnSpc>
              <a:spcBef>
                <a:spcPts val="0"/>
              </a:spcBef>
              <a:buNone/>
              <a:defRPr sz="4000">
                <a:solidFill>
                  <a:schemeClr val="accent2"/>
                </a:solidFill>
              </a:defRPr>
            </a:lvl1pPr>
          </a:lstStyle>
          <a:p>
            <a:pPr lvl="0"/>
            <a:r>
              <a:rPr lang="en-US" dirty="0"/>
              <a:t>Title</a:t>
            </a:r>
          </a:p>
        </p:txBody>
      </p:sp>
      <p:sp>
        <p:nvSpPr>
          <p:cNvPr id="3" name="Content Placeholder 2">
            <a:extLst>
              <a:ext uri="{FF2B5EF4-FFF2-40B4-BE49-F238E27FC236}">
                <a16:creationId xmlns:a16="http://schemas.microsoft.com/office/drawing/2014/main" id="{68C1DE19-6998-480F-9D2E-3C2F2A970719}"/>
              </a:ext>
            </a:extLst>
          </p:cNvPr>
          <p:cNvSpPr>
            <a:spLocks noGrp="1"/>
          </p:cNvSpPr>
          <p:nvPr>
            <p:ph sz="quarter" idx="15"/>
          </p:nvPr>
        </p:nvSpPr>
        <p:spPr>
          <a:xfrm>
            <a:off x="365125" y="1554481"/>
            <a:ext cx="4973956" cy="4937760"/>
          </a:xfrm>
          <a:prstGeom prst="rect">
            <a:avLst/>
          </a:prstGeo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17065" y="371191"/>
            <a:ext cx="1512654" cy="582012"/>
          </a:xfrm>
          <a:prstGeom prst="rect">
            <a:avLst/>
          </a:prstGeom>
        </p:spPr>
      </p:pic>
      <p:sp>
        <p:nvSpPr>
          <p:cNvPr id="7" name="Picture Placeholder 4">
            <a:extLst>
              <a:ext uri="{FF2B5EF4-FFF2-40B4-BE49-F238E27FC236}">
                <a16:creationId xmlns:a16="http://schemas.microsoft.com/office/drawing/2014/main" id="{4BC78D8D-EE13-408F-8CD7-68AF42259669}"/>
              </a:ext>
            </a:extLst>
          </p:cNvPr>
          <p:cNvSpPr>
            <a:spLocks noGrp="1"/>
          </p:cNvSpPr>
          <p:nvPr>
            <p:ph type="pic" sz="quarter" idx="17" hasCustomPrompt="1"/>
          </p:nvPr>
        </p:nvSpPr>
        <p:spPr>
          <a:xfrm>
            <a:off x="5746898"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1" name="Picture Placeholder 4">
            <a:extLst>
              <a:ext uri="{FF2B5EF4-FFF2-40B4-BE49-F238E27FC236}">
                <a16:creationId xmlns:a16="http://schemas.microsoft.com/office/drawing/2014/main" id="{08196714-89F4-400D-9474-FA0B441D752F}"/>
              </a:ext>
            </a:extLst>
          </p:cNvPr>
          <p:cNvSpPr>
            <a:spLocks noGrp="1"/>
          </p:cNvSpPr>
          <p:nvPr>
            <p:ph type="pic" sz="quarter" idx="18" hasCustomPrompt="1"/>
          </p:nvPr>
        </p:nvSpPr>
        <p:spPr>
          <a:xfrm>
            <a:off x="8837664" y="1554482"/>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2" name="Picture Placeholder 4">
            <a:extLst>
              <a:ext uri="{FF2B5EF4-FFF2-40B4-BE49-F238E27FC236}">
                <a16:creationId xmlns:a16="http://schemas.microsoft.com/office/drawing/2014/main" id="{8CD3927E-A6FD-42D2-847F-B740BC76C1CE}"/>
              </a:ext>
            </a:extLst>
          </p:cNvPr>
          <p:cNvSpPr>
            <a:spLocks noGrp="1"/>
          </p:cNvSpPr>
          <p:nvPr>
            <p:ph type="pic" sz="quarter" idx="19" hasCustomPrompt="1"/>
          </p:nvPr>
        </p:nvSpPr>
        <p:spPr>
          <a:xfrm>
            <a:off x="5746898"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
        <p:nvSpPr>
          <p:cNvPr id="23" name="Picture Placeholder 4">
            <a:extLst>
              <a:ext uri="{FF2B5EF4-FFF2-40B4-BE49-F238E27FC236}">
                <a16:creationId xmlns:a16="http://schemas.microsoft.com/office/drawing/2014/main" id="{F7C061AC-8FBD-4CAE-9FEA-51EEE99E89A5}"/>
              </a:ext>
            </a:extLst>
          </p:cNvPr>
          <p:cNvSpPr>
            <a:spLocks noGrp="1"/>
          </p:cNvSpPr>
          <p:nvPr>
            <p:ph type="pic" sz="quarter" idx="20" hasCustomPrompt="1"/>
          </p:nvPr>
        </p:nvSpPr>
        <p:spPr>
          <a:xfrm>
            <a:off x="8837664" y="4096611"/>
            <a:ext cx="2892055" cy="2390198"/>
          </a:xfrm>
          <a:prstGeom prst="rect">
            <a:avLst/>
          </a:prstGeom>
          <a:solidFill>
            <a:schemeClr val="tx2">
              <a:lumMod val="20000"/>
              <a:lumOff val="80000"/>
            </a:schemeClr>
          </a:solidFill>
          <a:ln>
            <a:noFill/>
          </a:ln>
        </p:spPr>
        <p:txBody>
          <a:bodyPr anchor="ctr"/>
          <a:lstStyle>
            <a:lvl1pPr marL="0" indent="0" algn="ctr">
              <a:buNone/>
              <a:defRPr sz="1600">
                <a:solidFill>
                  <a:schemeClr val="bg1">
                    <a:lumMod val="50000"/>
                  </a:schemeClr>
                </a:solidFill>
              </a:defRPr>
            </a:lvl1pPr>
          </a:lstStyle>
          <a:p>
            <a:r>
              <a:rPr lang="en-US" dirty="0"/>
              <a:t>Place Picture Here</a:t>
            </a:r>
          </a:p>
        </p:txBody>
      </p:sp>
    </p:spTree>
    <p:extLst>
      <p:ext uri="{BB962C8B-B14F-4D97-AF65-F5344CB8AC3E}">
        <p14:creationId xmlns:p14="http://schemas.microsoft.com/office/powerpoint/2010/main" val="40813374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5DA260-9223-4A40-A71F-A450D46FA597}"/>
              </a:ext>
            </a:extLst>
          </p:cNvPr>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nchor="ctr"/>
          <a:lstStyle>
            <a:lvl1pPr marL="0" indent="0" algn="ctr">
              <a:buNone/>
              <a:defRPr sz="1600">
                <a:solidFill>
                  <a:schemeClr val="bg1">
                    <a:lumMod val="65000"/>
                  </a:schemeClr>
                </a:solidFill>
              </a:defRPr>
            </a:lvl1pPr>
          </a:lstStyle>
          <a:p>
            <a:r>
              <a:rPr lang="en-US" dirty="0"/>
              <a:t>Place Picture Here</a:t>
            </a:r>
          </a:p>
        </p:txBody>
      </p:sp>
    </p:spTree>
    <p:extLst>
      <p:ext uri="{BB962C8B-B14F-4D97-AF65-F5344CB8AC3E}">
        <p14:creationId xmlns:p14="http://schemas.microsoft.com/office/powerpoint/2010/main" val="24291709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Basic Layout - Section Brea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0B3EFF-C48B-4A03-81D2-BD196742A7B5}"/>
              </a:ext>
            </a:extLst>
          </p:cNvPr>
          <p:cNvSpPr>
            <a:spLocks noGrp="1"/>
          </p:cNvSpPr>
          <p:nvPr>
            <p:ph type="sldNum" sz="quarter" idx="12"/>
          </p:nvPr>
        </p:nvSpPr>
        <p:spPr/>
        <p:txBody>
          <a:bodyPr/>
          <a:lstStyle>
            <a:lvl1pPr>
              <a:defRPr>
                <a:solidFill>
                  <a:schemeClr val="tx1"/>
                </a:solidFill>
              </a:defRPr>
            </a:lvl1pPr>
          </a:lstStyle>
          <a:p>
            <a:fld id="{56FE7AEF-0871-4F6C-A432-627B97C586CE}" type="slidenum">
              <a:rPr lang="en-US" smtClean="0"/>
              <a:pPr/>
              <a:t>‹#›</a:t>
            </a:fld>
            <a:endParaRPr lang="en-US" dirty="0"/>
          </a:p>
        </p:txBody>
      </p:sp>
      <p:pic>
        <p:nvPicPr>
          <p:cNvPr id="13" name="Picture 12">
            <a:extLst>
              <a:ext uri="{FF2B5EF4-FFF2-40B4-BE49-F238E27FC236}">
                <a16:creationId xmlns:a16="http://schemas.microsoft.com/office/drawing/2014/main" id="{DB033C61-78CD-4E1F-A69A-5D0B181DFE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78" y="6061449"/>
            <a:ext cx="1513461" cy="582012"/>
          </a:xfrm>
          <a:prstGeom prst="rect">
            <a:avLst/>
          </a:prstGeom>
        </p:spPr>
      </p:pic>
      <p:pic>
        <p:nvPicPr>
          <p:cNvPr id="9" name="Picture 8">
            <a:extLst>
              <a:ext uri="{FF2B5EF4-FFF2-40B4-BE49-F238E27FC236}">
                <a16:creationId xmlns:a16="http://schemas.microsoft.com/office/drawing/2014/main" id="{1CF0B9ED-E9C3-47C8-82D0-A9AEA652F3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4281" y="6061449"/>
            <a:ext cx="1512654" cy="582012"/>
          </a:xfrm>
          <a:prstGeom prst="rect">
            <a:avLst/>
          </a:prstGeom>
        </p:spPr>
      </p:pic>
      <p:sp>
        <p:nvSpPr>
          <p:cNvPr id="7" name="Rectangle 6">
            <a:extLst>
              <a:ext uri="{FF2B5EF4-FFF2-40B4-BE49-F238E27FC236}">
                <a16:creationId xmlns:a16="http://schemas.microsoft.com/office/drawing/2014/main" id="{FE1F0AA5-6AF0-4596-A513-563955EB6091}"/>
              </a:ext>
            </a:extLst>
          </p:cNvPr>
          <p:cNvSpPr/>
          <p:nvPr userDrawn="1"/>
        </p:nvSpPr>
        <p:spPr>
          <a:xfrm>
            <a:off x="0" y="2424369"/>
            <a:ext cx="12192000" cy="19847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6C63E82-0377-44A4-A25A-127EC53CF557}"/>
              </a:ext>
            </a:extLst>
          </p:cNvPr>
          <p:cNvCxnSpPr/>
          <p:nvPr userDrawn="1"/>
        </p:nvCxnSpPr>
        <p:spPr>
          <a:xfrm>
            <a:off x="0" y="2359057"/>
            <a:ext cx="12192000"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B30152-A31A-4E10-924D-D8A21DCF7F1E}"/>
              </a:ext>
            </a:extLst>
          </p:cNvPr>
          <p:cNvSpPr>
            <a:spLocks noGrp="1"/>
          </p:cNvSpPr>
          <p:nvPr>
            <p:ph type="body" sz="quarter" idx="13" hasCustomPrompt="1"/>
          </p:nvPr>
        </p:nvSpPr>
        <p:spPr>
          <a:xfrm>
            <a:off x="573878" y="2727961"/>
            <a:ext cx="11156160" cy="1336040"/>
          </a:xfrm>
          <a:prstGeom prst="rect">
            <a:avLst/>
          </a:prstGeom>
        </p:spPr>
        <p:txBody>
          <a:bodyPr anchor="ctr" anchorCtr="0"/>
          <a:lstStyle>
            <a:lvl1pPr marL="0" indent="0" algn="ctr">
              <a:buNone/>
              <a:defRPr sz="4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Section Break Title</a:t>
            </a:r>
          </a:p>
        </p:txBody>
      </p:sp>
    </p:spTree>
    <p:extLst>
      <p:ext uri="{BB962C8B-B14F-4D97-AF65-F5344CB8AC3E}">
        <p14:creationId xmlns:p14="http://schemas.microsoft.com/office/powerpoint/2010/main" val="27847968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5FCFA44A-D627-46D4-991B-9510B5E5467A}" type="datetime1">
              <a:rPr lang="en-US" smtClean="0">
                <a:solidFill>
                  <a:srgbClr val="000000"/>
                </a:solidFill>
              </a:rPr>
              <a:pPr/>
              <a:t>12/14/2022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158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pic>
        <p:nvPicPr>
          <p:cNvPr id="11" name="Picture 10"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fld id="{4D887E7C-A9F5-4E4A-96A4-14AB08F3E6E7}" type="datetime1">
              <a:rPr lang="en-US" smtClean="0">
                <a:solidFill>
                  <a:srgbClr val="000000"/>
                </a:solidFill>
              </a:rPr>
              <a:pPr/>
              <a:t>12/14/2022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38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Government | mn.gov/mnit</a:t>
            </a:r>
          </a:p>
        </p:txBody>
      </p:sp>
      <p:sp>
        <p:nvSpPr>
          <p:cNvPr id="6" name="Picture Placeholder 5"/>
          <p:cNvSpPr>
            <a:spLocks noGrp="1"/>
          </p:cNvSpPr>
          <p:nvPr>
            <p:ph type="pic" sz="quarter" idx="17"/>
          </p:nvPr>
        </p:nvSpPr>
        <p:spPr>
          <a:xfrm>
            <a:off x="0" y="0"/>
            <a:ext cx="12192000" cy="3380732"/>
          </a:xfrm>
        </p:spPr>
        <p:txBody>
          <a:bodyPr/>
          <a:lstStyle/>
          <a:p>
            <a:endParaRPr lang="en-US"/>
          </a:p>
        </p:txBody>
      </p:sp>
      <p:pic>
        <p:nvPicPr>
          <p:cNvPr id="8" name="Picture 7"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2625420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86787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pic>
        <p:nvPicPr>
          <p:cNvPr id="15" name="Picture 14"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solidFill>
                  <a:srgbClr val="000000"/>
                </a:solidFill>
              </a:rPr>
              <a:pPr/>
              <a:t>12/14/2022</a:t>
            </a:fld>
            <a:endParaRPr lang="en-US">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8366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1A4575-DDB9-4094-929B-6674B660F02D}" type="datetime1">
              <a:rPr lang="en-US" smtClean="0">
                <a:solidFill>
                  <a:srgbClr val="000000"/>
                </a:solidFill>
              </a:rPr>
              <a:pPr/>
              <a:t>12/14/2022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93382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98F37-6EA6-42C7-B49A-6A174BAA1F35}" type="datetime1">
              <a:rPr lang="en-US" smtClean="0">
                <a:solidFill>
                  <a:srgbClr val="000000"/>
                </a:solidFill>
              </a:rPr>
              <a:pPr/>
              <a:t>12/14/2022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10085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58E950-06C4-4DC8-B03C-4107DDC0AE76}"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41911011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B6D40-80D2-4CAB-BFA5-8424ADD63056}"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08509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F2793E-E4BD-4E62-80CF-85729068BF19}"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22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A3C099-5EC2-43F6-A7D0-182790C2B3E6}" type="datetime1">
              <a:rPr lang="en-US" smtClean="0">
                <a:solidFill>
                  <a:srgbClr val="000000"/>
                </a:solidFill>
              </a:rPr>
              <a:pPr/>
              <a:t>12/14/2022</a:t>
            </a:fld>
            <a:endParaRPr lang="en-US">
              <a:solidFill>
                <a:srgbClr val="000000"/>
              </a:solidFill>
            </a:endParaRPr>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708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E2EA-4B89-4281-BBEF-7CD031D4ED69}" type="datetime1">
              <a:rPr lang="en-US" smtClean="0">
                <a:solidFill>
                  <a:srgbClr val="000000"/>
                </a:solidFill>
              </a:rPr>
              <a:pPr/>
              <a:t>12/14/2022</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5992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926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500641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0838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85583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4467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1852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973A510E-C043-49E3-89B2-A73C98AD7E5E}" type="datetime1">
              <a:rPr lang="en-US" smtClean="0">
                <a:solidFill>
                  <a:srgbClr val="000000"/>
                </a:solidFill>
              </a:rPr>
              <a:pPr/>
              <a:t>12/14/2022</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364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0288E1EC-B45D-40E0-830C-1ED4D259CC24}" type="datetime1">
              <a:rPr lang="en-US" smtClean="0">
                <a:solidFill>
                  <a:srgbClr val="000000"/>
                </a:solidFill>
              </a:rPr>
              <a:pPr/>
              <a:t>12/14/2022</a:t>
            </a:fld>
            <a:endParaRPr lang="en-US">
              <a:solidFill>
                <a:srgbClr val="000000"/>
              </a:solidFill>
            </a:endParaRPr>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84293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797ACE57-0508-4646-8C2F-50157A155FB8}" type="datetime1">
              <a:rPr lang="en-US" smtClean="0">
                <a:solidFill>
                  <a:srgbClr val="000000"/>
                </a:solidFill>
              </a:rPr>
              <a:pPr/>
              <a:t>12/14/2022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95778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FEA02726-0B35-480F-93D8-7A49827EC818}" type="datetime1">
              <a:rPr lang="en-US" smtClean="0">
                <a:solidFill>
                  <a:srgbClr val="000000"/>
                </a:solidFill>
              </a:rPr>
              <a:pPr/>
              <a:t>12/14/2022</a:t>
            </a:fld>
            <a:endParaRPr lang="en-US">
              <a:solidFill>
                <a:srgbClr val="000000"/>
              </a:solidFill>
            </a:endParaRPr>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55208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F6F1F1E0-319E-4785-8370-0D74CAB2E340}" type="datetime1">
              <a:rPr lang="en-US" smtClean="0">
                <a:solidFill>
                  <a:srgbClr val="000000"/>
                </a:solidFill>
              </a:rPr>
              <a:pPr/>
              <a:t>12/14/2022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028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p:txBody>
          <a:bodyPr/>
          <a:lstStyle/>
          <a:p>
            <a:fld id="{42CB7C80-0A1E-45A4-89BE-3A468D08E6E8}" type="datetime1">
              <a:rPr lang="en-US" smtClean="0">
                <a:solidFill>
                  <a:srgbClr val="000000"/>
                </a:solidFill>
              </a:rPr>
              <a:pPr/>
              <a:t>12/14/2022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0317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solidFill>
                  <a:srgbClr val="000000"/>
                </a:solidFill>
              </a:rPr>
              <a:pPr/>
              <a:t>12/14/2022</a:t>
            </a:fld>
            <a:endParaRPr lang="en-US">
              <a:solidFill>
                <a:srgbClr val="000000"/>
              </a:solidFill>
            </a:endParaRPr>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8145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solidFill>
                  <a:srgbClr val="000000"/>
                </a:solidFill>
              </a:rPr>
              <a:pPr/>
              <a:t>12/14/2022</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1424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solidFill>
                  <a:srgbClr val="FFFFFF"/>
                </a:solidFill>
              </a:rPr>
              <a:pPr/>
              <a:t>12/14/2022</a:t>
            </a:fld>
            <a:endParaRPr lang="en-US">
              <a:solidFill>
                <a:srgbClr val="FFFFFF"/>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76174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solidFill>
                  <a:srgbClr val="000000"/>
                </a:solidFill>
              </a:rPr>
              <a:pPr/>
              <a:t>12/14/2022</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151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4042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15144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091568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506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7251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solidFill>
                  <a:srgbClr val="000000"/>
                </a:solidFill>
              </a:rPr>
              <a:pPr/>
              <a:t>12/14/2022</a:t>
            </a:fld>
            <a:endParaRPr lang="en-US">
              <a:solidFill>
                <a:srgbClr val="000000"/>
              </a:solidFill>
            </a:endParaRPr>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8089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solidFill>
                  <a:srgbClr val="FFFFFF"/>
                </a:solidFill>
              </a:rPr>
              <a:pPr/>
              <a:t>12/14/2022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050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solidFill>
                  <a:srgbClr val="FFFFFF"/>
                </a:solidFill>
              </a:rPr>
              <a:pPr/>
              <a:t>12/14/2022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0563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668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solidFill>
                  <a:srgbClr val="FFFFFF"/>
                </a:solidFill>
              </a:rPr>
              <a:pPr/>
              <a:t>12/14/2022</a:t>
            </a:fld>
            <a:endParaRPr lang="en-US">
              <a:solidFill>
                <a:srgbClr val="FFFFFF"/>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79379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solidFill>
                  <a:srgbClr val="FFFFFF"/>
                </a:solidFill>
              </a:rPr>
              <a:pPr/>
              <a:t>12/14/2022</a:t>
            </a:fld>
            <a:endParaRPr lang="en-US">
              <a:solidFill>
                <a:srgbClr val="FFFFFF"/>
              </a:solidFill>
            </a:endParaRPr>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Government | mn.gov/mnit</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7423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45614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602795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24838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18587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solidFill>
                  <a:srgbClr val="000000"/>
                </a:solidFill>
              </a:rPr>
              <a:pPr/>
              <a:t>12/14/2022</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2559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09194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60519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713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solidFill>
                  <a:srgbClr val="FFFFFF"/>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17242746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solidFill>
                  <a:srgbClr val="000000"/>
                </a:solidFill>
              </a:rPr>
              <a:pPr/>
              <a:t>12/14/2022</a:t>
            </a:fld>
            <a:endParaRPr lang="en-US">
              <a:solidFill>
                <a:srgbClr val="000000"/>
              </a:solidFill>
            </a:endParaRPr>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rgbClr val="000000"/>
                </a:solidFill>
              </a:rPr>
              <a:t>Information Technology for Minnesota Government | mn.gov/mnit</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solidFill>
                  <a:srgbClr val="003865"/>
                </a:solidFill>
              </a:rPr>
              <a:pPr/>
              <a:t>‹#›</a:t>
            </a:fld>
            <a:endParaRPr lang="en-US">
              <a:solidFill>
                <a:srgbClr val="003865"/>
              </a:solidFill>
            </a:endParaRPr>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Geospatial Information Offic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39938967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55948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119667034"/>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566041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12/14/2022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3"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26831288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Reversed Logo)">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solidFill>
                  <a:srgbClr val="000000"/>
                </a:solidFill>
              </a:rPr>
              <a:pPr/>
              <a:t>12/14/2022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12" name="Picture 8"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8655" y="874866"/>
            <a:ext cx="5674690" cy="2543437"/>
          </a:xfrm>
          <a:prstGeom prst="rect">
            <a:avLst/>
          </a:prstGeom>
        </p:spPr>
      </p:pic>
    </p:spTree>
    <p:extLst>
      <p:ext uri="{BB962C8B-B14F-4D97-AF65-F5344CB8AC3E}">
        <p14:creationId xmlns:p14="http://schemas.microsoft.com/office/powerpoint/2010/main" val="17279651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Picture 5"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806" y="5483410"/>
            <a:ext cx="3066863" cy="137459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35332054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A198C9B-0587-4A1E-9E03-E4C9FE222F08}" type="datetime1">
              <a:rPr lang="en-US" smtClean="0">
                <a:solidFill>
                  <a:srgbClr val="000000"/>
                </a:solidFill>
              </a:rPr>
              <a:pPr/>
              <a:t>12/14/2022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210654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solidFill>
                  <a:srgbClr val="000000"/>
                </a:solidFill>
              </a:rPr>
              <a:pPr/>
              <a:t>12/14/2022</a:t>
            </a:fld>
            <a:endParaRPr lang="en-US">
              <a:solidFill>
                <a:srgbClr val="000000"/>
              </a:solidFill>
            </a:endParaRPr>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1" name="Picture Placeholder 8"/>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5" name="Picture 9"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54072683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solidFill>
                  <a:srgbClr val="000000"/>
                </a:solidFill>
              </a:rPr>
              <a:pPr/>
              <a:t>12/14/2022</a:t>
            </a:fld>
            <a:endParaRPr lang="en-US">
              <a:solidFill>
                <a:srgbClr val="000000"/>
              </a:solidFill>
            </a:endParaRP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249276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solidFill>
                  <a:srgbClr val="000000"/>
                </a:solidFill>
              </a:rPr>
              <a:pPr/>
              <a:t>12/14/2022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730572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3"/>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ontent Placeholder 4"/>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p:cNvSpPr>
            <a:spLocks noGrp="1"/>
          </p:cNvSpPr>
          <p:nvPr>
            <p:ph type="dt" sz="half" idx="10"/>
          </p:nvPr>
        </p:nvSpPr>
        <p:spPr bwMode="black"/>
        <p:txBody>
          <a:bodyPr/>
          <a:lstStyle/>
          <a:p>
            <a:fld id="{9A198C9B-0587-4A1E-9E03-E4C9FE222F08}" type="datetime1">
              <a:rPr lang="en-US" smtClean="0">
                <a:solidFill>
                  <a:srgbClr val="000000"/>
                </a:solidFill>
              </a:rPr>
              <a:pPr/>
              <a:t>12/14/2022</a:t>
            </a:fld>
            <a:endParaRPr lang="en-US">
              <a:solidFill>
                <a:srgbClr val="000000"/>
              </a:solidFill>
            </a:endParaRP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7"/>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156546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3"/>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4"/>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Content Placeholder 6"/>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bwMode="black"/>
        <p:txBody>
          <a:bodyPr/>
          <a:lstStyle/>
          <a:p>
            <a:fld id="{5485A5BA-A5F9-4138-9E4B-FFD626F6437A}" type="datetime1">
              <a:rPr lang="en-US" smtClean="0">
                <a:solidFill>
                  <a:srgbClr val="000000"/>
                </a:solidFill>
              </a:rPr>
              <a:pPr/>
              <a:t>12/14/2022</a:t>
            </a:fld>
            <a:endParaRPr lang="en-US">
              <a:solidFill>
                <a:srgbClr val="000000"/>
              </a:solidFill>
            </a:endParaRPr>
          </a:p>
        </p:txBody>
      </p:sp>
      <p:sp>
        <p:nvSpPr>
          <p:cNvPr id="11"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7"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9"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257027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solidFill>
                  <a:srgbClr val="000000"/>
                </a:solidFill>
              </a:rPr>
              <a:pPr/>
              <a:t>12/14/2022</a:t>
            </a:fld>
            <a:endParaRPr lang="en-US">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02295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87056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Solid Blu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60058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12/14/2022</a:t>
            </a:fld>
            <a:endParaRPr lang="en-US">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7038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solidFill>
                  <a:srgbClr val="000000"/>
                </a:solidFill>
              </a:rPr>
              <a:pPr/>
              <a:t>12/14/2022</a:t>
            </a:fld>
            <a:endParaRPr lang="en-US">
              <a:solidFill>
                <a:srgbClr val="000000"/>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0110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224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28750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solidFill>
                  <a:srgbClr val="000000"/>
                </a:solidFill>
              </a:rPr>
              <a:pPr/>
              <a:t>12/14/2022</a:t>
            </a:fld>
            <a:endParaRPr lang="en-US">
              <a:solidFill>
                <a:srgbClr val="000000"/>
              </a:solidFill>
            </a:endParaRP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7181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am Page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solidFill>
                  <a:srgbClr val="000000"/>
                </a:solidFill>
              </a:rPr>
              <a:pPr/>
              <a:t>12/14/2022</a:t>
            </a:fld>
            <a:endParaRPr lang="en-US">
              <a:solidFill>
                <a:srgbClr val="000000"/>
              </a:solidFill>
            </a:endParaRP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093577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Page (3 Up Vertical)">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solidFill>
                  <a:srgbClr val="000000"/>
                </a:solidFill>
              </a:rPr>
              <a:pPr/>
              <a:t>12/14/2022</a:t>
            </a:fld>
            <a:endParaRPr lang="en-US">
              <a:solidFill>
                <a:srgbClr val="000000"/>
              </a:solidFill>
            </a:endParaRP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183958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Page (4-Up Horizontal)">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solidFill>
                  <a:srgbClr val="000000"/>
                </a:solidFill>
              </a:rPr>
              <a:pPr/>
              <a:t>12/14/2022</a:t>
            </a:fld>
            <a:endParaRPr lang="en-US">
              <a:solidFill>
                <a:srgbClr val="000000"/>
              </a:solidFill>
            </a:endParaRP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909383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Page (2-Up Horizontal)">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solidFill>
                  <a:srgbClr val="000000"/>
                </a:solidFill>
              </a:rPr>
              <a:pPr/>
              <a:t>12/14/2022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66146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cons (4-Up Vertical)">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solidFill>
                  <a:srgbClr val="000000"/>
                </a:solidFill>
              </a:rPr>
              <a:pPr/>
              <a:t>12/14/2022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572776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cons (3-Up Vertic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solidFill>
                  <a:srgbClr val="000000"/>
                </a:solidFill>
              </a:rPr>
              <a:pPr/>
              <a:t>12/14/2022</a:t>
            </a:fld>
            <a:endParaRPr lang="en-US">
              <a:solidFill>
                <a:srgbClr val="000000"/>
              </a:solidFill>
            </a:endParaRP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601220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cons (4-Up Horizontal)">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solidFill>
                  <a:srgbClr val="000000"/>
                </a:solidFill>
              </a:rPr>
              <a:pPr/>
              <a:t>12/14/2022</a:t>
            </a:fld>
            <a:endParaRPr lang="en-US">
              <a:solidFill>
                <a:srgbClr val="000000"/>
              </a:solidFill>
            </a:endParaRP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900233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cons (2-Up Horizontal)">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solidFill>
                  <a:srgbClr val="000000"/>
                </a:solidFill>
              </a:rPr>
              <a:pPr/>
              <a:t>12/14/2022</a:t>
            </a:fld>
            <a:endParaRPr lang="en-US">
              <a:solidFill>
                <a:srgbClr val="000000"/>
              </a:solidFill>
            </a:endParaRP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1388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12/14/2022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solidFill>
                  <a:srgbClr val="000000"/>
                </a:solidFill>
              </a:rPr>
              <a:pPr/>
              <a:t>12/14/2022</a:t>
            </a:fld>
            <a:endParaRPr lang="en-US">
              <a:solidFill>
                <a:srgbClr val="000000"/>
              </a:solidFill>
            </a:endParaRP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3000679"/>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ig Image (Blue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325652714"/>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ig Image (Dark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solidFill>
                <a:srgbClr val="FFFFFF"/>
              </a:solidFill>
            </a:endParaRPr>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977633774"/>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ig Image (Green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843644616"/>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ig Image (Light Gray Title)">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solidFill>
                <a:srgbClr val="000000"/>
              </a:solidFill>
            </a:endParaRPr>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338006738"/>
      </p:ext>
    </p:extLst>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creenshot (Dark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solidFill>
                  <a:srgbClr val="FFFFFF"/>
                </a:solidFill>
              </a:rPr>
              <a:pPr/>
              <a:t>12/14/2022</a:t>
            </a:fld>
            <a:endParaRPr lang="en-US">
              <a:solidFill>
                <a:srgbClr val="FFFFFF"/>
              </a:solidFill>
            </a:endParaRP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4391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creenshot (Dark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0642259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creenshot (Full Window Dark)">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7272322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solidFill>
                  <a:srgbClr val="000000"/>
                </a:solidFill>
              </a:rPr>
              <a:pPr/>
              <a:t>12/14/2022</a:t>
            </a:fld>
            <a:endParaRPr lang="en-US">
              <a:solidFill>
                <a:srgbClr val="000000"/>
              </a:solidFill>
            </a:endParaRP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5715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creenshot (Light Gray Vertical)">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7650459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12/14/2022</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20067967"/>
      </p:ext>
    </p:extLst>
  </p:cSld>
  <p:clrMapOvr>
    <a:masterClrMapping/>
  </p:clrMapOvr>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creenshot (Blue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12/14/2022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61653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creenshot (Blue Vertical)">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9445024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creenshot (Full Window Blue)">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611698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creenshot (Computer)">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12/14/2022</a:t>
            </a:fld>
            <a:endParaRPr lang="en-US">
              <a:solidFill>
                <a:srgbClr val="FFFFFF"/>
              </a:solidFill>
            </a:endParaRP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05723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solidFill>
                  <a:srgbClr val="000000"/>
                </a:solidFill>
              </a:rPr>
              <a:pPr/>
              <a:t>12/14/2022</a:t>
            </a:fld>
            <a:endParaRPr lang="en-US">
              <a:solidFill>
                <a:srgbClr val="000000"/>
              </a:solidFill>
            </a:endParaRP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7185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Blue Background)">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12/14/2022</a:t>
            </a:fld>
            <a:endParaRPr lang="en-US">
              <a:solidFill>
                <a:srgbClr val="FFFFFF"/>
              </a:solidFill>
            </a:endParaRPr>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69071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Dark Background)">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solidFill>
                  <a:srgbClr val="FFFFFF"/>
                </a:solidFill>
              </a:rPr>
              <a:pPr/>
              <a:t>12/14/2022</a:t>
            </a:fld>
            <a:endParaRPr lang="en-US">
              <a:solidFill>
                <a:srgbClr val="FFFFFF"/>
              </a:solidFill>
            </a:endParaRPr>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41278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FFFFFF"/>
              </a:solidFill>
            </a:endParaRPr>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962304"/>
      </p:ext>
    </p:extLst>
  </p:cSld>
  <p:clrMapOvr>
    <a:masterClrMapping/>
  </p:clrMapOvr>
  <p:hf sldNum="0"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92748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12/14/2022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mage Background (Blue Circle)">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636733850"/>
      </p:ext>
    </p:extLst>
  </p:cSld>
  <p:clrMapOvr>
    <a:masterClrMapping/>
  </p:clrMapOvr>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589963132"/>
      </p:ext>
    </p:extLst>
  </p:cSld>
  <p:clrMapOvr>
    <a:masterClrMapping/>
  </p:clrMapOvr>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53357597"/>
      </p:ext>
    </p:extLst>
  </p:cSld>
  <p:clrMapOvr>
    <a:masterClrMapping/>
  </p:clrMapOvr>
  <p:hf sldNum="0"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353764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or Statement (Light Gray Background)">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solidFill>
                <a:srgbClr val="78BE21"/>
              </a:solidFill>
            </a:endParaRPr>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solidFill>
                  <a:srgbClr val="000000"/>
                </a:solidFill>
              </a:rPr>
              <a:pPr/>
              <a:t>12/14/2022</a:t>
            </a:fld>
            <a:endParaRPr lang="en-US">
              <a:solidFill>
                <a:srgbClr val="000000"/>
              </a:solidFill>
            </a:endParaRP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7191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solidFill>
                  <a:srgbClr val="FFFFFF"/>
                </a:solidFill>
              </a:rPr>
              <a:pPr/>
              <a:t>12/14/2022</a:t>
            </a:fld>
            <a:endParaRPr lang="en-US">
              <a:solidFill>
                <a:srgbClr val="FFFFFF"/>
              </a:solidFill>
            </a:endParaRP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6828943"/>
      </p:ext>
    </p:extLst>
  </p:cSld>
  <p:clrMapOvr>
    <a:masterClrMapping/>
  </p:clrMapOvr>
  <p:hf sldNum="0"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solidFill>
                <a:srgbClr val="FFFFFF"/>
              </a:solidFill>
            </a:endParaRPr>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solidFill>
                  <a:srgbClr val="000000"/>
                </a:solidFill>
              </a:rPr>
              <a:pPr/>
              <a:t>12/14/2022</a:t>
            </a:fld>
            <a:endParaRPr lang="en-US">
              <a:solidFill>
                <a:srgbClr val="000000"/>
              </a:solidFill>
            </a:endParaRPr>
          </a:p>
        </p:txBody>
      </p:sp>
      <p:sp>
        <p:nvSpPr>
          <p:cNvPr id="5" name="Footer Placeholder 4"/>
          <p:cNvSpPr>
            <a:spLocks noGrp="1"/>
          </p:cNvSpPr>
          <p:nvPr>
            <p:ph type="ftr" sz="quarter" idx="12"/>
          </p:nvPr>
        </p:nvSpPr>
        <p:spPr bwMode="black"/>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23795769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ank You (Blue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2"/>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solidFill>
                  <a:srgbClr val="FFFFFF"/>
                </a:solidFill>
              </a:rPr>
              <a:pPr/>
              <a:t>12/14/2022</a:t>
            </a:fld>
            <a:endParaRPr lang="en-US">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Information Technology for Minnesota Government </a:t>
            </a:r>
            <a:r>
              <a:rPr lang="en-US">
                <a:solidFill>
                  <a:srgbClr val="78BE21"/>
                </a:solidFill>
              </a:rPr>
              <a:t>|</a:t>
            </a:r>
            <a:r>
              <a:rPr lang="en-US">
                <a:solidFill>
                  <a:srgbClr val="FFFFFF"/>
                </a:solidFill>
              </a:rPr>
              <a:t> mn.gov/</a:t>
            </a:r>
            <a:r>
              <a:rPr lang="en-US" err="1">
                <a:solidFill>
                  <a:srgbClr val="FFFFFF"/>
                </a:solidFill>
              </a:rPr>
              <a:t>mnit</a:t>
            </a:r>
            <a:endParaRPr lang="en-US">
              <a:solidFill>
                <a:srgbClr val="FFFFFF"/>
              </a:solidFill>
            </a:endParaRP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a:solidFill>
                <a:srgbClr val="FFFFFF"/>
              </a:solidFill>
            </a:endParaRPr>
          </a:p>
        </p:txBody>
      </p:sp>
      <p:sp>
        <p:nvSpPr>
          <p:cNvPr id="8"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Picture 7" descr="Minnesota I T Service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0082" y="150848"/>
            <a:ext cx="3066863" cy="1374590"/>
          </a:xfrm>
          <a:prstGeom prst="rect">
            <a:avLst/>
          </a:prstGeom>
        </p:spPr>
      </p:pic>
    </p:spTree>
    <p:extLst>
      <p:ext uri="{BB962C8B-B14F-4D97-AF65-F5344CB8AC3E}">
        <p14:creationId xmlns:p14="http://schemas.microsoft.com/office/powerpoint/2010/main" val="17809337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a:t>Sean – Blue Title &amp; Black Background</a:t>
            </a: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529382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solidFill>
                  <a:srgbClr val="000000"/>
                </a:solidFill>
              </a:rPr>
              <a:pPr/>
              <a:t>12/14/2022</a:t>
            </a:fld>
            <a:endParaRPr lang="en-US">
              <a:solidFill>
                <a:srgbClr val="000000"/>
              </a:solidFill>
            </a:endParaRPr>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8258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12/14/2022</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12/14/2022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12/14/2022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12/14/2022</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12/14/2022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12/14/2022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12/14/2022</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12/14/2022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12/14/2022</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12/14/2022</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12/14/2022</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12/14/2022</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91800" y="339367"/>
            <a:ext cx="113608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Shape 5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913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0B47-15BE-45E8-A69E-D869CBD9D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7BBAA-E5EF-4EA6-A100-42B68E77F3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11FEC-3FB1-4DEE-A51B-FF7B41ECFA52}"/>
              </a:ext>
            </a:extLst>
          </p:cNvPr>
          <p:cNvSpPr>
            <a:spLocks noGrp="1"/>
          </p:cNvSpPr>
          <p:nvPr>
            <p:ph type="dt" sz="half" idx="10"/>
          </p:nvPr>
        </p:nvSpPr>
        <p:spPr/>
        <p:txBody>
          <a:bodyPr/>
          <a:lstStyle/>
          <a:p>
            <a:fld id="{1265E2D6-4588-4C59-BE19-200B0433BC63}" type="datetimeFigureOut">
              <a:rPr lang="en-US" smtClean="0"/>
              <a:t>12/14/2022</a:t>
            </a:fld>
            <a:endParaRPr lang="en-US"/>
          </a:p>
        </p:txBody>
      </p:sp>
      <p:sp>
        <p:nvSpPr>
          <p:cNvPr id="5" name="Footer Placeholder 4">
            <a:extLst>
              <a:ext uri="{FF2B5EF4-FFF2-40B4-BE49-F238E27FC236}">
                <a16:creationId xmlns:a16="http://schemas.microsoft.com/office/drawing/2014/main" id="{B2FF55FD-48E8-4D81-BCFC-3201EA1C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A3D6-8932-44BE-A289-C3203F1339ED}"/>
              </a:ext>
            </a:extLst>
          </p:cNvPr>
          <p:cNvSpPr>
            <a:spLocks noGrp="1"/>
          </p:cNvSpPr>
          <p:nvPr>
            <p:ph type="sldNum" sz="quarter" idx="12"/>
          </p:nvPr>
        </p:nvSpPr>
        <p:spPr/>
        <p:txBody>
          <a:bodyPr/>
          <a:lstStyle/>
          <a:p>
            <a:fld id="{627163C3-4981-4461-B033-BB709CD50456}" type="slidenum">
              <a:rPr lang="en-US" smtClean="0"/>
              <a:t>‹#›</a:t>
            </a:fld>
            <a:endParaRPr lang="en-US"/>
          </a:p>
        </p:txBody>
      </p:sp>
    </p:spTree>
    <p:extLst>
      <p:ext uri="{BB962C8B-B14F-4D97-AF65-F5344CB8AC3E}">
        <p14:creationId xmlns:p14="http://schemas.microsoft.com/office/powerpoint/2010/main" val="301794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Split White BG)">
  <p:cSld name="1_Title and Content (Split White BG)">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14"/>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838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0" name="Google Shape;60;p14"/>
          <p:cNvSpPr txBox="1">
            <a:spLocks noGrp="1"/>
          </p:cNvSpPr>
          <p:nvPr>
            <p:ph type="body" idx="2"/>
          </p:nvPr>
        </p:nvSpPr>
        <p:spPr>
          <a:xfrm>
            <a:off x="6172200" y="1594624"/>
            <a:ext cx="5181600" cy="4582400"/>
          </a:xfrm>
          <a:prstGeom prst="rect">
            <a:avLst/>
          </a:prstGeom>
          <a:solidFill>
            <a:schemeClr val="lt1"/>
          </a:solidFill>
          <a:ln>
            <a:noFill/>
          </a:ln>
        </p:spPr>
        <p:txBody>
          <a:bodyPr spcFirstLastPara="1" wrap="square" lIns="68575" tIns="34275" rIns="68575" bIns="34275" anchor="t" anchorCtr="0">
            <a:noAutofit/>
          </a:bodyPr>
          <a:lstStyle>
            <a:lvl1pPr marL="609585" lvl="0" indent="-423323" algn="l" rtl="0">
              <a:lnSpc>
                <a:spcPct val="100000"/>
              </a:lnSpc>
              <a:spcBef>
                <a:spcPts val="1067"/>
              </a:spcBef>
              <a:spcAft>
                <a:spcPts val="0"/>
              </a:spcAft>
              <a:buSzPts val="1400"/>
              <a:buChar char="•"/>
              <a:defRPr/>
            </a:lvl1pPr>
            <a:lvl2pPr marL="1219170" lvl="1" indent="-423323" algn="l" rtl="0">
              <a:lnSpc>
                <a:spcPct val="100000"/>
              </a:lnSpc>
              <a:spcBef>
                <a:spcPts val="1067"/>
              </a:spcBef>
              <a:spcAft>
                <a:spcPts val="0"/>
              </a:spcAft>
              <a:buSzPts val="1400"/>
              <a:buChar char="•"/>
              <a:defRPr/>
            </a:lvl2pPr>
            <a:lvl3pPr marL="1828754" lvl="2" indent="-423323" algn="l" rtl="0">
              <a:lnSpc>
                <a:spcPct val="100000"/>
              </a:lnSpc>
              <a:spcBef>
                <a:spcPts val="1067"/>
              </a:spcBef>
              <a:spcAft>
                <a:spcPts val="0"/>
              </a:spcAft>
              <a:buSzPts val="1400"/>
              <a:buChar char="•"/>
              <a:defRPr/>
            </a:lvl3pPr>
            <a:lvl4pPr marL="2438339" lvl="3" indent="-423323" algn="l" rtl="0">
              <a:lnSpc>
                <a:spcPct val="100000"/>
              </a:lnSpc>
              <a:spcBef>
                <a:spcPts val="1067"/>
              </a:spcBef>
              <a:spcAft>
                <a:spcPts val="0"/>
              </a:spcAft>
              <a:buSzPts val="1400"/>
              <a:buChar char="•"/>
              <a:defRPr/>
            </a:lvl4pPr>
            <a:lvl5pPr marL="3047924" lvl="4" indent="-423323" algn="l" rtl="0">
              <a:lnSpc>
                <a:spcPct val="100000"/>
              </a:lnSpc>
              <a:spcBef>
                <a:spcPts val="1067"/>
              </a:spcBef>
              <a:spcAft>
                <a:spcPts val="0"/>
              </a:spcAft>
              <a:buSzPts val="1400"/>
              <a:buChar char="•"/>
              <a:defRPr/>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1" name="Google Shape;61;p14"/>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4"/>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
        <p:nvSpPr>
          <p:cNvPr id="64" name="Google Shape;64;p14"/>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3062690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am Page 2 Up White BG Horizontal">
  <p:cSld name="1_Team Page 2 Up White BG Horizontal">
    <p:spTree>
      <p:nvGrpSpPr>
        <p:cNvPr id="1" name="Shape 274"/>
        <p:cNvGrpSpPr/>
        <p:nvPr/>
      </p:nvGrpSpPr>
      <p:grpSpPr>
        <a:xfrm>
          <a:off x="0" y="0"/>
          <a:ext cx="0" cy="0"/>
          <a:chOff x="0" y="0"/>
          <a:chExt cx="0" cy="0"/>
        </a:xfrm>
      </p:grpSpPr>
      <p:sp>
        <p:nvSpPr>
          <p:cNvPr id="275" name="Google Shape;275;p38"/>
          <p:cNvSpPr/>
          <p:nvPr/>
        </p:nvSpPr>
        <p:spPr>
          <a:xfrm>
            <a:off x="0" y="0"/>
            <a:ext cx="12192000" cy="12192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6" name="Google Shape;276;p38"/>
          <p:cNvSpPr txBox="1">
            <a:spLocks noGrp="1"/>
          </p:cNvSpPr>
          <p:nvPr>
            <p:ph type="title"/>
          </p:nvPr>
        </p:nvSpPr>
        <p:spPr>
          <a:xfrm>
            <a:off x="838200" y="152400"/>
            <a:ext cx="10515600" cy="914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7" name="Google Shape;277;p38"/>
          <p:cNvSpPr/>
          <p:nvPr/>
        </p:nvSpPr>
        <p:spPr>
          <a:xfrm>
            <a:off x="0" y="1216025"/>
            <a:ext cx="12192000" cy="119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78" name="Google Shape;278;p38"/>
          <p:cNvSpPr>
            <a:spLocks noGrp="1"/>
          </p:cNvSpPr>
          <p:nvPr>
            <p:ph type="pic" idx="2"/>
          </p:nvPr>
        </p:nvSpPr>
        <p:spPr>
          <a:xfrm>
            <a:off x="806332" y="2800328"/>
            <a:ext cx="1858800" cy="1858800"/>
          </a:xfrm>
          <a:prstGeom prst="rect">
            <a:avLst/>
          </a:prstGeom>
          <a:solidFill>
            <a:schemeClr val="lt1"/>
          </a:solidFill>
          <a:ln>
            <a:noFill/>
          </a:ln>
        </p:spPr>
      </p:sp>
      <p:sp>
        <p:nvSpPr>
          <p:cNvPr id="279" name="Google Shape;279;p38"/>
          <p:cNvSpPr txBox="1">
            <a:spLocks noGrp="1"/>
          </p:cNvSpPr>
          <p:nvPr>
            <p:ph type="body" idx="1"/>
          </p:nvPr>
        </p:nvSpPr>
        <p:spPr>
          <a:xfrm>
            <a:off x="2876551" y="2800329"/>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80" name="Google Shape;280;p38"/>
          <p:cNvSpPr>
            <a:spLocks noGrp="1"/>
          </p:cNvSpPr>
          <p:nvPr>
            <p:ph type="pic" idx="3"/>
          </p:nvPr>
        </p:nvSpPr>
        <p:spPr>
          <a:xfrm>
            <a:off x="6199805" y="2800328"/>
            <a:ext cx="1858800" cy="1858800"/>
          </a:xfrm>
          <a:prstGeom prst="rect">
            <a:avLst/>
          </a:prstGeom>
          <a:solidFill>
            <a:schemeClr val="lt1"/>
          </a:solidFill>
          <a:ln>
            <a:noFill/>
          </a:ln>
        </p:spPr>
      </p:sp>
      <p:sp>
        <p:nvSpPr>
          <p:cNvPr id="281" name="Google Shape;281;p38"/>
          <p:cNvSpPr txBox="1">
            <a:spLocks noGrp="1"/>
          </p:cNvSpPr>
          <p:nvPr>
            <p:ph type="body" idx="4"/>
          </p:nvPr>
        </p:nvSpPr>
        <p:spPr>
          <a:xfrm>
            <a:off x="8270023" y="2800329"/>
            <a:ext cx="2866400" cy="1858800"/>
          </a:xfrm>
          <a:prstGeom prst="rect">
            <a:avLst/>
          </a:prstGeom>
          <a:noFill/>
          <a:ln>
            <a:noFill/>
          </a:ln>
        </p:spPr>
        <p:txBody>
          <a:bodyPr spcFirstLastPara="1" wrap="square" lIns="68575" tIns="34275" rIns="68575" bIns="34275" anchor="ctr" anchorCtr="0">
            <a:noAutofit/>
          </a:bodyPr>
          <a:lstStyle>
            <a:lvl1pPr marL="609585" lvl="0" indent="-304792" algn="l" rtl="0">
              <a:lnSpc>
                <a:spcPct val="100000"/>
              </a:lnSpc>
              <a:spcBef>
                <a:spcPts val="0"/>
              </a:spcBef>
              <a:spcAft>
                <a:spcPts val="0"/>
              </a:spcAft>
              <a:buSzPts val="1400"/>
              <a:buFont typeface="Arial"/>
              <a:buNone/>
              <a:defRPr sz="1867"/>
            </a:lvl1pPr>
            <a:lvl2pPr marL="1219170" lvl="1" indent="-304792" algn="l" rtl="0">
              <a:lnSpc>
                <a:spcPct val="100000"/>
              </a:lnSpc>
              <a:spcBef>
                <a:spcPts val="1067"/>
              </a:spcBef>
              <a:spcAft>
                <a:spcPts val="0"/>
              </a:spcAft>
              <a:buSzPts val="1400"/>
              <a:buFont typeface="Arial"/>
              <a:buNone/>
              <a:defRPr sz="1867"/>
            </a:lvl2pPr>
            <a:lvl3pPr marL="1828754" lvl="2" indent="-304792" algn="l" rtl="0">
              <a:lnSpc>
                <a:spcPct val="100000"/>
              </a:lnSpc>
              <a:spcBef>
                <a:spcPts val="1067"/>
              </a:spcBef>
              <a:spcAft>
                <a:spcPts val="0"/>
              </a:spcAft>
              <a:buSzPts val="1400"/>
              <a:buFont typeface="Arial"/>
              <a:buNone/>
              <a:defRPr sz="1867"/>
            </a:lvl3pPr>
            <a:lvl4pPr marL="2438339" lvl="3" indent="-304792" algn="l" rtl="0">
              <a:lnSpc>
                <a:spcPct val="100000"/>
              </a:lnSpc>
              <a:spcBef>
                <a:spcPts val="1067"/>
              </a:spcBef>
              <a:spcAft>
                <a:spcPts val="0"/>
              </a:spcAft>
              <a:buSzPts val="1400"/>
              <a:buFont typeface="Arial"/>
              <a:buNone/>
              <a:defRPr sz="1867"/>
            </a:lvl4pPr>
            <a:lvl5pPr marL="3047924" lvl="4" indent="-304792" algn="l" rtl="0">
              <a:lnSpc>
                <a:spcPct val="100000"/>
              </a:lnSpc>
              <a:spcBef>
                <a:spcPts val="1067"/>
              </a:spcBef>
              <a:spcAft>
                <a:spcPts val="0"/>
              </a:spcAft>
              <a:buSzPts val="1400"/>
              <a:buFont typeface="Arial"/>
              <a:buNone/>
              <a:defRPr sz="1867"/>
            </a:lvl5pPr>
            <a:lvl6pPr marL="3657509" lvl="5" indent="-423323" algn="l" rtl="0">
              <a:lnSpc>
                <a:spcPct val="90000"/>
              </a:lnSpc>
              <a:spcBef>
                <a:spcPts val="1067"/>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82" name="Google Shape;282;p38"/>
          <p:cNvSpPr txBox="1">
            <a:spLocks noGrp="1"/>
          </p:cNvSpPr>
          <p:nvPr>
            <p:ph type="dt" idx="10"/>
          </p:nvPr>
        </p:nvSpPr>
        <p:spPr>
          <a:xfrm>
            <a:off x="838200" y="6356351"/>
            <a:ext cx="13588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3" name="Google Shape;283;p38"/>
          <p:cNvSpPr txBox="1">
            <a:spLocks noGrp="1"/>
          </p:cNvSpPr>
          <p:nvPr>
            <p:ph type="ftr" idx="11"/>
          </p:nvPr>
        </p:nvSpPr>
        <p:spPr>
          <a:xfrm>
            <a:off x="3302177" y="6356349"/>
            <a:ext cx="5587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4" name="Google Shape;284;p38"/>
          <p:cNvSpPr txBox="1">
            <a:spLocks noGrp="1"/>
          </p:cNvSpPr>
          <p:nvPr>
            <p:ph type="sldNum" idx="12"/>
          </p:nvPr>
        </p:nvSpPr>
        <p:spPr>
          <a:xfrm>
            <a:off x="9891132" y="6356351"/>
            <a:ext cx="1462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2"/>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6534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Title 8"/>
          <p:cNvSpPr>
            <a:spLocks noGrp="1"/>
          </p:cNvSpPr>
          <p:nvPr>
            <p:ph type="ctrTitle" hasCustomPrompt="1"/>
          </p:nvPr>
        </p:nvSpPr>
        <p:spPr>
          <a:xfrm>
            <a:off x="816864" y="5413800"/>
            <a:ext cx="10468864" cy="682200"/>
          </a:xfrm>
          <a:prstGeom prst="rect">
            <a:avLst/>
          </a:prstGeom>
          <a:ln>
            <a:noFill/>
          </a:ln>
        </p:spPr>
        <p:txBody>
          <a:bodyPr tIns="0" rIns="18288">
            <a:normAutofit/>
            <a:scene3d>
              <a:camera prst="orthographicFront"/>
              <a:lightRig rig="freezing" dir="t">
                <a:rot lat="0" lon="0" rev="5640000"/>
              </a:lightRig>
            </a:scene3d>
            <a:sp3d prstMaterial="flat">
              <a:bevelT w="0" h="0"/>
              <a:contourClr>
                <a:schemeClr val="tx2"/>
              </a:contourClr>
            </a:sp3d>
          </a:bodyPr>
          <a:lstStyle>
            <a:lvl1pPr algn="ctr" rtl="0">
              <a:spcBef>
                <a:spcPct val="0"/>
              </a:spcBef>
              <a:buNone/>
              <a:defRPr sz="3200" b="1">
                <a:ln>
                  <a:noFill/>
                </a:ln>
                <a:solidFill>
                  <a:srgbClr val="000000"/>
                </a:solidFill>
                <a:effectLst>
                  <a:outerShdw blurRad="38100" dist="25400" dir="5400000" algn="tl" rotWithShape="0">
                    <a:srgbClr val="002060">
                      <a:alpha val="43000"/>
                    </a:srgbClr>
                  </a:outerShdw>
                </a:effectLst>
                <a:latin typeface="+mj-lt"/>
                <a:ea typeface="+mj-ea"/>
                <a:cs typeface="+mj-cs"/>
              </a:defRPr>
            </a:lvl1pPr>
          </a:lstStyle>
          <a:p>
            <a:r>
              <a:rPr lang="en-US" altLang="en-US" noProof="0" dirty="0"/>
              <a:t>Click to edit Section title style</a:t>
            </a:r>
            <a:endParaRPr lang="en-US" dirty="0"/>
          </a:p>
        </p:txBody>
      </p:sp>
      <p:sp>
        <p:nvSpPr>
          <p:cNvPr id="7" name="Subtitle 16"/>
          <p:cNvSpPr>
            <a:spLocks noGrp="1"/>
          </p:cNvSpPr>
          <p:nvPr>
            <p:ph type="subTitle" idx="1" hasCustomPrompt="1"/>
          </p:nvPr>
        </p:nvSpPr>
        <p:spPr>
          <a:xfrm>
            <a:off x="812800" y="5943600"/>
            <a:ext cx="10472928" cy="713936"/>
          </a:xfrm>
          <a:prstGeom prst="rect">
            <a:avLst/>
          </a:prstGeom>
        </p:spPr>
        <p:txBody>
          <a:bodyPr lIns="0" rIns="18288"/>
          <a:lstStyle>
            <a:lvl1pPr marL="0" marR="45720" indent="0" algn="ctr">
              <a:buNone/>
              <a:defRPr sz="2400">
                <a:solidFill>
                  <a:srgbClr val="000000"/>
                </a:solidFill>
                <a:effectLst/>
                <a:latin typeface="AvenirNext LT Pro Regular" panose="020B05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Section subtitle style</a:t>
            </a:r>
          </a:p>
        </p:txBody>
      </p:sp>
    </p:spTree>
    <p:extLst>
      <p:ext uri="{BB962C8B-B14F-4D97-AF65-F5344CB8AC3E}">
        <p14:creationId xmlns:p14="http://schemas.microsoft.com/office/powerpoint/2010/main" val="3496729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58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685800"/>
            <a:ext cx="10972800" cy="685800"/>
          </a:xfrm>
        </p:spPr>
        <p:txBody>
          <a:bodyPr/>
          <a:lstStyle/>
          <a:p>
            <a:r>
              <a:rPr lang="en-US"/>
              <a:t>Click to edit Master title style</a:t>
            </a:r>
            <a:endParaRPr lang="en-US" dirty="0"/>
          </a:p>
        </p:txBody>
      </p:sp>
    </p:spTree>
    <p:extLst>
      <p:ext uri="{BB962C8B-B14F-4D97-AF65-F5344CB8AC3E}">
        <p14:creationId xmlns:p14="http://schemas.microsoft.com/office/powerpoint/2010/main" val="489573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757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209800"/>
            <a:ext cx="5384800" cy="3657599"/>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9"/>
          <p:cNvSpPr>
            <a:spLocks noGrp="1"/>
          </p:cNvSpPr>
          <p:nvPr>
            <p:ph type="body" sz="quarter" idx="10" hasCustomPrompt="1"/>
          </p:nvPr>
        </p:nvSpPr>
        <p:spPr>
          <a:xfrm>
            <a:off x="609600"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
        <p:nvSpPr>
          <p:cNvPr id="6" name="Text Placeholder 9"/>
          <p:cNvSpPr>
            <a:spLocks noGrp="1"/>
          </p:cNvSpPr>
          <p:nvPr>
            <p:ph type="body" sz="quarter" idx="11" hasCustomPrompt="1"/>
          </p:nvPr>
        </p:nvSpPr>
        <p:spPr>
          <a:xfrm>
            <a:off x="6205764" y="1676400"/>
            <a:ext cx="5410200" cy="533400"/>
          </a:xfrm>
        </p:spPr>
        <p:txBody>
          <a:bodyPr/>
          <a:lstStyle>
            <a:lvl1pPr marL="0" indent="0">
              <a:buNone/>
              <a:defRPr sz="2800" baseline="0">
                <a:latin typeface="Myriad Pro (Body)"/>
              </a:defRPr>
            </a:lvl1pPr>
          </a:lstStyle>
          <a:p>
            <a:pPr lvl="0"/>
            <a:r>
              <a:rPr lang="en-US" sz="2800" dirty="0">
                <a:latin typeface="AvenirNext LT Pro Bold" panose="020B0804020202020204" pitchFamily="34" charset="0"/>
              </a:rPr>
              <a:t>Column Title</a:t>
            </a:r>
            <a:endParaRPr lang="en-US" dirty="0"/>
          </a:p>
        </p:txBody>
      </p:sp>
    </p:spTree>
    <p:extLst>
      <p:ext uri="{BB962C8B-B14F-4D97-AF65-F5344CB8AC3E}">
        <p14:creationId xmlns:p14="http://schemas.microsoft.com/office/powerpoint/2010/main" val="2614740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9550400" cy="6858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1">
                <a:ln>
                  <a:noFill/>
                </a:ln>
                <a:solidFill>
                  <a:srgbClr val="000000"/>
                </a:solidFill>
                <a:effectLst/>
                <a:latin typeface="+mj-lt"/>
                <a:ea typeface="+mj-ea"/>
                <a:cs typeface="+mj-cs"/>
              </a:defRPr>
            </a:lvl1pPr>
          </a:lstStyle>
          <a:p>
            <a:r>
              <a:rPr lang="en-US" noProof="0" dirty="0"/>
              <a:t>Click to edit Master title style</a:t>
            </a:r>
            <a:endParaRPr lang="en-US" dirty="0"/>
          </a:p>
        </p:txBody>
      </p:sp>
    </p:spTree>
    <p:extLst>
      <p:ext uri="{BB962C8B-B14F-4D97-AF65-F5344CB8AC3E}">
        <p14:creationId xmlns:p14="http://schemas.microsoft.com/office/powerpoint/2010/main" val="4002598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12/14/2022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11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0" y="4188564"/>
            <a:ext cx="12192000" cy="1199223"/>
          </a:xfrm>
          <a:prstGeom prst="rect">
            <a:avLst/>
          </a:prstGeom>
          <a:solidFill>
            <a:schemeClr val="accent2"/>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dk1"/>
              </a:buClr>
              <a:buSzPts val="3600"/>
              <a:buFont typeface="Calibri"/>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p:nvPr/>
        </p:nvSpPr>
        <p:spPr>
          <a:xfrm>
            <a:off x="0" y="5387786"/>
            <a:ext cx="12192000" cy="147021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0329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4" descr="Minnesota IT Services Geospatial Information Office logo"/>
          <p:cNvPicPr preferRelativeResize="0"/>
          <p:nvPr/>
        </p:nvPicPr>
        <p:blipFill rotWithShape="1">
          <a:blip r:embed="rId2">
            <a:alphaModFix/>
          </a:blip>
          <a:srcRect/>
          <a:stretch/>
        </p:blipFill>
        <p:spPr>
          <a:xfrm>
            <a:off x="2497667" y="939886"/>
            <a:ext cx="7557100" cy="2728112"/>
          </a:xfrm>
          <a:prstGeom prst="rect">
            <a:avLst/>
          </a:prstGeom>
          <a:noFill/>
          <a:ln>
            <a:noFill/>
          </a:ln>
        </p:spPr>
      </p:pic>
      <p:sp>
        <p:nvSpPr>
          <p:cNvPr id="34" name="Google Shape;34;p4"/>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2802467" y="5644884"/>
            <a:ext cx="6587067" cy="90306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935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hoto)">
  <p:cSld name="Title Slide (Photo)">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0" y="3477837"/>
            <a:ext cx="12192000" cy="1295182"/>
          </a:xfrm>
          <a:prstGeom prst="rect">
            <a:avLst/>
          </a:prstGeom>
          <a:solidFill>
            <a:schemeClr val="accent1"/>
          </a:solidFill>
          <a:ln>
            <a:noFill/>
          </a:ln>
        </p:spPr>
        <p:txBody>
          <a:bodyPr spcFirstLastPara="1" wrap="square" lIns="182875" tIns="91425" rIns="182875" bIns="91425"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0" y="4773019"/>
            <a:ext cx="12192000" cy="2084981"/>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txBox="1">
            <a:spLocks noGrp="1"/>
          </p:cNvSpPr>
          <p:nvPr>
            <p:ph type="body" idx="1"/>
          </p:nvPr>
        </p:nvSpPr>
        <p:spPr>
          <a:xfrm>
            <a:off x="2802467" y="5041204"/>
            <a:ext cx="6587067" cy="109712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a:spLocks noGrp="1"/>
          </p:cNvSpPr>
          <p:nvPr>
            <p:ph type="pic" idx="2"/>
          </p:nvPr>
        </p:nvSpPr>
        <p:spPr>
          <a:xfrm>
            <a:off x="0" y="0"/>
            <a:ext cx="12192000" cy="338073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52559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8E8E8"/>
        </a:solidFill>
        <a:effectLst/>
      </p:bgPr>
    </p:bg>
    <p:spTree>
      <p:nvGrpSpPr>
        <p:cNvPr id="1" name="Shape 44"/>
        <p:cNvGrpSpPr/>
        <p:nvPr/>
      </p:nvGrpSpPr>
      <p:grpSpPr>
        <a:xfrm>
          <a:off x="0" y="0"/>
          <a:ext cx="0" cy="0"/>
          <a:chOff x="0" y="0"/>
          <a:chExt cx="0" cy="0"/>
        </a:xfrm>
      </p:grpSpPr>
      <p:sp>
        <p:nvSpPr>
          <p:cNvPr id="45" name="Google Shape;45;p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6" name="Google Shape;46;p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2193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Slide">
  <p:cSld name="Section Slide">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ctrTitle"/>
          </p:nvPr>
        </p:nvSpPr>
        <p:spPr>
          <a:xfrm>
            <a:off x="0" y="4188564"/>
            <a:ext cx="12192000" cy="1199223"/>
          </a:xfrm>
          <a:prstGeom prst="rect">
            <a:avLst/>
          </a:prstGeom>
          <a:solidFill>
            <a:schemeClr val="accent1"/>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p:nvPr/>
        </p:nvSpPr>
        <p:spPr>
          <a:xfrm>
            <a:off x="0" y="5387786"/>
            <a:ext cx="12192000" cy="1470213"/>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7"/>
          <p:cNvSpPr txBox="1">
            <a:spLocks noGrp="1"/>
          </p:cNvSpPr>
          <p:nvPr>
            <p:ph type="body" idx="1"/>
          </p:nvPr>
        </p:nvSpPr>
        <p:spPr>
          <a:xfrm>
            <a:off x="2802467" y="5644884"/>
            <a:ext cx="6587067" cy="44097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100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7" descr="Minnesota IT Services Geospatial Information Office logo"/>
          <p:cNvPicPr preferRelativeResize="0"/>
          <p:nvPr/>
        </p:nvPicPr>
        <p:blipFill rotWithShape="1">
          <a:blip r:embed="rId2">
            <a:alphaModFix/>
          </a:blip>
          <a:srcRect/>
          <a:stretch/>
        </p:blipFill>
        <p:spPr>
          <a:xfrm>
            <a:off x="7169553" y="103988"/>
            <a:ext cx="4492035" cy="1621624"/>
          </a:xfrm>
          <a:prstGeom prst="rect">
            <a:avLst/>
          </a:prstGeom>
          <a:noFill/>
          <a:ln>
            <a:noFill/>
          </a:ln>
        </p:spPr>
      </p:pic>
      <p:sp>
        <p:nvSpPr>
          <p:cNvPr id="56" name="Google Shape;56;p7"/>
          <p:cNvSpPr>
            <a:spLocks noGrp="1"/>
          </p:cNvSpPr>
          <p:nvPr>
            <p:ph type="pic" idx="2"/>
          </p:nvPr>
        </p:nvSpPr>
        <p:spPr>
          <a:xfrm>
            <a:off x="0" y="1789113"/>
            <a:ext cx="12192000" cy="22987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300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White)" type="obj">
  <p:cSld name="Title and Content (White)">
    <p:spTree>
      <p:nvGrpSpPr>
        <p:cNvPr id="1" name="Shape 60"/>
        <p:cNvGrpSpPr/>
        <p:nvPr/>
      </p:nvGrpSpPr>
      <p:grpSpPr>
        <a:xfrm>
          <a:off x="0" y="0"/>
          <a:ext cx="0" cy="0"/>
          <a:chOff x="0" y="0"/>
          <a:chExt cx="0" cy="0"/>
        </a:xfrm>
      </p:grpSpPr>
      <p:sp>
        <p:nvSpPr>
          <p:cNvPr id="61" name="Google Shape;61;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8"/>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4767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Split Boxed)">
  <p:cSld name="Title and Content (Split Boxed)">
    <p:bg>
      <p:bgPr>
        <a:solidFill>
          <a:srgbClr val="E8E8E8"/>
        </a:solidFill>
        <a:effectLst/>
      </p:bgPr>
    </p:bg>
    <p:spTree>
      <p:nvGrpSpPr>
        <p:cNvPr id="1" name="Shape 85"/>
        <p:cNvGrpSpPr/>
        <p:nvPr/>
      </p:nvGrpSpPr>
      <p:grpSpPr>
        <a:xfrm>
          <a:off x="0" y="0"/>
          <a:ext cx="0" cy="0"/>
          <a:chOff x="0" y="0"/>
          <a:chExt cx="0" cy="0"/>
        </a:xfrm>
      </p:grpSpPr>
      <p:sp>
        <p:nvSpPr>
          <p:cNvPr id="86" name="Google Shape;86;p1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8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6172200" y="1594624"/>
            <a:ext cx="5181600" cy="4582339"/>
          </a:xfrm>
          <a:prstGeom prst="rect">
            <a:avLst/>
          </a:prstGeom>
          <a:solidFill>
            <a:schemeClr val="lt1"/>
          </a:solidFill>
          <a:ln>
            <a:noFill/>
          </a:ln>
        </p:spPr>
        <p:txBody>
          <a:bodyPr spcFirstLastPara="1" wrap="square" lIns="91425" tIns="45700" rIns="91425" bIns="45700" anchor="t" anchorCtr="0"/>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791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ck Overlay, Gray Title">
  <p:cSld name="Black Overlay, Gray Title">
    <p:spTree>
      <p:nvGrpSpPr>
        <p:cNvPr id="1" name="Shape 93"/>
        <p:cNvGrpSpPr/>
        <p:nvPr/>
      </p:nvGrpSpPr>
      <p:grpSpPr>
        <a:xfrm>
          <a:off x="0" y="0"/>
          <a:ext cx="0" cy="0"/>
          <a:chOff x="0" y="0"/>
          <a:chExt cx="0" cy="0"/>
        </a:xfrm>
      </p:grpSpPr>
      <p:sp>
        <p:nvSpPr>
          <p:cNvPr id="94" name="Google Shape;94;p12"/>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2"/>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sz="2500">
                <a:solidFill>
                  <a:schemeClr val="lt1"/>
                </a:solidFill>
              </a:defRPr>
            </a:lvl1pPr>
            <a:lvl2pPr marL="914400" lvl="1" indent="-361950" algn="l">
              <a:lnSpc>
                <a:spcPct val="100000"/>
              </a:lnSpc>
              <a:spcBef>
                <a:spcPts val="1000"/>
              </a:spcBef>
              <a:spcAft>
                <a:spcPts val="0"/>
              </a:spcAft>
              <a:buClr>
                <a:schemeClr val="accent2"/>
              </a:buClr>
              <a:buSzPts val="2100"/>
              <a:buChar char="•"/>
              <a:defRPr sz="2100">
                <a:solidFill>
                  <a:schemeClr val="lt1"/>
                </a:solidFill>
              </a:defRPr>
            </a:lvl2pPr>
            <a:lvl3pPr marL="1371600" lvl="2" indent="-336550" algn="l">
              <a:lnSpc>
                <a:spcPct val="100000"/>
              </a:lnSpc>
              <a:spcBef>
                <a:spcPts val="1000"/>
              </a:spcBef>
              <a:spcAft>
                <a:spcPts val="0"/>
              </a:spcAft>
              <a:buClr>
                <a:schemeClr val="accent2"/>
              </a:buClr>
              <a:buSzPts val="1700"/>
              <a:buChar char="•"/>
              <a:defRPr sz="1700">
                <a:solidFill>
                  <a:schemeClr val="lt1"/>
                </a:solidFill>
              </a:defRPr>
            </a:lvl3pPr>
            <a:lvl4pPr marL="1828800" lvl="3" indent="-336550" algn="l">
              <a:lnSpc>
                <a:spcPct val="100000"/>
              </a:lnSpc>
              <a:spcBef>
                <a:spcPts val="1000"/>
              </a:spcBef>
              <a:spcAft>
                <a:spcPts val="0"/>
              </a:spcAft>
              <a:buClr>
                <a:schemeClr val="accent2"/>
              </a:buClr>
              <a:buSzPts val="1700"/>
              <a:buChar char="•"/>
              <a:defRPr sz="1700">
                <a:solidFill>
                  <a:schemeClr val="lt1"/>
                </a:solidFill>
              </a:defRPr>
            </a:lvl4pPr>
            <a:lvl5pPr marL="2286000" lvl="4" indent="-336550" algn="l">
              <a:lnSpc>
                <a:spcPct val="100000"/>
              </a:lnSpc>
              <a:spcBef>
                <a:spcPts val="1000"/>
              </a:spcBef>
              <a:spcAft>
                <a:spcPts val="0"/>
              </a:spcAft>
              <a:buClr>
                <a:schemeClr val="accent2"/>
              </a:buClr>
              <a:buSzPts val="1700"/>
              <a:buChar char="•"/>
              <a:defRPr sz="1700">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8701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ck Overlay, White Title">
  <p:cSld name="Black Overlay, White Tit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pic" idx="2"/>
          </p:nvPr>
        </p:nvSpPr>
        <p:spPr>
          <a:xfrm>
            <a:off x="0" y="1219198"/>
            <a:ext cx="12192000" cy="5638802"/>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body" idx="1"/>
          </p:nvPr>
        </p:nvSpPr>
        <p:spPr>
          <a:xfrm>
            <a:off x="0" y="2609242"/>
            <a:ext cx="5683624" cy="2858714"/>
          </a:xfrm>
          <a:prstGeom prst="rect">
            <a:avLst/>
          </a:prstGeom>
          <a:solidFill>
            <a:schemeClr val="dk1">
              <a:alpha val="87843"/>
            </a:schemeClr>
          </a:solidFill>
          <a:ln>
            <a:noFill/>
          </a:ln>
        </p:spPr>
        <p:txBody>
          <a:bodyPr spcFirstLastPara="1" wrap="square" lIns="91425" tIns="45700" rIns="274300" bIns="45700" anchor="ctr" anchorCtr="0"/>
          <a:lstStyle>
            <a:lvl1pPr marL="457200" lvl="0" indent="-387350" algn="l">
              <a:lnSpc>
                <a:spcPct val="100000"/>
              </a:lnSpc>
              <a:spcBef>
                <a:spcPts val="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289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12/14/2022</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4"/>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350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Solid Dark)">
  <p:cSld name="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3414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and Content (Solid Dark)">
  <p:cSld name="1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937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Solid Lt Gray)">
  <p:cSld name="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a:off x="838200" y="1366345"/>
            <a:ext cx="10515600"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3165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Title and Content (Solid Dark)">
  <p:cSld name="2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8"/>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6440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Title and Content (Solid Dark)">
  <p:cSld name="3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2"/>
              </a:buClr>
              <a:buSzPts val="2500"/>
              <a:buFont typeface="Arial"/>
              <a:buChar char="•"/>
              <a:defRPr sz="2500" b="0" i="0" u="none" strike="noStrike" cap="none">
                <a:solidFill>
                  <a:schemeClr val="lt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6534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and Content (Solid Lt Gray)">
  <p:cSld name="1_Title and Content (Solid Lt Gray)">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0"/>
          <p:cNvSpPr txBox="1">
            <a:spLocks noGrp="1"/>
          </p:cNvSpPr>
          <p:nvPr>
            <p:ph type="body" idx="1"/>
          </p:nvPr>
        </p:nvSpPr>
        <p:spPr>
          <a:xfrm>
            <a:off x="838200" y="1366345"/>
            <a:ext cx="6234953" cy="478839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dk1"/>
              </a:buClr>
              <a:buSzPts val="2500"/>
              <a:buChar char="•"/>
              <a:defRPr>
                <a:solidFill>
                  <a:schemeClr val="dk1"/>
                </a:solidFill>
              </a:defRPr>
            </a:lvl1pPr>
            <a:lvl2pPr marL="914400" lvl="1" indent="-361950" algn="l">
              <a:lnSpc>
                <a:spcPct val="100000"/>
              </a:lnSpc>
              <a:spcBef>
                <a:spcPts val="1000"/>
              </a:spcBef>
              <a:spcAft>
                <a:spcPts val="0"/>
              </a:spcAft>
              <a:buClr>
                <a:schemeClr val="dk1"/>
              </a:buClr>
              <a:buSzPts val="2100"/>
              <a:buChar char="•"/>
              <a:defRPr>
                <a:solidFill>
                  <a:schemeClr val="dk1"/>
                </a:solidFill>
              </a:defRPr>
            </a:lvl2pPr>
            <a:lvl3pPr marL="1371600" lvl="2" indent="-336550" algn="l">
              <a:lnSpc>
                <a:spcPct val="100000"/>
              </a:lnSpc>
              <a:spcBef>
                <a:spcPts val="1000"/>
              </a:spcBef>
              <a:spcAft>
                <a:spcPts val="0"/>
              </a:spcAft>
              <a:buClr>
                <a:schemeClr val="dk1"/>
              </a:buClr>
              <a:buSzPts val="1700"/>
              <a:buChar char="•"/>
              <a:defRPr>
                <a:solidFill>
                  <a:schemeClr val="dk1"/>
                </a:solidFill>
              </a:defRPr>
            </a:lvl3pPr>
            <a:lvl4pPr marL="1828800" lvl="3" indent="-336550" algn="l">
              <a:lnSpc>
                <a:spcPct val="100000"/>
              </a:lnSpc>
              <a:spcBef>
                <a:spcPts val="1000"/>
              </a:spcBef>
              <a:spcAft>
                <a:spcPts val="0"/>
              </a:spcAft>
              <a:buClr>
                <a:schemeClr val="dk1"/>
              </a:buClr>
              <a:buSzPts val="1700"/>
              <a:buChar char="•"/>
              <a:defRPr>
                <a:solidFill>
                  <a:schemeClr val="dk1"/>
                </a:solidFill>
              </a:defRPr>
            </a:lvl4pPr>
            <a:lvl5pPr marL="2286000" lvl="4" indent="-336550" algn="l">
              <a:lnSpc>
                <a:spcPct val="100000"/>
              </a:lnSpc>
              <a:spcBef>
                <a:spcPts val="1000"/>
              </a:spcBef>
              <a:spcAft>
                <a:spcPts val="0"/>
              </a:spcAft>
              <a:buClr>
                <a:schemeClr val="dk1"/>
              </a:buClr>
              <a:buSzPts val="17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0"/>
          <p:cNvSpPr>
            <a:spLocks noGrp="1"/>
          </p:cNvSpPr>
          <p:nvPr>
            <p:ph type="pic" idx="2"/>
          </p:nvPr>
        </p:nvSpPr>
        <p:spPr>
          <a:xfrm>
            <a:off x="7653566" y="1364826"/>
            <a:ext cx="4538434" cy="453843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30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am Page (4 Up)">
  <p:cSld name="Team Page (4 Up)">
    <p:spTree>
      <p:nvGrpSpPr>
        <p:cNvPr id="1" name="Shape 153"/>
        <p:cNvGrpSpPr/>
        <p:nvPr/>
      </p:nvGrpSpPr>
      <p:grpSpPr>
        <a:xfrm>
          <a:off x="0" y="0"/>
          <a:ext cx="0" cy="0"/>
          <a:chOff x="0" y="0"/>
          <a:chExt cx="0" cy="0"/>
        </a:xfrm>
      </p:grpSpPr>
      <p:sp>
        <p:nvSpPr>
          <p:cNvPr id="154" name="Google Shape;154;p21"/>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21"/>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1"/>
          <p:cNvSpPr>
            <a:spLocks noGrp="1"/>
          </p:cNvSpPr>
          <p:nvPr>
            <p:ph type="pic" idx="2"/>
          </p:nvPr>
        </p:nvSpPr>
        <p:spPr>
          <a:xfrm>
            <a:off x="806332" y="1981899"/>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body" idx="1"/>
          </p:nvPr>
        </p:nvSpPr>
        <p:spPr>
          <a:xfrm>
            <a:off x="581719"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1"/>
          <p:cNvSpPr>
            <a:spLocks noGrp="1"/>
          </p:cNvSpPr>
          <p:nvPr>
            <p:ph type="pic" idx="3"/>
          </p:nvPr>
        </p:nvSpPr>
        <p:spPr>
          <a:xfrm>
            <a:off x="3646176"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1563"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a:spLocks noGrp="1"/>
          </p:cNvSpPr>
          <p:nvPr>
            <p:ph type="pic" idx="5"/>
          </p:nvPr>
        </p:nvSpPr>
        <p:spPr>
          <a:xfrm>
            <a:off x="6486020"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6261407" y="4345147"/>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a:spLocks noGrp="1"/>
          </p:cNvSpPr>
          <p:nvPr>
            <p:ph type="pic" idx="7"/>
          </p:nvPr>
        </p:nvSpPr>
        <p:spPr>
          <a:xfrm>
            <a:off x="9325864" y="1967573"/>
            <a:ext cx="2094842" cy="2094842"/>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21"/>
          <p:cNvSpPr txBox="1">
            <a:spLocks noGrp="1"/>
          </p:cNvSpPr>
          <p:nvPr>
            <p:ph type="body" idx="8"/>
          </p:nvPr>
        </p:nvSpPr>
        <p:spPr>
          <a:xfrm>
            <a:off x="9101251" y="4341161"/>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1"/>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9332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am Page (3 Up)">
  <p:cSld name="Team Page (3 Up)">
    <p:spTree>
      <p:nvGrpSpPr>
        <p:cNvPr id="1" name="Shape 169"/>
        <p:cNvGrpSpPr/>
        <p:nvPr/>
      </p:nvGrpSpPr>
      <p:grpSpPr>
        <a:xfrm>
          <a:off x="0" y="0"/>
          <a:ext cx="0" cy="0"/>
          <a:chOff x="0" y="0"/>
          <a:chExt cx="0" cy="0"/>
        </a:xfrm>
      </p:grpSpPr>
      <p:sp>
        <p:nvSpPr>
          <p:cNvPr id="170" name="Google Shape;170;p22"/>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2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2"/>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2"/>
          <p:cNvSpPr>
            <a:spLocks noGrp="1"/>
          </p:cNvSpPr>
          <p:nvPr>
            <p:ph type="pic" idx="2"/>
          </p:nvPr>
        </p:nvSpPr>
        <p:spPr>
          <a:xfrm>
            <a:off x="1572814" y="1964392"/>
            <a:ext cx="2332190" cy="2332190"/>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22"/>
          <p:cNvSpPr txBox="1">
            <a:spLocks noGrp="1"/>
          </p:cNvSpPr>
          <p:nvPr>
            <p:ph type="body" idx="1"/>
          </p:nvPr>
        </p:nvSpPr>
        <p:spPr>
          <a:xfrm>
            <a:off x="146922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2"/>
          <p:cNvSpPr>
            <a:spLocks noGrp="1"/>
          </p:cNvSpPr>
          <p:nvPr>
            <p:ph type="pic" idx="3"/>
          </p:nvPr>
        </p:nvSpPr>
        <p:spPr>
          <a:xfrm>
            <a:off x="482454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2"/>
          <p:cNvSpPr txBox="1">
            <a:spLocks noGrp="1"/>
          </p:cNvSpPr>
          <p:nvPr>
            <p:ph type="body" idx="4"/>
          </p:nvPr>
        </p:nvSpPr>
        <p:spPr>
          <a:xfrm>
            <a:off x="471223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2"/>
          <p:cNvSpPr>
            <a:spLocks noGrp="1"/>
          </p:cNvSpPr>
          <p:nvPr>
            <p:ph type="pic" idx="5"/>
          </p:nvPr>
        </p:nvSpPr>
        <p:spPr>
          <a:xfrm>
            <a:off x="8067551" y="1964392"/>
            <a:ext cx="2317864" cy="2317864"/>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txBox="1">
            <a:spLocks noGrp="1"/>
          </p:cNvSpPr>
          <p:nvPr>
            <p:ph type="body" idx="6"/>
          </p:nvPr>
        </p:nvSpPr>
        <p:spPr>
          <a:xfrm>
            <a:off x="7955245" y="4564988"/>
            <a:ext cx="2542477" cy="723900"/>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2"/>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0007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am Page 4-Up White Vertical">
  <p:cSld name="Team Page 4-Up White Vertical">
    <p:spTree>
      <p:nvGrpSpPr>
        <p:cNvPr id="1" name="Shape 183"/>
        <p:cNvGrpSpPr/>
        <p:nvPr/>
      </p:nvGrpSpPr>
      <p:grpSpPr>
        <a:xfrm>
          <a:off x="0" y="0"/>
          <a:ext cx="0" cy="0"/>
          <a:chOff x="0" y="0"/>
          <a:chExt cx="0" cy="0"/>
        </a:xfrm>
      </p:grpSpPr>
      <p:sp>
        <p:nvSpPr>
          <p:cNvPr id="184" name="Google Shape;184;p23"/>
          <p:cNvSpPr/>
          <p:nvPr/>
        </p:nvSpPr>
        <p:spPr>
          <a:xfrm>
            <a:off x="0" y="0"/>
            <a:ext cx="12192000" cy="1219200"/>
          </a:xfrm>
          <a:prstGeom prst="rect">
            <a:avLst/>
          </a:prstGeom>
          <a:solidFill>
            <a:srgbClr val="0038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23"/>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3"/>
          <p:cNvSpPr>
            <a:spLocks noGrp="1"/>
          </p:cNvSpPr>
          <p:nvPr>
            <p:ph type="pic" idx="2"/>
          </p:nvPr>
        </p:nvSpPr>
        <p:spPr>
          <a:xfrm>
            <a:off x="806332" y="1981899"/>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23"/>
          <p:cNvSpPr txBox="1">
            <a:spLocks noGrp="1"/>
          </p:cNvSpPr>
          <p:nvPr>
            <p:ph type="body" idx="1"/>
          </p:nvPr>
        </p:nvSpPr>
        <p:spPr>
          <a:xfrm>
            <a:off x="581719" y="4345146"/>
            <a:ext cx="2542477" cy="1623853"/>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3"/>
          <p:cNvSpPr>
            <a:spLocks noGrp="1"/>
          </p:cNvSpPr>
          <p:nvPr>
            <p:ph type="pic" idx="3"/>
          </p:nvPr>
        </p:nvSpPr>
        <p:spPr>
          <a:xfrm>
            <a:off x="3646176"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23"/>
          <p:cNvSpPr txBox="1">
            <a:spLocks noGrp="1"/>
          </p:cNvSpPr>
          <p:nvPr>
            <p:ph type="body" idx="4"/>
          </p:nvPr>
        </p:nvSpPr>
        <p:spPr>
          <a:xfrm>
            <a:off x="3421563"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3"/>
          <p:cNvSpPr>
            <a:spLocks noGrp="1"/>
          </p:cNvSpPr>
          <p:nvPr>
            <p:ph type="pic" idx="5"/>
          </p:nvPr>
        </p:nvSpPr>
        <p:spPr>
          <a:xfrm>
            <a:off x="6486020"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23"/>
          <p:cNvSpPr txBox="1">
            <a:spLocks noGrp="1"/>
          </p:cNvSpPr>
          <p:nvPr>
            <p:ph type="body" idx="6"/>
          </p:nvPr>
        </p:nvSpPr>
        <p:spPr>
          <a:xfrm>
            <a:off x="6261407" y="4345147"/>
            <a:ext cx="2542477" cy="1623852"/>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23"/>
          <p:cNvSpPr>
            <a:spLocks noGrp="1"/>
          </p:cNvSpPr>
          <p:nvPr>
            <p:ph type="pic" idx="7"/>
          </p:nvPr>
        </p:nvSpPr>
        <p:spPr>
          <a:xfrm>
            <a:off x="9325864" y="1967573"/>
            <a:ext cx="2094842" cy="2094842"/>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8"/>
          </p:nvPr>
        </p:nvSpPr>
        <p:spPr>
          <a:xfrm>
            <a:off x="9101251" y="4341161"/>
            <a:ext cx="2542477" cy="1627838"/>
          </a:xfrm>
          <a:prstGeom prst="rect">
            <a:avLst/>
          </a:prstGeom>
          <a:noFill/>
          <a:ln>
            <a:noFill/>
          </a:ln>
        </p:spPr>
        <p:txBody>
          <a:bodyPr spcFirstLastPara="1" wrap="square" lIns="91425" tIns="45700" rIns="91425" bIns="45700" anchor="t" anchorCtr="0"/>
          <a:lstStyle>
            <a:lvl1pPr marL="457200" lvl="0" indent="-228600" algn="ctr">
              <a:lnSpc>
                <a:spcPct val="100000"/>
              </a:lnSpc>
              <a:spcBef>
                <a:spcPts val="0"/>
              </a:spcBef>
              <a:spcAft>
                <a:spcPts val="0"/>
              </a:spcAft>
              <a:buSzPts val="1800"/>
              <a:buNone/>
              <a:defRPr sz="1800" b="0">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3"/>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2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2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am Page 4-Up Gray BG Horizontal">
  <p:cSld name="Team Page 4-Up Gray BG Horizontal">
    <p:spTree>
      <p:nvGrpSpPr>
        <p:cNvPr id="1" name="Shape 198"/>
        <p:cNvGrpSpPr/>
        <p:nvPr/>
      </p:nvGrpSpPr>
      <p:grpSpPr>
        <a:xfrm>
          <a:off x="0" y="0"/>
          <a:ext cx="0" cy="0"/>
          <a:chOff x="0" y="0"/>
          <a:chExt cx="0" cy="0"/>
        </a:xfrm>
      </p:grpSpPr>
      <p:sp>
        <p:nvSpPr>
          <p:cNvPr id="199" name="Google Shape;199;p2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4"/>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24"/>
          <p:cNvSpPr>
            <a:spLocks noGrp="1"/>
          </p:cNvSpPr>
          <p:nvPr>
            <p:ph type="pic" idx="2"/>
          </p:nvPr>
        </p:nvSpPr>
        <p:spPr>
          <a:xfrm>
            <a:off x="806332"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4"/>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a:spLocks noGrp="1"/>
          </p:cNvSpPr>
          <p:nvPr>
            <p:ph type="pic" idx="3"/>
          </p:nvPr>
        </p:nvSpPr>
        <p:spPr>
          <a:xfrm>
            <a:off x="806331"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24"/>
          <p:cNvSpPr>
            <a:spLocks noGrp="1"/>
          </p:cNvSpPr>
          <p:nvPr>
            <p:ph type="pic" idx="5"/>
          </p:nvPr>
        </p:nvSpPr>
        <p:spPr>
          <a:xfrm>
            <a:off x="6199805" y="167477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24"/>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a:spLocks noGrp="1"/>
          </p:cNvSpPr>
          <p:nvPr>
            <p:ph type="pic" idx="7"/>
          </p:nvPr>
        </p:nvSpPr>
        <p:spPr>
          <a:xfrm>
            <a:off x="6199805" y="3939361"/>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24"/>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100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4"/>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1" name="Google Shape;211;p2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68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 Page 4 Up White BG Horizontal">
  <p:cSld name="Team Page 4 Up White BG Horizontal">
    <p:spTree>
      <p:nvGrpSpPr>
        <p:cNvPr id="1" name="Shape 214"/>
        <p:cNvGrpSpPr/>
        <p:nvPr/>
      </p:nvGrpSpPr>
      <p:grpSpPr>
        <a:xfrm>
          <a:off x="0" y="0"/>
          <a:ext cx="0" cy="0"/>
          <a:chOff x="0" y="0"/>
          <a:chExt cx="0" cy="0"/>
        </a:xfrm>
      </p:grpSpPr>
      <p:sp>
        <p:nvSpPr>
          <p:cNvPr id="215" name="Google Shape;215;p2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25"/>
          <p:cNvSpPr>
            <a:spLocks noGrp="1"/>
          </p:cNvSpPr>
          <p:nvPr>
            <p:ph type="pic" idx="2"/>
          </p:nvPr>
        </p:nvSpPr>
        <p:spPr>
          <a:xfrm>
            <a:off x="806332"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5"/>
          <p:cNvSpPr txBox="1">
            <a:spLocks noGrp="1"/>
          </p:cNvSpPr>
          <p:nvPr>
            <p:ph type="body" idx="1"/>
          </p:nvPr>
        </p:nvSpPr>
        <p:spPr>
          <a:xfrm>
            <a:off x="2876550"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5"/>
          <p:cNvSpPr>
            <a:spLocks noGrp="1"/>
          </p:cNvSpPr>
          <p:nvPr>
            <p:ph type="pic" idx="3"/>
          </p:nvPr>
        </p:nvSpPr>
        <p:spPr>
          <a:xfrm>
            <a:off x="806331"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25"/>
          <p:cNvSpPr txBox="1">
            <a:spLocks noGrp="1"/>
          </p:cNvSpPr>
          <p:nvPr>
            <p:ph type="body" idx="4"/>
          </p:nvPr>
        </p:nvSpPr>
        <p:spPr>
          <a:xfrm>
            <a:off x="2876550" y="3939361"/>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a:spLocks noGrp="1"/>
          </p:cNvSpPr>
          <p:nvPr>
            <p:ph type="pic" idx="5"/>
          </p:nvPr>
        </p:nvSpPr>
        <p:spPr>
          <a:xfrm>
            <a:off x="6199805" y="167477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25"/>
          <p:cNvSpPr txBox="1">
            <a:spLocks noGrp="1"/>
          </p:cNvSpPr>
          <p:nvPr>
            <p:ph type="body" idx="6"/>
          </p:nvPr>
        </p:nvSpPr>
        <p:spPr>
          <a:xfrm>
            <a:off x="8270023" y="1674772"/>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5"/>
          <p:cNvSpPr>
            <a:spLocks noGrp="1"/>
          </p:cNvSpPr>
          <p:nvPr>
            <p:ph type="pic" idx="7"/>
          </p:nvPr>
        </p:nvSpPr>
        <p:spPr>
          <a:xfrm>
            <a:off x="6199805" y="3939361"/>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25"/>
          <p:cNvSpPr txBox="1">
            <a:spLocks noGrp="1"/>
          </p:cNvSpPr>
          <p:nvPr>
            <p:ph type="body" idx="8"/>
          </p:nvPr>
        </p:nvSpPr>
        <p:spPr>
          <a:xfrm>
            <a:off x="8270023" y="393936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25"/>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2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120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am Page Duo Gray Horizontal">
  <p:cSld name="Team Page Duo Gray Horizontal">
    <p:spTree>
      <p:nvGrpSpPr>
        <p:cNvPr id="1" name="Shape 229"/>
        <p:cNvGrpSpPr/>
        <p:nvPr/>
      </p:nvGrpSpPr>
      <p:grpSpPr>
        <a:xfrm>
          <a:off x="0" y="0"/>
          <a:ext cx="0" cy="0"/>
          <a:chOff x="0" y="0"/>
          <a:chExt cx="0" cy="0"/>
        </a:xfrm>
      </p:grpSpPr>
      <p:sp>
        <p:nvSpPr>
          <p:cNvPr id="230" name="Google Shape;230;p26"/>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p:nvPr/>
        </p:nvSpPr>
        <p:spPr>
          <a:xfrm>
            <a:off x="0" y="1216024"/>
            <a:ext cx="12192000" cy="4987926"/>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26"/>
          <p:cNvSpPr>
            <a:spLocks noGrp="1"/>
          </p:cNvSpPr>
          <p:nvPr>
            <p:ph type="pic" idx="2"/>
          </p:nvPr>
        </p:nvSpPr>
        <p:spPr>
          <a:xfrm>
            <a:off x="806332"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26"/>
          <p:cNvSpPr txBox="1">
            <a:spLocks noGrp="1"/>
          </p:cNvSpPr>
          <p:nvPr>
            <p:ph type="body" idx="1"/>
          </p:nvPr>
        </p:nvSpPr>
        <p:spPr>
          <a:xfrm>
            <a:off x="2876550"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26"/>
          <p:cNvSpPr>
            <a:spLocks noGrp="1"/>
          </p:cNvSpPr>
          <p:nvPr>
            <p:ph type="pic" idx="3"/>
          </p:nvPr>
        </p:nvSpPr>
        <p:spPr>
          <a:xfrm>
            <a:off x="6199805" y="2571729"/>
            <a:ext cx="1858809" cy="1858809"/>
          </a:xfrm>
          <a:prstGeom prst="ellipse">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6"/>
          <p:cNvSpPr txBox="1">
            <a:spLocks noGrp="1"/>
          </p:cNvSpPr>
          <p:nvPr>
            <p:ph type="body" idx="4"/>
          </p:nvPr>
        </p:nvSpPr>
        <p:spPr>
          <a:xfrm>
            <a:off x="8270023" y="2571730"/>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26"/>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8" name="Google Shape;238;p2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619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am Page 2 Up White BG Horizontal">
  <p:cSld name="Team Page 2 Up White BG Horizontal">
    <p:spTree>
      <p:nvGrpSpPr>
        <p:cNvPr id="1" name="Shape 241"/>
        <p:cNvGrpSpPr/>
        <p:nvPr/>
      </p:nvGrpSpPr>
      <p:grpSpPr>
        <a:xfrm>
          <a:off x="0" y="0"/>
          <a:ext cx="0" cy="0"/>
          <a:chOff x="0" y="0"/>
          <a:chExt cx="0" cy="0"/>
        </a:xfrm>
      </p:grpSpPr>
      <p:sp>
        <p:nvSpPr>
          <p:cNvPr id="242" name="Google Shape;242;p2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7"/>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27"/>
          <p:cNvSpPr/>
          <p:nvPr/>
        </p:nvSpPr>
        <p:spPr>
          <a:xfrm>
            <a:off x="0" y="1216025"/>
            <a:ext cx="12192000" cy="11925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7"/>
          <p:cNvSpPr>
            <a:spLocks noGrp="1"/>
          </p:cNvSpPr>
          <p:nvPr>
            <p:ph type="pic" idx="2"/>
          </p:nvPr>
        </p:nvSpPr>
        <p:spPr>
          <a:xfrm>
            <a:off x="806332"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7"/>
          <p:cNvSpPr txBox="1">
            <a:spLocks noGrp="1"/>
          </p:cNvSpPr>
          <p:nvPr>
            <p:ph type="body" idx="1"/>
          </p:nvPr>
        </p:nvSpPr>
        <p:spPr>
          <a:xfrm>
            <a:off x="2876550"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27"/>
          <p:cNvSpPr>
            <a:spLocks noGrp="1"/>
          </p:cNvSpPr>
          <p:nvPr>
            <p:ph type="pic" idx="3"/>
          </p:nvPr>
        </p:nvSpPr>
        <p:spPr>
          <a:xfrm>
            <a:off x="6199805" y="2800328"/>
            <a:ext cx="1858809" cy="1858809"/>
          </a:xfrm>
          <a:prstGeom prst="rect">
            <a:avLst/>
          </a:prstGeom>
          <a:solidFill>
            <a:schemeClr val="lt1"/>
          </a:solid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accent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27"/>
          <p:cNvSpPr txBox="1">
            <a:spLocks noGrp="1"/>
          </p:cNvSpPr>
          <p:nvPr>
            <p:ph type="body" idx="4"/>
          </p:nvPr>
        </p:nvSpPr>
        <p:spPr>
          <a:xfrm>
            <a:off x="8270023" y="2800329"/>
            <a:ext cx="2866328" cy="1858809"/>
          </a:xfrm>
          <a:prstGeom prst="rect">
            <a:avLst/>
          </a:prstGeom>
          <a:noFill/>
          <a:ln>
            <a:noFill/>
          </a:ln>
        </p:spPr>
        <p:txBody>
          <a:bodyPr spcFirstLastPara="1" wrap="square" lIns="91425" tIns="45700" rIns="91425" bIns="45700" anchor="ctr" anchorCtr="0"/>
          <a:lstStyle>
            <a:lvl1pPr marL="457200" lvl="0" indent="-228600" algn="l">
              <a:lnSpc>
                <a:spcPct val="100000"/>
              </a:lnSpc>
              <a:spcBef>
                <a:spcPts val="0"/>
              </a:spcBef>
              <a:spcAft>
                <a:spcPts val="0"/>
              </a:spcAft>
              <a:buSzPts val="1800"/>
              <a:buFont typeface="Arial"/>
              <a:buNone/>
              <a:defRPr sz="1800"/>
            </a:lvl1pPr>
            <a:lvl2pPr marL="914400" lvl="1" indent="-228600" algn="l">
              <a:lnSpc>
                <a:spcPct val="100000"/>
              </a:lnSpc>
              <a:spcBef>
                <a:spcPts val="1000"/>
              </a:spcBef>
              <a:spcAft>
                <a:spcPts val="0"/>
              </a:spcAft>
              <a:buSzPts val="1800"/>
              <a:buFont typeface="Arial"/>
              <a:buNone/>
              <a:defRPr sz="1800"/>
            </a:lvl2pPr>
            <a:lvl3pPr marL="1371600" lvl="2" indent="-228600" algn="l">
              <a:lnSpc>
                <a:spcPct val="100000"/>
              </a:lnSpc>
              <a:spcBef>
                <a:spcPts val="1000"/>
              </a:spcBef>
              <a:spcAft>
                <a:spcPts val="0"/>
              </a:spcAft>
              <a:buSzPts val="1800"/>
              <a:buFont typeface="Arial"/>
              <a:buNone/>
              <a:defRPr sz="1800"/>
            </a:lvl3pPr>
            <a:lvl4pPr marL="1828800" lvl="3" indent="-228600" algn="l">
              <a:lnSpc>
                <a:spcPct val="100000"/>
              </a:lnSpc>
              <a:spcBef>
                <a:spcPts val="1000"/>
              </a:spcBef>
              <a:spcAft>
                <a:spcPts val="0"/>
              </a:spcAft>
              <a:buSzPts val="1800"/>
              <a:buFont typeface="Arial"/>
              <a:buNone/>
              <a:defRPr sz="1800"/>
            </a:lvl4pPr>
            <a:lvl5pPr marL="2286000" lvl="4" indent="-228600" algn="l">
              <a:lnSpc>
                <a:spcPct val="100000"/>
              </a:lnSpc>
              <a:spcBef>
                <a:spcPts val="1000"/>
              </a:spcBef>
              <a:spcAft>
                <a:spcPts val="0"/>
              </a:spcAft>
              <a:buSzPts val="1800"/>
              <a:buFont typeface="Arial"/>
              <a:buNone/>
              <a:defRPr sz="18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2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2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380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Image - Red Title">
  <p:cSld name="Big Image - Red Title">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a:spLocks noGrp="1"/>
          </p:cNvSpPr>
          <p:nvPr>
            <p:ph type="pic" idx="2"/>
          </p:nvPr>
        </p:nvSpPr>
        <p:spPr>
          <a:xfrm>
            <a:off x="0" y="2"/>
            <a:ext cx="12192000" cy="6857998"/>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8"/>
          <p:cNvSpPr txBox="1">
            <a:spLocks noGrp="1"/>
          </p:cNvSpPr>
          <p:nvPr>
            <p:ph type="title"/>
          </p:nvPr>
        </p:nvSpPr>
        <p:spPr>
          <a:xfrm>
            <a:off x="1" y="5638801"/>
            <a:ext cx="12192000" cy="1219200"/>
          </a:xfrm>
          <a:prstGeom prst="rect">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2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2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2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3774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Image - Black Title">
  <p:cSld name="Big Image - Black Title">
    <p:bg>
      <p:bgPr>
        <a:solidFill>
          <a:schemeClr val="lt1"/>
        </a:solidFill>
        <a:effectLst/>
      </p:bgPr>
    </p:bg>
    <p:spTree>
      <p:nvGrpSpPr>
        <p:cNvPr id="1" name="Shape 258"/>
        <p:cNvGrpSpPr/>
        <p:nvPr/>
      </p:nvGrpSpPr>
      <p:grpSpPr>
        <a:xfrm>
          <a:off x="0" y="0"/>
          <a:ext cx="0" cy="0"/>
          <a:chOff x="0" y="0"/>
          <a:chExt cx="0" cy="0"/>
        </a:xfrm>
      </p:grpSpPr>
      <p:sp>
        <p:nvSpPr>
          <p:cNvPr id="259" name="Google Shape;259;p29"/>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9"/>
          <p:cNvSpPr txBox="1">
            <a:spLocks noGrp="1"/>
          </p:cNvSpPr>
          <p:nvPr>
            <p:ph type="title"/>
          </p:nvPr>
        </p:nvSpPr>
        <p:spPr>
          <a:xfrm>
            <a:off x="1" y="5638801"/>
            <a:ext cx="12192000" cy="1219200"/>
          </a:xfrm>
          <a:prstGeom prst="rect">
            <a:avLst/>
          </a:prstGeom>
          <a:solidFill>
            <a:srgbClr val="0D0D0D">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2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2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2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0732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Image - Blue Title">
  <p:cSld name="Big Image - Blue Title">
    <p:bg>
      <p:bgPr>
        <a:solidFill>
          <a:schemeClr val="lt1"/>
        </a:solidFill>
        <a:effectLst/>
      </p:bgPr>
    </p:bg>
    <p:spTree>
      <p:nvGrpSpPr>
        <p:cNvPr id="1" name="Shape 264"/>
        <p:cNvGrpSpPr/>
        <p:nvPr/>
      </p:nvGrpSpPr>
      <p:grpSpPr>
        <a:xfrm>
          <a:off x="0" y="0"/>
          <a:ext cx="0" cy="0"/>
          <a:chOff x="0" y="0"/>
          <a:chExt cx="0" cy="0"/>
        </a:xfrm>
      </p:grpSpPr>
      <p:sp>
        <p:nvSpPr>
          <p:cNvPr id="265" name="Google Shape;265;p30"/>
          <p:cNvSpPr>
            <a:spLocks noGrp="1"/>
          </p:cNvSpPr>
          <p:nvPr>
            <p:ph type="pic" idx="2"/>
          </p:nvPr>
        </p:nvSpPr>
        <p:spPr>
          <a:xfrm>
            <a:off x="0" y="2"/>
            <a:ext cx="12192000" cy="685799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0"/>
          <p:cNvSpPr txBox="1">
            <a:spLocks noGrp="1"/>
          </p:cNvSpPr>
          <p:nvPr>
            <p:ph type="title"/>
          </p:nvPr>
        </p:nvSpPr>
        <p:spPr>
          <a:xfrm>
            <a:off x="1" y="5638800"/>
            <a:ext cx="12192000" cy="1219200"/>
          </a:xfrm>
          <a:prstGeom prst="rect">
            <a:avLst/>
          </a:prstGeom>
          <a:solidFill>
            <a:srgbClr val="78BE21">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dk2"/>
              </a:buClr>
              <a:buSzPts val="3600"/>
              <a:buFont typeface="Calibri"/>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6764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de - Gray Background">
  <p:cSld name="Code - Gray Background">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70"/>
        <p:cNvGrpSpPr/>
        <p:nvPr/>
      </p:nvGrpSpPr>
      <p:grpSpPr>
        <a:xfrm>
          <a:off x="0" y="0"/>
          <a:ext cx="0" cy="0"/>
          <a:chOff x="0" y="0"/>
          <a:chExt cx="0" cy="0"/>
        </a:xfrm>
      </p:grpSpPr>
      <p:sp>
        <p:nvSpPr>
          <p:cNvPr id="271" name="Google Shape;271;p31"/>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31"/>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051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_Title and Content (Solid Dark)">
  <p:cSld name="7_Title and Content (Solid Dark)">
    <p:bg>
      <p:bgPr>
        <a:gradFill>
          <a:gsLst>
            <a:gs pos="0">
              <a:schemeClr val="dk1"/>
            </a:gs>
            <a:gs pos="63000">
              <a:schemeClr val="dk1"/>
            </a:gs>
            <a:gs pos="86000">
              <a:srgbClr val="00325A"/>
            </a:gs>
            <a:gs pos="100000">
              <a:srgbClr val="002C50"/>
            </a:gs>
          </a:gsLst>
          <a:path path="circle">
            <a:fillToRect l="50000" t="50000" r="50000" b="50000"/>
          </a:path>
          <a:tileRect/>
        </a:gradFill>
        <a:effectLst/>
      </p:bgPr>
    </p:bg>
    <p:spTree>
      <p:nvGrpSpPr>
        <p:cNvPr id="1" name="Shape 276"/>
        <p:cNvGrpSpPr/>
        <p:nvPr/>
      </p:nvGrpSpPr>
      <p:grpSpPr>
        <a:xfrm>
          <a:off x="0" y="0"/>
          <a:ext cx="0" cy="0"/>
          <a:chOff x="0" y="0"/>
          <a:chExt cx="0" cy="0"/>
        </a:xfrm>
      </p:grpSpPr>
      <p:sp>
        <p:nvSpPr>
          <p:cNvPr id="277" name="Google Shape;277;p32"/>
          <p:cNvSpPr/>
          <p:nvPr/>
        </p:nvSpPr>
        <p:spPr>
          <a:xfrm>
            <a:off x="0" y="0"/>
            <a:ext cx="12192000" cy="115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32"/>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3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391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Title and Content (Solid Dark)">
  <p:cSld name="5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3"/>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3"/>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286" name="Google Shape;286;p33"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3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3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4867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12/14/2022</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_Title and Content (Solid Dark)">
  <p:cSld name="6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4"/>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3" name="Google Shape;293;p34"/>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294" name="Google Shape;294;p34"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34"/>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50543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creenshot Light Background Horizontal">
  <p:cSld name="Screenshot Light Background Horizont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1"/>
              </a:buClr>
              <a:buSzPts val="44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35"/>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1" name="Google Shape;301;p35"/>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02" name="Google Shape;302;p35"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35"/>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35"/>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5"/>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1617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creenshot Light Background Vertical">
  <p:cSld name="Screenshot Light Background Vertical">
    <p:bg>
      <p:bgPr>
        <a:gradFill>
          <a:gsLst>
            <a:gs pos="0">
              <a:srgbClr val="F5F5F5"/>
            </a:gs>
            <a:gs pos="52999">
              <a:srgbClr val="F5F5F5"/>
            </a:gs>
            <a:gs pos="78000">
              <a:srgbClr val="E8E8E8"/>
            </a:gs>
            <a:gs pos="100000">
              <a:srgbClr val="BFBFBF"/>
            </a:gs>
          </a:gsLst>
          <a:path path="circle">
            <a:fillToRect l="50000" t="50000" r="50000" b="50000"/>
          </a:path>
          <a:tileRect/>
        </a:gra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1"/>
              </a:buClr>
              <a:buSzPts val="3600"/>
              <a:buFont typeface="Calibri"/>
              <a:buNone/>
              <a:defRPr sz="36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36"/>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SzPts val="2500"/>
              <a:buChar char="•"/>
              <a:defRPr>
                <a:solidFill>
                  <a:schemeClr val="dk1"/>
                </a:solidFill>
              </a:defRPr>
            </a:lvl1pPr>
            <a:lvl2pPr marL="914400" lvl="1" indent="-361950" algn="l">
              <a:lnSpc>
                <a:spcPct val="100000"/>
              </a:lnSpc>
              <a:spcBef>
                <a:spcPts val="1000"/>
              </a:spcBef>
              <a:spcAft>
                <a:spcPts val="0"/>
              </a:spcAft>
              <a:buSzPts val="2100"/>
              <a:buChar char="•"/>
              <a:defRPr>
                <a:solidFill>
                  <a:schemeClr val="dk1"/>
                </a:solidFill>
              </a:defRPr>
            </a:lvl2pPr>
            <a:lvl3pPr marL="1371600" lvl="2" indent="-336550" algn="l">
              <a:lnSpc>
                <a:spcPct val="100000"/>
              </a:lnSpc>
              <a:spcBef>
                <a:spcPts val="1000"/>
              </a:spcBef>
              <a:spcAft>
                <a:spcPts val="0"/>
              </a:spcAft>
              <a:buSzPts val="1700"/>
              <a:buChar char="•"/>
              <a:defRPr>
                <a:solidFill>
                  <a:schemeClr val="dk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36"/>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10" name="Google Shape;310;p36"/>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6"/>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4639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ingle Quote Red Background">
  <p:cSld name="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14"/>
        <p:cNvGrpSpPr/>
        <p:nvPr/>
      </p:nvGrpSpPr>
      <p:grpSpPr>
        <a:xfrm>
          <a:off x="0" y="0"/>
          <a:ext cx="0" cy="0"/>
          <a:chOff x="0" y="0"/>
          <a:chExt cx="0" cy="0"/>
        </a:xfrm>
      </p:grpSpPr>
      <p:sp>
        <p:nvSpPr>
          <p:cNvPr id="315" name="Google Shape;315;p37"/>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7"/>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7" name="Google Shape;317;p37" descr="Computer"/>
          <p:cNvPicPr preferRelativeResize="0"/>
          <p:nvPr/>
        </p:nvPicPr>
        <p:blipFill rotWithShape="1">
          <a:blip r:embed="rId2">
            <a:alphaModFix/>
          </a:blip>
          <a:srcRect/>
          <a:stretch/>
        </p:blipFill>
        <p:spPr>
          <a:xfrm>
            <a:off x="4712851" y="434836"/>
            <a:ext cx="6828661" cy="6050713"/>
          </a:xfrm>
          <a:prstGeom prst="rect">
            <a:avLst/>
          </a:prstGeom>
          <a:noFill/>
          <a:ln>
            <a:noFill/>
          </a:ln>
          <a:effectLst>
            <a:outerShdw blurRad="76200" sy="23000" kx="-1200000" algn="bl" rotWithShape="0">
              <a:srgbClr val="000000">
                <a:alpha val="20000"/>
              </a:srgbClr>
            </a:outerShdw>
          </a:effectLst>
        </p:spPr>
      </p:pic>
      <p:sp>
        <p:nvSpPr>
          <p:cNvPr id="318" name="Google Shape;318;p37"/>
          <p:cNvSpPr>
            <a:spLocks noGrp="1"/>
          </p:cNvSpPr>
          <p:nvPr>
            <p:ph type="pic" idx="2"/>
          </p:nvPr>
        </p:nvSpPr>
        <p:spPr>
          <a:xfrm>
            <a:off x="4976787" y="691882"/>
            <a:ext cx="6300787" cy="3411537"/>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9" name="Google Shape;319;p37"/>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37"/>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7"/>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88401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Single Quote Red Background">
  <p:cSld name="3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815897" y="287066"/>
            <a:ext cx="3521927" cy="273491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accent2"/>
              </a:buClr>
              <a:buSzPts val="4400"/>
              <a:buFont typeface="Calibri"/>
              <a:buNone/>
              <a:defRPr b="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38"/>
          <p:cNvSpPr txBox="1">
            <a:spLocks noGrp="1"/>
          </p:cNvSpPr>
          <p:nvPr>
            <p:ph type="body" idx="1"/>
          </p:nvPr>
        </p:nvSpPr>
        <p:spPr>
          <a:xfrm>
            <a:off x="815975" y="3211513"/>
            <a:ext cx="3521849" cy="2475609"/>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Clr>
                <a:schemeClr val="accent2"/>
              </a:buClr>
              <a:buSzPts val="1700"/>
              <a:buChar char="•"/>
              <a:defRPr>
                <a:solidFill>
                  <a:schemeClr val="lt1"/>
                </a:solidFill>
              </a:defRPr>
            </a:lvl4pPr>
            <a:lvl5pPr marL="2286000" lvl="4" indent="-336550" algn="l">
              <a:lnSpc>
                <a:spcPct val="100000"/>
              </a:lnSpc>
              <a:spcBef>
                <a:spcPts val="1000"/>
              </a:spcBef>
              <a:spcAft>
                <a:spcPts val="0"/>
              </a:spcAft>
              <a:buClr>
                <a:schemeClr val="accent2"/>
              </a:buClr>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5" name="Google Shape;325;p38"/>
          <p:cNvPicPr preferRelativeResize="0"/>
          <p:nvPr/>
        </p:nvPicPr>
        <p:blipFill rotWithShape="1">
          <a:blip r:embed="rId2">
            <a:alphaModFix/>
          </a:blip>
          <a:srcRect/>
          <a:stretch/>
        </p:blipFill>
        <p:spPr>
          <a:xfrm>
            <a:off x="4976787" y="504855"/>
            <a:ext cx="9618920" cy="5413315"/>
          </a:xfrm>
          <a:prstGeom prst="rect">
            <a:avLst/>
          </a:prstGeom>
          <a:noFill/>
          <a:ln>
            <a:noFill/>
          </a:ln>
          <a:effectLst>
            <a:outerShdw blurRad="292100" dist="139700" dir="2700000" algn="tl" rotWithShape="0">
              <a:srgbClr val="333333">
                <a:alpha val="64705"/>
              </a:srgbClr>
            </a:outerShdw>
          </a:effectLst>
        </p:spPr>
      </p:pic>
      <p:sp>
        <p:nvSpPr>
          <p:cNvPr id="326" name="Google Shape;326;p38" descr="Screenshot"/>
          <p:cNvSpPr>
            <a:spLocks noGrp="1"/>
          </p:cNvSpPr>
          <p:nvPr>
            <p:ph type="pic" idx="2"/>
          </p:nvPr>
        </p:nvSpPr>
        <p:spPr>
          <a:xfrm>
            <a:off x="4976787" y="1067565"/>
            <a:ext cx="9516215" cy="4850604"/>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38"/>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8"/>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38"/>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1300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Single Quote Red Background">
  <p:cSld name="2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838200" y="152400"/>
            <a:ext cx="10515600" cy="914400"/>
          </a:xfrm>
          <a:prstGeom prst="rect">
            <a:avLst/>
          </a:prstGeom>
          <a:noFill/>
          <a:ln>
            <a:noFill/>
          </a:ln>
        </p:spPr>
        <p:txBody>
          <a:bodyPr spcFirstLastPara="1" wrap="square" lIns="91425" tIns="45700" rIns="91425" bIns="45700" anchor="ctr" anchorCtr="0"/>
          <a:lstStyle>
            <a:lvl1pPr lvl="0" algn="r">
              <a:lnSpc>
                <a:spcPct val="90000"/>
              </a:lnSpc>
              <a:spcBef>
                <a:spcPts val="0"/>
              </a:spcBef>
              <a:spcAft>
                <a:spcPts val="0"/>
              </a:spcAft>
              <a:buClr>
                <a:schemeClr val="accent2"/>
              </a:buClr>
              <a:buSzPts val="3600"/>
              <a:buFont typeface="Calibri"/>
              <a:buNone/>
              <a:defRPr sz="36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39"/>
          <p:cNvSpPr txBox="1">
            <a:spLocks noGrp="1"/>
          </p:cNvSpPr>
          <p:nvPr>
            <p:ph type="body" idx="1"/>
          </p:nvPr>
        </p:nvSpPr>
        <p:spPr>
          <a:xfrm>
            <a:off x="815895" y="1365203"/>
            <a:ext cx="10555696" cy="1567183"/>
          </a:xfrm>
          <a:prstGeom prst="rect">
            <a:avLst/>
          </a:prstGeom>
          <a:noFill/>
          <a:ln>
            <a:noFill/>
          </a:ln>
        </p:spPr>
        <p:txBody>
          <a:bodyPr spcFirstLastPara="1" wrap="square" lIns="91425" tIns="45700" rIns="91425" bIns="45700" anchor="t" anchorCtr="0"/>
          <a:lstStyle>
            <a:lvl1pPr marL="457200" lvl="0" indent="-387350" algn="l">
              <a:lnSpc>
                <a:spcPct val="100000"/>
              </a:lnSpc>
              <a:spcBef>
                <a:spcPts val="1000"/>
              </a:spcBef>
              <a:spcAft>
                <a:spcPts val="0"/>
              </a:spcAft>
              <a:buClr>
                <a:schemeClr val="accent2"/>
              </a:buClr>
              <a:buSzPts val="2500"/>
              <a:buChar char="•"/>
              <a:defRPr>
                <a:solidFill>
                  <a:schemeClr val="lt1"/>
                </a:solidFill>
              </a:defRPr>
            </a:lvl1pPr>
            <a:lvl2pPr marL="914400" lvl="1" indent="-361950" algn="l">
              <a:lnSpc>
                <a:spcPct val="100000"/>
              </a:lnSpc>
              <a:spcBef>
                <a:spcPts val="1000"/>
              </a:spcBef>
              <a:spcAft>
                <a:spcPts val="0"/>
              </a:spcAft>
              <a:buClr>
                <a:schemeClr val="accent2"/>
              </a:buClr>
              <a:buSzPts val="2100"/>
              <a:buChar char="•"/>
              <a:defRPr>
                <a:solidFill>
                  <a:schemeClr val="lt1"/>
                </a:solidFill>
              </a:defRPr>
            </a:lvl2pPr>
            <a:lvl3pPr marL="1371600" lvl="2" indent="-336550" algn="l">
              <a:lnSpc>
                <a:spcPct val="100000"/>
              </a:lnSpc>
              <a:spcBef>
                <a:spcPts val="1000"/>
              </a:spcBef>
              <a:spcAft>
                <a:spcPts val="0"/>
              </a:spcAft>
              <a:buClr>
                <a:schemeClr val="accent2"/>
              </a:buClr>
              <a:buSzPts val="1700"/>
              <a:buChar char="•"/>
              <a:defRPr>
                <a:solidFill>
                  <a:schemeClr val="lt1"/>
                </a:solidFill>
              </a:defRPr>
            </a:lvl3pPr>
            <a:lvl4pPr marL="1828800" lvl="3" indent="-336550" algn="l">
              <a:lnSpc>
                <a:spcPct val="100000"/>
              </a:lnSpc>
              <a:spcBef>
                <a:spcPts val="1000"/>
              </a:spcBef>
              <a:spcAft>
                <a:spcPts val="0"/>
              </a:spcAft>
              <a:buSzPts val="1700"/>
              <a:buChar char="•"/>
              <a:defRPr>
                <a:solidFill>
                  <a:schemeClr val="lt1"/>
                </a:solidFill>
              </a:defRPr>
            </a:lvl4pPr>
            <a:lvl5pPr marL="2286000" lvl="4" indent="-336550" algn="l">
              <a:lnSpc>
                <a:spcPct val="100000"/>
              </a:lnSpc>
              <a:spcBef>
                <a:spcPts val="1000"/>
              </a:spcBef>
              <a:spcAft>
                <a:spcPts val="0"/>
              </a:spcAft>
              <a:buSzPts val="1700"/>
              <a:buChar char="•"/>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39"/>
          <p:cNvPicPr preferRelativeResize="0"/>
          <p:nvPr/>
        </p:nvPicPr>
        <p:blipFill rotWithShape="1">
          <a:blip r:embed="rId2">
            <a:alphaModFix/>
          </a:blip>
          <a:srcRect/>
          <a:stretch/>
        </p:blipFill>
        <p:spPr>
          <a:xfrm>
            <a:off x="1373458" y="3222702"/>
            <a:ext cx="9387470" cy="5283060"/>
          </a:xfrm>
          <a:prstGeom prst="rect">
            <a:avLst/>
          </a:prstGeom>
          <a:noFill/>
          <a:ln>
            <a:noFill/>
          </a:ln>
          <a:effectLst>
            <a:outerShdw blurRad="292100" dist="139700" dir="2700000" algn="tl" rotWithShape="0">
              <a:srgbClr val="333333">
                <a:alpha val="64705"/>
              </a:srgbClr>
            </a:outerShdw>
          </a:effectLst>
        </p:spPr>
      </p:pic>
      <p:sp>
        <p:nvSpPr>
          <p:cNvPr id="334" name="Google Shape;334;p39" descr="Screenshot"/>
          <p:cNvSpPr>
            <a:spLocks noGrp="1"/>
          </p:cNvSpPr>
          <p:nvPr>
            <p:ph type="pic" idx="2"/>
          </p:nvPr>
        </p:nvSpPr>
        <p:spPr>
          <a:xfrm>
            <a:off x="1373459" y="3771871"/>
            <a:ext cx="9287236" cy="4733889"/>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39"/>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39"/>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9"/>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35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Single Quote Red Background">
  <p:cSld name="1_Single Quote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338"/>
        <p:cNvGrpSpPr/>
        <p:nvPr/>
      </p:nvGrpSpPr>
      <p:grpSpPr>
        <a:xfrm>
          <a:off x="0" y="0"/>
          <a:ext cx="0" cy="0"/>
          <a:chOff x="0" y="0"/>
          <a:chExt cx="0" cy="0"/>
        </a:xfrm>
      </p:grpSpPr>
      <p:sp>
        <p:nvSpPr>
          <p:cNvPr id="339" name="Google Shape;339;p40"/>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40"/>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0"/>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40"/>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0"/>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0"/>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7933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8_Title and Content (Solid Dark)">
  <p:cSld name="8_Title and Content (Solid Dark)">
    <p:bg>
      <p:bgPr>
        <a:gradFill>
          <a:gsLst>
            <a:gs pos="0">
              <a:srgbClr val="262626"/>
            </a:gs>
            <a:gs pos="45000">
              <a:srgbClr val="262626"/>
            </a:gs>
            <a:gs pos="86000">
              <a:srgbClr val="191919"/>
            </a:gs>
            <a:gs pos="100000">
              <a:srgbClr val="0C0C0C"/>
            </a:gs>
          </a:gsLst>
          <a:path path="circle">
            <a:fillToRect l="50000" t="50000" r="50000" b="50000"/>
          </a:path>
          <a:tileRect/>
        </a:gradFill>
        <a:effectLst/>
      </p:bgPr>
    </p:bg>
    <p:spTree>
      <p:nvGrpSpPr>
        <p:cNvPr id="1" name="Shape 345"/>
        <p:cNvGrpSpPr/>
        <p:nvPr/>
      </p:nvGrpSpPr>
      <p:grpSpPr>
        <a:xfrm>
          <a:off x="0" y="0"/>
          <a:ext cx="0" cy="0"/>
          <a:chOff x="0" y="0"/>
          <a:chExt cx="0" cy="0"/>
        </a:xfrm>
      </p:grpSpPr>
      <p:sp>
        <p:nvSpPr>
          <p:cNvPr id="346" name="Google Shape;346;p41"/>
          <p:cNvSpPr/>
          <p:nvPr/>
        </p:nvSpPr>
        <p:spPr>
          <a:xfrm>
            <a:off x="866887" y="601818"/>
            <a:ext cx="10515600" cy="5450408"/>
          </a:xfrm>
          <a:custGeom>
            <a:avLst/>
            <a:gdLst/>
            <a:ahLst/>
            <a:cxnLst/>
            <a:rect l="l" t="t" r="r" b="b"/>
            <a:pathLst>
              <a:path w="10515600" h="5450408" extrusionOk="0">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41"/>
          <p:cNvSpPr txBox="1">
            <a:spLocks noGrp="1"/>
          </p:cNvSpPr>
          <p:nvPr>
            <p:ph type="title"/>
          </p:nvPr>
        </p:nvSpPr>
        <p:spPr>
          <a:xfrm>
            <a:off x="1387736" y="1438507"/>
            <a:ext cx="9488245" cy="221909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accent1"/>
              </a:buClr>
              <a:buSzPts val="5000"/>
              <a:buFont typeface="Calibri"/>
              <a:buNone/>
              <a:defRPr sz="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41"/>
          <p:cNvSpPr txBox="1">
            <a:spLocks noGrp="1"/>
          </p:cNvSpPr>
          <p:nvPr>
            <p:ph type="body" idx="1"/>
          </p:nvPr>
        </p:nvSpPr>
        <p:spPr>
          <a:xfrm>
            <a:off x="1387736" y="4126416"/>
            <a:ext cx="9488245" cy="1015739"/>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400"/>
              <a:buNone/>
              <a:defRPr sz="2400" i="1">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4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954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ull Image Black Circle Overlay">
  <p:cSld name="Full Image Black Circle Overlay">
    <p:bg>
      <p:bgPr>
        <a:solidFill>
          <a:schemeClr val="lt1"/>
        </a:solidFill>
        <a:effectLst/>
      </p:bgPr>
    </p:bg>
    <p:spTree>
      <p:nvGrpSpPr>
        <p:cNvPr id="1" name="Shape 352"/>
        <p:cNvGrpSpPr/>
        <p:nvPr/>
      </p:nvGrpSpPr>
      <p:grpSpPr>
        <a:xfrm>
          <a:off x="0" y="0"/>
          <a:ext cx="0" cy="0"/>
          <a:chOff x="0" y="0"/>
          <a:chExt cx="0" cy="0"/>
        </a:xfrm>
      </p:grpSpPr>
      <p:sp>
        <p:nvSpPr>
          <p:cNvPr id="353" name="Google Shape;353;p4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42"/>
          <p:cNvSpPr>
            <a:spLocks noGrp="1"/>
          </p:cNvSpPr>
          <p:nvPr>
            <p:ph type="title"/>
          </p:nvPr>
        </p:nvSpPr>
        <p:spPr>
          <a:xfrm>
            <a:off x="6146624" y="685800"/>
            <a:ext cx="5486400" cy="5486400"/>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5500"/>
              <a:buFont typeface="Calibri"/>
              <a:buNone/>
              <a:defRPr sz="5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2"/>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2"/>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2"/>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09691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ull Image Multiple Circle Overlay">
  <p:cSld name="Full Image Multiple Circle Overlay">
    <p:bg>
      <p:bgPr>
        <a:solidFill>
          <a:schemeClr val="lt1"/>
        </a:solidFill>
        <a:effectLst/>
      </p:bgPr>
    </p:bg>
    <p:spTree>
      <p:nvGrpSpPr>
        <p:cNvPr id="1" name="Shape 358"/>
        <p:cNvGrpSpPr/>
        <p:nvPr/>
      </p:nvGrpSpPr>
      <p:grpSpPr>
        <a:xfrm>
          <a:off x="0" y="0"/>
          <a:ext cx="0" cy="0"/>
          <a:chOff x="0" y="0"/>
          <a:chExt cx="0" cy="0"/>
        </a:xfrm>
      </p:grpSpPr>
      <p:sp>
        <p:nvSpPr>
          <p:cNvPr id="359" name="Google Shape;359;p4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R="0" lvl="1"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R="0" lvl="3"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43"/>
          <p:cNvSpPr>
            <a:spLocks noGrp="1"/>
          </p:cNvSpPr>
          <p:nvPr>
            <p:ph type="title"/>
          </p:nvPr>
        </p:nvSpPr>
        <p:spPr>
          <a:xfrm>
            <a:off x="5720397" y="912530"/>
            <a:ext cx="4661388" cy="4661388"/>
          </a:xfrm>
          <a:prstGeom prst="ellipse">
            <a:avLst/>
          </a:prstGeom>
          <a:solidFill>
            <a:srgbClr val="003865">
              <a:alpha val="87450"/>
            </a:srgbClr>
          </a:solidFill>
          <a:ln>
            <a:noFill/>
          </a:ln>
        </p:spPr>
        <p:txBody>
          <a:bodyPr spcFirstLastPara="1" wrap="square" lIns="91425" tIns="45700" rIns="91425" bIns="45700" anchor="ctr" anchorCtr="0"/>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43"/>
          <p:cNvSpPr>
            <a:spLocks noGrp="1"/>
          </p:cNvSpPr>
          <p:nvPr>
            <p:ph type="body" idx="1"/>
          </p:nvPr>
        </p:nvSpPr>
        <p:spPr>
          <a:xfrm>
            <a:off x="9544816" y="524007"/>
            <a:ext cx="2155300" cy="2155300"/>
          </a:xfrm>
          <a:prstGeom prst="ellipse">
            <a:avLst/>
          </a:prstGeom>
          <a:solidFill>
            <a:srgbClr val="78BE21">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dk2"/>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43"/>
          <p:cNvSpPr>
            <a:spLocks noGrp="1"/>
          </p:cNvSpPr>
          <p:nvPr>
            <p:ph type="body" idx="3"/>
          </p:nvPr>
        </p:nvSpPr>
        <p:spPr>
          <a:xfrm>
            <a:off x="9251002" y="3581845"/>
            <a:ext cx="2637978" cy="2637978"/>
          </a:xfrm>
          <a:prstGeom prst="ellipse">
            <a:avLst/>
          </a:prstGeom>
          <a:solidFill>
            <a:srgbClr val="000000">
              <a:alpha val="87450"/>
            </a:srgbClr>
          </a:solidFill>
          <a:ln>
            <a:noFill/>
          </a:ln>
        </p:spPr>
        <p:txBody>
          <a:bodyPr spcFirstLastPara="1" wrap="square" lIns="91425" tIns="45700" rIns="91425" bIns="45700" anchor="ctr" anchorCtr="0"/>
          <a:lstStyle>
            <a:lvl1pPr marL="457200" lvl="0" indent="-228600" algn="ctr">
              <a:lnSpc>
                <a:spcPct val="100000"/>
              </a:lnSpc>
              <a:spcBef>
                <a:spcPts val="1000"/>
              </a:spcBef>
              <a:spcAft>
                <a:spcPts val="0"/>
              </a:spcAft>
              <a:buSzPts val="2500"/>
              <a:buNone/>
              <a:defRPr sz="2500">
                <a:solidFill>
                  <a:schemeClr val="lt1"/>
                </a:solidFill>
                <a:latin typeface="Calibri"/>
                <a:ea typeface="Calibri"/>
                <a:cs typeface="Calibri"/>
                <a:sym typeface="Calibri"/>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3"/>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43"/>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43"/>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4863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55.xml"/><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8.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3.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5.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10" Type="http://schemas.openxmlformats.org/officeDocument/2006/relationships/theme" Target="../theme/theme7.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theme" Target="../theme/theme8.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3" Type="http://schemas.openxmlformats.org/officeDocument/2006/relationships/slideLayout" Target="../slideLayouts/slideLayout227.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theme" Target="../theme/theme9.xml"/><Relationship Id="rId8" Type="http://schemas.openxmlformats.org/officeDocument/2006/relationships/slideLayout" Target="../slideLayouts/slideLayout182.xml"/><Relationship Id="rId51" Type="http://schemas.openxmlformats.org/officeDocument/2006/relationships/slideLayout" Target="../slideLayouts/slideLayout225.xml"/><Relationship Id="rId3"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12/14/2022</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 id="2147483896" r:id="rId51"/>
    <p:sldLayoutId id="2147484168" r:id="rId52"/>
    <p:sldLayoutId id="2147484187" r:id="rId53"/>
    <p:sldLayoutId id="2147484188" r:id="rId5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405B">
            <a:alpha val="25098"/>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841" b="20523"/>
          <a:stretch/>
        </p:blipFill>
        <p:spPr>
          <a:xfrm>
            <a:off x="0" y="0"/>
            <a:ext cx="12192000" cy="5172364"/>
          </a:xfrm>
          <a:prstGeom prst="rect">
            <a:avLst/>
          </a:prstGeom>
          <a:effectLst>
            <a:glow>
              <a:schemeClr val="accent1"/>
            </a:glow>
            <a:reflection endPos="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257" y="228600"/>
            <a:ext cx="7719487" cy="1066800"/>
          </a:xfrm>
          <a:prstGeom prst="rect">
            <a:avLst/>
          </a:prstGeom>
          <a:effectLst>
            <a:glow rad="1905000">
              <a:schemeClr val="bg1">
                <a:alpha val="38000"/>
              </a:schemeClr>
            </a:glow>
            <a:outerShdw blurRad="1079500" dist="127000" dir="5400000" sx="161000" sy="161000" algn="ctr" rotWithShape="0">
              <a:schemeClr val="bg1">
                <a:alpha val="44000"/>
              </a:schemeClr>
            </a:outerShdw>
          </a:effectLst>
        </p:spPr>
      </p:pic>
      <p:sp>
        <p:nvSpPr>
          <p:cNvPr id="4" name="TextBox 3"/>
          <p:cNvSpPr txBox="1"/>
          <p:nvPr userDrawn="1"/>
        </p:nvSpPr>
        <p:spPr>
          <a:xfrm>
            <a:off x="10744200" y="4876800"/>
            <a:ext cx="1600200" cy="230832"/>
          </a:xfrm>
          <a:prstGeom prst="rect">
            <a:avLst/>
          </a:prstGeom>
          <a:noFill/>
        </p:spPr>
        <p:txBody>
          <a:bodyPr wrap="square" rtlCol="0">
            <a:spAutoFit/>
          </a:bodyPr>
          <a:lstStyle/>
          <a:p>
            <a:r>
              <a:rPr lang="en-US" sz="900" i="1" dirty="0">
                <a:solidFill>
                  <a:schemeClr val="bg1"/>
                </a:solidFill>
              </a:rPr>
              <a:t>Photo credit: Ernesto Ruiz</a:t>
            </a:r>
          </a:p>
        </p:txBody>
      </p:sp>
    </p:spTree>
    <p:extLst>
      <p:ext uri="{BB962C8B-B14F-4D97-AF65-F5344CB8AC3E}">
        <p14:creationId xmlns:p14="http://schemas.microsoft.com/office/powerpoint/2010/main" val="323260802"/>
      </p:ext>
    </p:extLst>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rtl="0" eaLnBrk="1" fontAlgn="base" hangingPunct="1">
        <a:spcBef>
          <a:spcPct val="0"/>
        </a:spcBef>
        <a:spcAft>
          <a:spcPct val="0"/>
        </a:spcAft>
        <a:defRPr sz="4000" kern="1200">
          <a:solidFill>
            <a:srgbClr val="08202E"/>
          </a:solidFill>
          <a:latin typeface="+mj-lt"/>
          <a:ea typeface="+mj-ea"/>
          <a:cs typeface="+mj-cs"/>
        </a:defRPr>
      </a:lvl1pPr>
      <a:lvl2pPr algn="l" rtl="0" eaLnBrk="1" fontAlgn="base" hangingPunct="1">
        <a:spcBef>
          <a:spcPct val="0"/>
        </a:spcBef>
        <a:spcAft>
          <a:spcPct val="0"/>
        </a:spcAft>
        <a:defRPr sz="4000">
          <a:solidFill>
            <a:srgbClr val="08202E"/>
          </a:solidFill>
          <a:latin typeface="Avenir Next Demi Bold" panose="020B0703020202020204" pitchFamily="34" charset="0"/>
        </a:defRPr>
      </a:lvl2pPr>
      <a:lvl3pPr algn="l" rtl="0" eaLnBrk="1" fontAlgn="base" hangingPunct="1">
        <a:spcBef>
          <a:spcPct val="0"/>
        </a:spcBef>
        <a:spcAft>
          <a:spcPct val="0"/>
        </a:spcAft>
        <a:defRPr sz="4000">
          <a:solidFill>
            <a:srgbClr val="08202E"/>
          </a:solidFill>
          <a:latin typeface="Avenir Next Demi Bold" panose="020B0703020202020204" pitchFamily="34" charset="0"/>
        </a:defRPr>
      </a:lvl3pPr>
      <a:lvl4pPr algn="l" rtl="0" eaLnBrk="1" fontAlgn="base" hangingPunct="1">
        <a:spcBef>
          <a:spcPct val="0"/>
        </a:spcBef>
        <a:spcAft>
          <a:spcPct val="0"/>
        </a:spcAft>
        <a:defRPr sz="4000">
          <a:solidFill>
            <a:srgbClr val="08202E"/>
          </a:solidFill>
          <a:latin typeface="Avenir Next Demi Bold" panose="020B0703020202020204" pitchFamily="34" charset="0"/>
        </a:defRPr>
      </a:lvl4pPr>
      <a:lvl5pPr algn="l" rtl="0" eaLnBrk="1" fontAlgn="base" hangingPunct="1">
        <a:spcBef>
          <a:spcPct val="0"/>
        </a:spcBef>
        <a:spcAft>
          <a:spcPct val="0"/>
        </a:spcAft>
        <a:defRPr sz="4000">
          <a:solidFill>
            <a:srgbClr val="08202E"/>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1" fontAlgn="base" hangingPunct="1">
        <a:spcBef>
          <a:spcPct val="20000"/>
        </a:spcBef>
        <a:spcAft>
          <a:spcPct val="0"/>
        </a:spcAft>
        <a:buClr>
          <a:srgbClr val="08202E"/>
        </a:buClr>
        <a:buSzPct val="95000"/>
        <a:buFont typeface="Wingdings 2" panose="05020102010507070707" pitchFamily="18" charset="2"/>
        <a:buChar char=""/>
        <a:defRPr sz="2600" kern="1200">
          <a:solidFill>
            <a:srgbClr val="08202E"/>
          </a:solidFill>
          <a:latin typeface="+mn-lt"/>
          <a:ea typeface="+mn-ea"/>
          <a:cs typeface="+mn-cs"/>
        </a:defRPr>
      </a:lvl1pPr>
      <a:lvl2pPr marL="639763" indent="-246063" algn="l" rtl="0" eaLnBrk="1" fontAlgn="base" hangingPunct="1">
        <a:spcBef>
          <a:spcPct val="20000"/>
        </a:spcBef>
        <a:spcAft>
          <a:spcPct val="0"/>
        </a:spcAft>
        <a:buClr>
          <a:srgbClr val="08202E"/>
        </a:buClr>
        <a:buSzPct val="85000"/>
        <a:buFont typeface="Wingdings 2" panose="05020102010507070707" pitchFamily="18" charset="2"/>
        <a:buChar char=""/>
        <a:defRPr sz="2400" kern="1200">
          <a:solidFill>
            <a:srgbClr val="08202E"/>
          </a:solidFill>
          <a:latin typeface="+mn-lt"/>
          <a:ea typeface="+mn-ea"/>
          <a:cs typeface="+mn-cs"/>
        </a:defRPr>
      </a:lvl2pPr>
      <a:lvl3pPr marL="914400" indent="-246063" algn="l" rtl="0" eaLnBrk="1" fontAlgn="base" hangingPunct="1">
        <a:spcBef>
          <a:spcPct val="20000"/>
        </a:spcBef>
        <a:spcAft>
          <a:spcPct val="0"/>
        </a:spcAft>
        <a:buClr>
          <a:srgbClr val="08202E"/>
        </a:buClr>
        <a:buSzPct val="70000"/>
        <a:buFont typeface="Wingdings 2" panose="05020102010507070707" pitchFamily="18" charset="2"/>
        <a:buChar char=""/>
        <a:defRPr sz="2100" kern="1200">
          <a:solidFill>
            <a:srgbClr val="08202E"/>
          </a:solidFill>
          <a:latin typeface="+mn-lt"/>
          <a:ea typeface="+mn-ea"/>
          <a:cs typeface="+mn-cs"/>
        </a:defRPr>
      </a:lvl3pPr>
      <a:lvl4pPr marL="1187450"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4pPr>
      <a:lvl5pPr marL="1462088" indent="-209550" algn="l" rtl="0" eaLnBrk="1" fontAlgn="base" hangingPunct="1">
        <a:spcBef>
          <a:spcPct val="20000"/>
        </a:spcBef>
        <a:spcAft>
          <a:spcPct val="0"/>
        </a:spcAft>
        <a:buClr>
          <a:srgbClr val="08202E"/>
        </a:buClr>
        <a:buSzPct val="65000"/>
        <a:buFont typeface="Wingdings 2" panose="05020102010507070707" pitchFamily="18" charset="2"/>
        <a:buChar char=""/>
        <a:defRPr sz="2000" kern="1200">
          <a:solidFill>
            <a:srgbClr val="08202E"/>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8"/>
          <p:cNvSpPr>
            <a:spLocks noGrp="1"/>
          </p:cNvSpPr>
          <p:nvPr>
            <p:ph type="title"/>
          </p:nvPr>
        </p:nvSpPr>
        <p:spPr bwMode="auto">
          <a:xfrm>
            <a:off x="609600" y="515938"/>
            <a:ext cx="10972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1" name="Text Placeholder 29"/>
          <p:cNvSpPr>
            <a:spLocks noGrp="1"/>
          </p:cNvSpPr>
          <p:nvPr>
            <p:ph type="body" idx="1"/>
          </p:nvPr>
        </p:nvSpPr>
        <p:spPr bwMode="auto">
          <a:xfrm>
            <a:off x="609600" y="1524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467176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hf sldNum="0" hdr="0" ftr="0" dt="0"/>
  <p:txStyles>
    <p:titleStyle>
      <a:lvl1pPr algn="l" rtl="0" eaLnBrk="0" fontAlgn="base" hangingPunct="0">
        <a:spcBef>
          <a:spcPct val="0"/>
        </a:spcBef>
        <a:spcAft>
          <a:spcPct val="0"/>
        </a:spcAft>
        <a:defRPr sz="4000" b="1" kern="1200">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Avenir Next Demi Bold" panose="020B0703020202020204" pitchFamily="34" charset="0"/>
        </a:defRPr>
      </a:lvl2pPr>
      <a:lvl3pPr algn="l" rtl="0" eaLnBrk="0" fontAlgn="base" hangingPunct="0">
        <a:spcBef>
          <a:spcPct val="0"/>
        </a:spcBef>
        <a:spcAft>
          <a:spcPct val="0"/>
        </a:spcAft>
        <a:defRPr sz="4000" b="1">
          <a:solidFill>
            <a:srgbClr val="000000"/>
          </a:solidFill>
          <a:latin typeface="Avenir Next Demi Bold" panose="020B0703020202020204" pitchFamily="34" charset="0"/>
        </a:defRPr>
      </a:lvl3pPr>
      <a:lvl4pPr algn="l" rtl="0" eaLnBrk="0" fontAlgn="base" hangingPunct="0">
        <a:spcBef>
          <a:spcPct val="0"/>
        </a:spcBef>
        <a:spcAft>
          <a:spcPct val="0"/>
        </a:spcAft>
        <a:defRPr sz="4000" b="1">
          <a:solidFill>
            <a:srgbClr val="000000"/>
          </a:solidFill>
          <a:latin typeface="Avenir Next Demi Bold" panose="020B0703020202020204" pitchFamily="34" charset="0"/>
        </a:defRPr>
      </a:lvl4pPr>
      <a:lvl5pPr algn="l" rtl="0" eaLnBrk="0" fontAlgn="base" hangingPunct="0">
        <a:spcBef>
          <a:spcPct val="0"/>
        </a:spcBef>
        <a:spcAft>
          <a:spcPct val="0"/>
        </a:spcAft>
        <a:defRPr sz="4000" b="1">
          <a:solidFill>
            <a:srgbClr val="000000"/>
          </a:solidFill>
          <a:latin typeface="Avenir Next Demi Bold" panose="020B0703020202020204" pitchFamily="34" charset="0"/>
        </a:defRPr>
      </a:lvl5pPr>
      <a:lvl6pPr marL="457200" algn="l" rtl="0" eaLnBrk="1" fontAlgn="base" hangingPunct="1">
        <a:spcBef>
          <a:spcPct val="0"/>
        </a:spcBef>
        <a:spcAft>
          <a:spcPct val="0"/>
        </a:spcAft>
        <a:defRPr sz="5000">
          <a:solidFill>
            <a:schemeClr val="tx2"/>
          </a:solidFill>
          <a:latin typeface="Avenir Next Demi Bold" panose="020B0703020202020204" pitchFamily="34" charset="0"/>
        </a:defRPr>
      </a:lvl6pPr>
      <a:lvl7pPr marL="914400" algn="l" rtl="0" eaLnBrk="1" fontAlgn="base" hangingPunct="1">
        <a:spcBef>
          <a:spcPct val="0"/>
        </a:spcBef>
        <a:spcAft>
          <a:spcPct val="0"/>
        </a:spcAft>
        <a:defRPr sz="5000">
          <a:solidFill>
            <a:schemeClr val="tx2"/>
          </a:solidFill>
          <a:latin typeface="Avenir Next Demi Bold" panose="020B0703020202020204" pitchFamily="34" charset="0"/>
        </a:defRPr>
      </a:lvl7pPr>
      <a:lvl8pPr marL="1371600" algn="l" rtl="0" eaLnBrk="1" fontAlgn="base" hangingPunct="1">
        <a:spcBef>
          <a:spcPct val="0"/>
        </a:spcBef>
        <a:spcAft>
          <a:spcPct val="0"/>
        </a:spcAft>
        <a:defRPr sz="5000">
          <a:solidFill>
            <a:schemeClr val="tx2"/>
          </a:solidFill>
          <a:latin typeface="Avenir Next Demi Bold" panose="020B0703020202020204" pitchFamily="34" charset="0"/>
        </a:defRPr>
      </a:lvl8pPr>
      <a:lvl9pPr marL="1828800" algn="l" rtl="0" eaLnBrk="1" fontAlgn="base" hangingPunct="1">
        <a:spcBef>
          <a:spcPct val="0"/>
        </a:spcBef>
        <a:spcAft>
          <a:spcPct val="0"/>
        </a:spcAft>
        <a:defRPr sz="5000">
          <a:solidFill>
            <a:schemeClr val="tx2"/>
          </a:solidFill>
          <a:latin typeface="Avenir Next Demi Bold" panose="020B0703020202020204" pitchFamily="34" charset="0"/>
        </a:defRPr>
      </a:lvl9pPr>
    </p:titleStyle>
    <p:bodyStyle>
      <a:lvl1pPr marL="273050" indent="-273050" algn="l" rtl="0" eaLnBrk="0" fontAlgn="base" hangingPunct="0">
        <a:spcBef>
          <a:spcPct val="20000"/>
        </a:spcBef>
        <a:spcAft>
          <a:spcPct val="0"/>
        </a:spcAft>
        <a:buClr>
          <a:srgbClr val="08202E"/>
        </a:buClr>
        <a:buSzPct val="95000"/>
        <a:buFont typeface="Wingdings 2" panose="05020102010507070707" pitchFamily="18" charset="2"/>
        <a:buChar char=""/>
        <a:defRPr sz="2600" kern="1200">
          <a:solidFill>
            <a:srgbClr val="000000"/>
          </a:solidFill>
          <a:latin typeface="Myriad Pro (Body)"/>
          <a:ea typeface="+mn-ea"/>
          <a:cs typeface="+mn-cs"/>
        </a:defRPr>
      </a:lvl1pPr>
      <a:lvl2pPr marL="639763" indent="-246063" algn="l" rtl="0" eaLnBrk="0" fontAlgn="base" hangingPunct="0">
        <a:spcBef>
          <a:spcPct val="20000"/>
        </a:spcBef>
        <a:spcAft>
          <a:spcPct val="0"/>
        </a:spcAft>
        <a:buClr>
          <a:srgbClr val="08202E"/>
        </a:buClr>
        <a:buSzPct val="85000"/>
        <a:buFont typeface="Wingdings 2" panose="05020102010507070707" pitchFamily="18" charset="2"/>
        <a:buChar char=""/>
        <a:defRPr sz="2400" kern="1200">
          <a:solidFill>
            <a:srgbClr val="000000"/>
          </a:solidFill>
          <a:latin typeface="Myriad Pro (Body)"/>
          <a:ea typeface="+mn-ea"/>
          <a:cs typeface="+mn-cs"/>
        </a:defRPr>
      </a:lvl2pPr>
      <a:lvl3pPr marL="914400" indent="-246063" algn="l" rtl="0" eaLnBrk="0" fontAlgn="base" hangingPunct="0">
        <a:spcBef>
          <a:spcPct val="20000"/>
        </a:spcBef>
        <a:spcAft>
          <a:spcPct val="0"/>
        </a:spcAft>
        <a:buClr>
          <a:srgbClr val="08202E"/>
        </a:buClr>
        <a:buSzPct val="70000"/>
        <a:buFont typeface="Wingdings 2" panose="05020102010507070707" pitchFamily="18" charset="2"/>
        <a:buChar char=""/>
        <a:defRPr sz="2100" kern="1200">
          <a:solidFill>
            <a:srgbClr val="000000"/>
          </a:solidFill>
          <a:latin typeface="Myriad Pro (Body)"/>
          <a:ea typeface="+mn-ea"/>
          <a:cs typeface="+mn-cs"/>
        </a:defRPr>
      </a:lvl3pPr>
      <a:lvl4pPr marL="1187450"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4pPr>
      <a:lvl5pPr marL="1462088" indent="-209550" algn="l" rtl="0" eaLnBrk="0" fontAlgn="base" hangingPunct="0">
        <a:spcBef>
          <a:spcPct val="20000"/>
        </a:spcBef>
        <a:spcAft>
          <a:spcPct val="0"/>
        </a:spcAft>
        <a:buClr>
          <a:srgbClr val="08202E"/>
        </a:buClr>
        <a:buSzPct val="65000"/>
        <a:buFont typeface="Wingdings 2" panose="05020102010507070707" pitchFamily="18" charset="2"/>
        <a:buChar char=""/>
        <a:defRPr sz="2000" kern="1200">
          <a:solidFill>
            <a:srgbClr val="000000"/>
          </a:solidFill>
          <a:latin typeface="Myriad Pro (Body)"/>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59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647"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6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458771"/>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 id="2147483937" r:id="rId30"/>
    <p:sldLayoutId id="2147483938" r:id="rId31"/>
    <p:sldLayoutId id="2147483939" r:id="rId32"/>
    <p:sldLayoutId id="2147483940" r:id="rId33"/>
    <p:sldLayoutId id="2147483941" r:id="rId34"/>
    <p:sldLayoutId id="2147483942" r:id="rId35"/>
    <p:sldLayoutId id="2147483943" r:id="rId36"/>
    <p:sldLayoutId id="2147483944" r:id="rId37"/>
    <p:sldLayoutId id="2147483945" r:id="rId38"/>
    <p:sldLayoutId id="2147483946" r:id="rId39"/>
    <p:sldLayoutId id="2147483947" r:id="rId40"/>
    <p:sldLayoutId id="2147483948" r:id="rId41"/>
    <p:sldLayoutId id="2147483949" r:id="rId42"/>
    <p:sldLayoutId id="2147483950" r:id="rId43"/>
    <p:sldLayoutId id="2147483951" r:id="rId44"/>
    <p:sldLayoutId id="2147483952" r:id="rId45"/>
    <p:sldLayoutId id="2147483953" r:id="rId46"/>
    <p:sldLayoutId id="2147483954"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p:nvPr/>
        </p:nvSpPr>
        <p:spPr>
          <a:xfrm>
            <a:off x="0" y="1219200"/>
            <a:ext cx="12192000" cy="114300"/>
          </a:xfrm>
          <a:custGeom>
            <a:avLst/>
            <a:gdLst/>
            <a:ahLst/>
            <a:cxnLst/>
            <a:rect l="l" t="t" r="r" b="b"/>
            <a:pathLst>
              <a:path w="12192000" h="114300" extrusionOk="0">
                <a:moveTo>
                  <a:pt x="12192000" y="0"/>
                </a:moveTo>
                <a:lnTo>
                  <a:pt x="0" y="0"/>
                </a:lnTo>
                <a:lnTo>
                  <a:pt x="0" y="114300"/>
                </a:lnTo>
                <a:lnTo>
                  <a:pt x="12192000" y="114300"/>
                </a:lnTo>
                <a:lnTo>
                  <a:pt x="12192000" y="0"/>
                </a:lnTo>
                <a:close/>
              </a:path>
            </a:pathLst>
          </a:custGeom>
          <a:solidFill>
            <a:srgbClr val="78BD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 name="Google Shape;7;p8"/>
          <p:cNvSpPr txBox="1">
            <a:spLocks noGrp="1"/>
          </p:cNvSpPr>
          <p:nvPr>
            <p:ph type="title"/>
          </p:nvPr>
        </p:nvSpPr>
        <p:spPr>
          <a:xfrm>
            <a:off x="0" y="0"/>
            <a:ext cx="12192000" cy="1219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8"/>
          <p:cNvSpPr txBox="1">
            <a:spLocks noGrp="1"/>
          </p:cNvSpPr>
          <p:nvPr>
            <p:ph type="body" idx="1"/>
          </p:nvPr>
        </p:nvSpPr>
        <p:spPr>
          <a:xfrm>
            <a:off x="917575" y="1841880"/>
            <a:ext cx="10356850" cy="321754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950463823"/>
      </p:ext>
    </p:extLst>
  </p:cSld>
  <p:clrMap bg1="lt1" tx1="dk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87F30-2E8C-4425-B7A1-3167DC59F44F}"/>
              </a:ext>
            </a:extLst>
          </p:cNvPr>
          <p:cNvSpPr/>
          <p:nvPr userDrawn="1"/>
        </p:nvSpPr>
        <p:spPr>
          <a:xfrm>
            <a:off x="1089837" y="3542414"/>
            <a:ext cx="11102164" cy="2661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2F049E-F09F-4425-9B9A-ED7189332B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05791" y="535628"/>
            <a:ext cx="1962294" cy="755016"/>
          </a:xfrm>
          <a:prstGeom prst="rect">
            <a:avLst/>
          </a:prstGeom>
        </p:spPr>
      </p:pic>
      <p:cxnSp>
        <p:nvCxnSpPr>
          <p:cNvPr id="9" name="Straight Connector 8">
            <a:extLst>
              <a:ext uri="{FF2B5EF4-FFF2-40B4-BE49-F238E27FC236}">
                <a16:creationId xmlns:a16="http://schemas.microsoft.com/office/drawing/2014/main" id="{98449C85-25C5-4D2B-BD25-AB4C6A51F5F7}"/>
              </a:ext>
            </a:extLst>
          </p:cNvPr>
          <p:cNvCxnSpPr>
            <a:cxnSpLocks/>
          </p:cNvCxnSpPr>
          <p:nvPr userDrawn="1"/>
        </p:nvCxnSpPr>
        <p:spPr>
          <a:xfrm>
            <a:off x="1089837" y="3464440"/>
            <a:ext cx="11102163"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36054"/>
      </p:ext>
    </p:extLst>
  </p:cSld>
  <p:clrMap bg1="lt1" tx1="dk1" bg2="lt2" tx2="dk2" accent1="accent1" accent2="accent2" accent3="accent3" accent4="accent4" accent5="accent5" accent6="accent6" hlink="hlink" folHlink="folHlink"/>
  <p:sldLayoutIdLst>
    <p:sldLayoutId id="21474841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D92ABA-9F88-48B5-92A2-23E3DA22E835}"/>
              </a:ext>
            </a:extLst>
          </p:cNvPr>
          <p:cNvSpPr>
            <a:spLocks noGrp="1"/>
          </p:cNvSpPr>
          <p:nvPr>
            <p:ph type="sldNum" sz="quarter" idx="4"/>
          </p:nvPr>
        </p:nvSpPr>
        <p:spPr>
          <a:xfrm>
            <a:off x="898652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56FE7AEF-0871-4F6C-A432-627B97C586CE}" type="slidenum">
              <a:rPr lang="en-US" smtClean="0"/>
              <a:pPr/>
              <a:t>‹#›</a:t>
            </a:fld>
            <a:endParaRPr lang="en-US" dirty="0"/>
          </a:p>
        </p:txBody>
      </p:sp>
    </p:spTree>
    <p:extLst>
      <p:ext uri="{BB962C8B-B14F-4D97-AF65-F5344CB8AC3E}">
        <p14:creationId xmlns:p14="http://schemas.microsoft.com/office/powerpoint/2010/main" val="348354610"/>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solidFill>
                  <a:srgbClr val="000000"/>
                </a:solidFill>
              </a:rPr>
              <a:pPr/>
              <a:t>12/14/2022</a:t>
            </a:fld>
            <a:endParaRPr lang="en-US">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Government | mn.gov/mnit</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67206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 id="2147484226" r:id="rId37"/>
    <p:sldLayoutId id="2147484227" r:id="rId38"/>
    <p:sldLayoutId id="2147484228" r:id="rId39"/>
    <p:sldLayoutId id="2147484229" r:id="rId40"/>
    <p:sldLayoutId id="2147484230" r:id="rId41"/>
    <p:sldLayoutId id="2147484231" r:id="rId42"/>
    <p:sldLayoutId id="2147484232" r:id="rId43"/>
    <p:sldLayoutId id="2147484233" r:id="rId44"/>
    <p:sldLayoutId id="2147484234" r:id="rId45"/>
    <p:sldLayoutId id="2147484235" r:id="rId46"/>
    <p:sldLayoutId id="2147484236" r:id="rId47"/>
    <p:sldLayoutId id="2147484237" r:id="rId48"/>
    <p:sldLayoutId id="2147484238" r:id="rId49"/>
    <p:sldLayoutId id="2147484239" r:id="rId50"/>
    <p:sldLayoutId id="2147484240" r:id="rId51"/>
    <p:sldLayoutId id="2147484241" r:id="rId5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12/14/2022</a:t>
            </a:fld>
            <a:endParaRPr lang="en-US">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Information Technology for Minnesota Government </a:t>
            </a:r>
            <a:r>
              <a:rPr lang="en-US">
                <a:solidFill>
                  <a:srgbClr val="003865"/>
                </a:solidFill>
              </a:rPr>
              <a:t>|</a:t>
            </a:r>
            <a:r>
              <a:rPr lang="en-US">
                <a:solidFill>
                  <a:srgbClr val="000000"/>
                </a:solidFill>
              </a:rPr>
              <a:t> mn.gov/</a:t>
            </a:r>
            <a:r>
              <a:rPr lang="en-US" err="1">
                <a:solidFill>
                  <a:srgbClr val="000000"/>
                </a:solidFill>
              </a:rPr>
              <a:t>mnit</a:t>
            </a:r>
            <a:endParaRPr lang="en-US">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766493"/>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 id="2147484272" r:id="rId30"/>
    <p:sldLayoutId id="2147484273" r:id="rId31"/>
    <p:sldLayoutId id="2147484274" r:id="rId32"/>
    <p:sldLayoutId id="2147484275" r:id="rId33"/>
    <p:sldLayoutId id="2147484276" r:id="rId34"/>
    <p:sldLayoutId id="2147484277" r:id="rId35"/>
    <p:sldLayoutId id="2147484278" r:id="rId36"/>
    <p:sldLayoutId id="2147484279" r:id="rId37"/>
    <p:sldLayoutId id="2147484280" r:id="rId38"/>
    <p:sldLayoutId id="2147484281" r:id="rId39"/>
    <p:sldLayoutId id="2147484282" r:id="rId40"/>
    <p:sldLayoutId id="2147484283" r:id="rId41"/>
    <p:sldLayoutId id="2147484284" r:id="rId42"/>
    <p:sldLayoutId id="2147484285" r:id="rId43"/>
    <p:sldLayoutId id="2147484286" r:id="rId44"/>
    <p:sldLayoutId id="2147484287" r:id="rId45"/>
    <p:sldLayoutId id="2147484288" r:id="rId46"/>
    <p:sldLayoutId id="2147484289" r:id="rId47"/>
    <p:sldLayoutId id="2147484290" r:id="rId48"/>
    <p:sldLayoutId id="2147484291" r:id="rId49"/>
    <p:sldLayoutId id="2147484292" r:id="rId50"/>
    <p:sldLayoutId id="2147484293" r:id="rId51"/>
    <p:sldLayoutId id="2147484294" r:id="rId52"/>
    <p:sldLayoutId id="2147484295" r:id="rId53"/>
    <p:sldLayoutId id="2147484296" r:id="rId54"/>
    <p:sldLayoutId id="2147484297" r:id="rId5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mngeo.state.mn.us/workgroup/cjis/CJIS_Best_Practices_Guide_for_GIS.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hyperlink" Target="https://maps.dnr.state.mn.us/airphotos/usda/cit/y1940/cit03071.jp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mngeo.state.mn.us/workgroup/archiving/archiving_pilot_workgroup_workplan.pdf" TargetMode="External"/><Relationship Id="rId3" Type="http://schemas.openxmlformats.org/officeDocument/2006/relationships/hyperlink" Target="https://www.mngeo.state.mn.us/workgroup/archiving/archiving_workgroup_charter.pdf" TargetMode="External"/><Relationship Id="rId7" Type="http://schemas.openxmlformats.org/officeDocument/2006/relationships/hyperlink" Target="https://www.mngeo.state.mn.us/workgroup/archiving/archiving_pilot_workgroup_charter.pdf"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hyperlink" Target="https://www.mngeo.state.mn.us/workgroup/archiving/archiving_implementation_workgroup_workplan.pdf" TargetMode="External"/><Relationship Id="rId5" Type="http://schemas.openxmlformats.org/officeDocument/2006/relationships/hyperlink" Target="https://www.mngeo.state.mn.us/workgroup/archiving/archiving_implementation_workgroup_charter.pdf" TargetMode="External"/><Relationship Id="rId10" Type="http://schemas.openxmlformats.org/officeDocument/2006/relationships/hyperlink" Target="https://drive.google.com/file/d/1wQxOYnwwMdd1LSh8owZLrhvVGRNU2o04/view?usp=sharing" TargetMode="External"/><Relationship Id="rId4" Type="http://schemas.openxmlformats.org/officeDocument/2006/relationships/hyperlink" Target="https://www.mngeo.state.mn.us/workgroup/archiving/archiving_workgroup_workplan.pdf" TargetMode="External"/><Relationship Id="rId9" Type="http://schemas.openxmlformats.org/officeDocument/2006/relationships/hyperlink" Target="https://drive.google.com/file/d/1i928GgTt2pxtxLKB96_wam5vW5ShXA3b/view?usp=sharin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document/d/1CFcfipGhHRuMukm7p9BfvSRuDtx0Qovf_uDDcDh5k58/edit?usp=sharing" TargetMode="External"/><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hyperlink" Target="https://www.mngeo.state.mn.us/workgroup/archiving/Archiving_Imagery_Workgroup_Final_Report.pdf" TargetMode="External"/><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sdata.mn.gov/dataset/bdry-mn-county-open-data-status"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80.xml"/><Relationship Id="rId6" Type="http://schemas.openxmlformats.org/officeDocument/2006/relationships/image" Target="../media/image47.sv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experience.arcgis.com/experience/1b66c84ef39b4e878cf381ea47fc9c42/" TargetMode="External"/><Relationship Id="rId2" Type="http://schemas.openxmlformats.org/officeDocument/2006/relationships/hyperlink" Target="https://ng911gis-minnesota.hub.arcgis.com/"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www.fuzionview.org/"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pic>
        <p:nvPicPr>
          <p:cNvPr id="3" name="Picture Placeholder 2" descr="Picture of diverse set of hands together" title="Collaboration"/>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pic>
        <p:nvPicPr>
          <p:cNvPr id="7" name="Picture Placeholder 5" descr="Picture of diverse sets of hands together" title="Collaborati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3380732"/>
          </a:xfrm>
          <a:prstGeom prst="rect">
            <a:avLst/>
          </a:prstGeom>
        </p:spPr>
      </p:pic>
      <p:sp>
        <p:nvSpPr>
          <p:cNvPr id="9" name="Text Placeholder 2"/>
          <p:cNvSpPr txBox="1">
            <a:spLocks/>
          </p:cNvSpPr>
          <p:nvPr/>
        </p:nvSpPr>
        <p:spPr>
          <a:xfrm>
            <a:off x="2802467" y="5193604"/>
            <a:ext cx="6587067" cy="109712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December 14, 2022</a:t>
            </a:r>
          </a:p>
        </p:txBody>
      </p:sp>
      <p:pic>
        <p:nvPicPr>
          <p:cNvPr id="5" name="Picture 4" descr="Picture of MNGweo Logo&#10;" title="MnGeo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9182"/>
            <a:ext cx="2607995" cy="588818"/>
          </a:xfrm>
          <a:prstGeom prst="rect">
            <a:avLst/>
          </a:prstGeom>
        </p:spPr>
      </p:pic>
    </p:spTree>
    <p:extLst>
      <p:ext uri="{BB962C8B-B14F-4D97-AF65-F5344CB8AC3E}">
        <p14:creationId xmlns:p14="http://schemas.microsoft.com/office/powerpoint/2010/main" val="331594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ID Standard</a:t>
            </a:r>
          </a:p>
        </p:txBody>
      </p:sp>
      <p:sp>
        <p:nvSpPr>
          <p:cNvPr id="3" name="Content Placeholder 2"/>
          <p:cNvSpPr>
            <a:spLocks noGrp="1"/>
          </p:cNvSpPr>
          <p:nvPr>
            <p:ph idx="1"/>
          </p:nvPr>
        </p:nvSpPr>
        <p:spPr>
          <a:xfrm>
            <a:off x="838200" y="1825624"/>
            <a:ext cx="10515600" cy="4879975"/>
          </a:xfrm>
        </p:spPr>
        <p:txBody>
          <a:bodyPr>
            <a:normAutofit/>
          </a:bodyPr>
          <a:lstStyle/>
          <a:p>
            <a:r>
              <a:rPr lang="en-US" dirty="0"/>
              <a:t>Public Review Process</a:t>
            </a:r>
          </a:p>
          <a:p>
            <a:pPr lvl="1"/>
            <a:r>
              <a:rPr lang="en-US" dirty="0"/>
              <a:t>90 days ending 7/31/22</a:t>
            </a:r>
          </a:p>
          <a:p>
            <a:pPr lvl="2"/>
            <a:r>
              <a:rPr lang="en-US" dirty="0"/>
              <a:t>5 comments</a:t>
            </a:r>
          </a:p>
          <a:p>
            <a:pPr lvl="2"/>
            <a:r>
              <a:rPr lang="en-US" dirty="0"/>
              <a:t>Most adopted to increase clarity of standard</a:t>
            </a:r>
          </a:p>
        </p:txBody>
      </p:sp>
    </p:spTree>
    <p:extLst>
      <p:ext uri="{BB962C8B-B14F-4D97-AF65-F5344CB8AC3E}">
        <p14:creationId xmlns:p14="http://schemas.microsoft.com/office/powerpoint/2010/main" val="354621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ID Standard</a:t>
            </a:r>
          </a:p>
        </p:txBody>
      </p:sp>
      <p:sp>
        <p:nvSpPr>
          <p:cNvPr id="3" name="Content Placeholder 2"/>
          <p:cNvSpPr>
            <a:spLocks noGrp="1"/>
          </p:cNvSpPr>
          <p:nvPr>
            <p:ph idx="1"/>
          </p:nvPr>
        </p:nvSpPr>
        <p:spPr/>
        <p:txBody>
          <a:bodyPr>
            <a:normAutofit/>
          </a:bodyPr>
          <a:lstStyle/>
          <a:p>
            <a:r>
              <a:rPr lang="en-US" dirty="0"/>
              <a:t>Standards Committee requests approval of draft version 1.1</a:t>
            </a:r>
          </a:p>
        </p:txBody>
      </p:sp>
    </p:spTree>
    <p:extLst>
      <p:ext uri="{BB962C8B-B14F-4D97-AF65-F5344CB8AC3E}">
        <p14:creationId xmlns:p14="http://schemas.microsoft.com/office/powerpoint/2010/main" val="3416831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 Item 4</a:t>
            </a:r>
            <a:endParaRPr lang="en-US" dirty="0"/>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Criminal Justice Information Best Practices update</a:t>
            </a:r>
          </a:p>
          <a:p>
            <a:pPr marL="0" indent="0">
              <a:buNone/>
            </a:pPr>
            <a:r>
              <a:rPr lang="en-US" dirty="0"/>
              <a:t>Britta Maddox</a:t>
            </a:r>
          </a:p>
          <a:p>
            <a:pPr marL="0" indent="0">
              <a:buNone/>
            </a:pPr>
            <a:endParaRPr lang="en-US" dirty="0">
              <a:cs typeface="Calibri"/>
            </a:endParaRPr>
          </a:p>
          <a:p>
            <a:pPr marL="0" indent="0">
              <a:buNone/>
            </a:pPr>
            <a:r>
              <a:rPr lang="en-US" dirty="0">
                <a:cs typeface="Calibri"/>
                <a:hlinkClick r:id="rId3"/>
              </a:rPr>
              <a:t>Final document</a:t>
            </a:r>
            <a:r>
              <a:rPr lang="en-US" dirty="0">
                <a:cs typeface="Calibri"/>
              </a:rPr>
              <a:t> for approval</a:t>
            </a:r>
          </a:p>
        </p:txBody>
      </p:sp>
    </p:spTree>
    <p:extLst>
      <p:ext uri="{BB962C8B-B14F-4D97-AF65-F5344CB8AC3E}">
        <p14:creationId xmlns:p14="http://schemas.microsoft.com/office/powerpoint/2010/main" val="2461676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a:xfrm>
            <a:off x="838200" y="1825625"/>
            <a:ext cx="7340600" cy="2756885"/>
          </a:xfrm>
        </p:spPr>
        <p:txBody>
          <a:bodyPr vert="horz" lIns="91440" tIns="45720" rIns="91440" bIns="45720" rtlCol="0" anchor="t">
            <a:normAutofit/>
          </a:bodyPr>
          <a:lstStyle/>
          <a:p>
            <a:pPr marL="0" indent="0">
              <a:buNone/>
            </a:pPr>
            <a:r>
              <a:rPr lang="en-US" b="1" dirty="0"/>
              <a:t>2023 Priority Project Survey Scores</a:t>
            </a:r>
          </a:p>
          <a:p>
            <a:pPr marL="0" indent="0">
              <a:buNone/>
            </a:pPr>
            <a:r>
              <a:rPr lang="en-US" dirty="0">
                <a:cs typeface="Calibri"/>
              </a:rPr>
              <a:t>David Brandt</a:t>
            </a:r>
          </a:p>
        </p:txBody>
      </p:sp>
    </p:spTree>
    <p:extLst>
      <p:ext uri="{BB962C8B-B14F-4D97-AF65-F5344CB8AC3E}">
        <p14:creationId xmlns:p14="http://schemas.microsoft.com/office/powerpoint/2010/main" val="173314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Priorities?</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t>To create a voice for the MN geospatial community</a:t>
            </a:r>
          </a:p>
          <a:p>
            <a:pPr marL="514350" indent="-514350">
              <a:buFont typeface="+mj-lt"/>
              <a:buAutoNum type="arabicPeriod"/>
            </a:pPr>
            <a:r>
              <a:rPr lang="en-US" dirty="0"/>
              <a:t>To direct work plans of the GAC and its committees</a:t>
            </a:r>
          </a:p>
          <a:p>
            <a:pPr marL="514350" indent="-514350">
              <a:buFont typeface="+mj-lt"/>
              <a:buAutoNum type="arabicPeriod"/>
            </a:pPr>
            <a:r>
              <a:rPr lang="en-US" dirty="0"/>
              <a:t>To advise </a:t>
            </a:r>
            <a:r>
              <a:rPr lang="en-US" dirty="0" err="1"/>
              <a:t>MnGeo</a:t>
            </a:r>
            <a:r>
              <a:rPr lang="en-US" dirty="0"/>
              <a:t> on needs of the community</a:t>
            </a:r>
            <a:endParaRPr lang="en-US" dirty="0">
              <a:cs typeface="Calibri"/>
            </a:endParaRPr>
          </a:p>
          <a:p>
            <a:pPr marL="514350" indent="-514350">
              <a:buFont typeface="+mj-lt"/>
              <a:buAutoNum type="arabicPeriod"/>
            </a:pPr>
            <a:r>
              <a:rPr lang="en-US" dirty="0"/>
              <a:t>To allow other organizations to compare priorities and align efforts</a:t>
            </a:r>
          </a:p>
          <a:p>
            <a:pPr marL="514350" indent="-514350">
              <a:buFont typeface="+mj-lt"/>
              <a:buAutoNum type="arabicPeriod"/>
            </a:pPr>
            <a:r>
              <a:rPr lang="en-US" dirty="0"/>
              <a:t>To inform outreach and policy related efforts</a:t>
            </a:r>
          </a:p>
          <a:p>
            <a:pPr marL="514350" indent="-514350">
              <a:buFont typeface="+mj-lt"/>
              <a:buAutoNum type="arabicPeriod"/>
            </a:pPr>
            <a:r>
              <a:rPr lang="en-US" dirty="0"/>
              <a:t>Having clear direction helps motivate people to participate</a:t>
            </a:r>
          </a:p>
          <a:p>
            <a:endParaRPr lang="en-US" dirty="0"/>
          </a:p>
        </p:txBody>
      </p:sp>
    </p:spTree>
    <p:extLst>
      <p:ext uri="{BB962C8B-B14F-4D97-AF65-F5344CB8AC3E}">
        <p14:creationId xmlns:p14="http://schemas.microsoft.com/office/powerpoint/2010/main" val="168574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GAC Priorities Process</a:t>
            </a:r>
          </a:p>
        </p:txBody>
      </p:sp>
      <p:sp>
        <p:nvSpPr>
          <p:cNvPr id="3" name="Content Placeholder 2"/>
          <p:cNvSpPr>
            <a:spLocks noGrp="1"/>
          </p:cNvSpPr>
          <p:nvPr>
            <p:ph idx="1"/>
          </p:nvPr>
        </p:nvSpPr>
        <p:spPr>
          <a:xfrm>
            <a:off x="838200" y="1825624"/>
            <a:ext cx="10515600" cy="4493895"/>
          </a:xfrm>
        </p:spPr>
        <p:txBody>
          <a:bodyPr>
            <a:normAutofit lnSpcReduction="10000"/>
          </a:bodyPr>
          <a:lstStyle/>
          <a:p>
            <a:pPr marL="457200" indent="-457200"/>
            <a:r>
              <a:rPr lang="en-US" dirty="0"/>
              <a:t>Create a list of proposed projects and initiatives</a:t>
            </a:r>
          </a:p>
          <a:p>
            <a:pPr marL="1200150" lvl="1" indent="-457200"/>
            <a:r>
              <a:rPr lang="en-US" dirty="0"/>
              <a:t>From GAC members and committee chairs</a:t>
            </a:r>
          </a:p>
          <a:p>
            <a:pPr marL="1200150" lvl="1" indent="-457200"/>
            <a:r>
              <a:rPr lang="en-US" dirty="0"/>
              <a:t>Outreach to sectors</a:t>
            </a:r>
          </a:p>
          <a:p>
            <a:pPr marL="457200" indent="-457200"/>
            <a:r>
              <a:rPr lang="en-US" dirty="0"/>
              <a:t>Assess the </a:t>
            </a:r>
            <a:r>
              <a:rPr lang="en-US" b="1" dirty="0">
                <a:solidFill>
                  <a:schemeClr val="accent2">
                    <a:lumMod val="75000"/>
                  </a:schemeClr>
                </a:solidFill>
              </a:rPr>
              <a:t>value</a:t>
            </a:r>
            <a:r>
              <a:rPr lang="en-US" dirty="0"/>
              <a:t> of each – degree of business need</a:t>
            </a:r>
          </a:p>
          <a:p>
            <a:pPr marL="1200150" lvl="1" indent="-457200"/>
            <a:r>
              <a:rPr lang="en-US" dirty="0"/>
              <a:t>MN Geospatial Priorities Survey</a:t>
            </a:r>
          </a:p>
          <a:p>
            <a:pPr marL="457200" indent="-457200"/>
            <a:r>
              <a:rPr lang="en-US" dirty="0"/>
              <a:t>Assess </a:t>
            </a:r>
            <a:r>
              <a:rPr lang="en-US" b="1" dirty="0">
                <a:solidFill>
                  <a:schemeClr val="accent2">
                    <a:lumMod val="75000"/>
                  </a:schemeClr>
                </a:solidFill>
              </a:rPr>
              <a:t>likelihood of success </a:t>
            </a:r>
            <a:r>
              <a:rPr lang="en-US" dirty="0"/>
              <a:t>of each - owner, work team, champion, funding</a:t>
            </a:r>
          </a:p>
          <a:p>
            <a:pPr marL="457200" indent="-457200"/>
            <a:r>
              <a:rPr lang="en-US" dirty="0"/>
              <a:t>Preliminary priority calculation</a:t>
            </a:r>
          </a:p>
          <a:p>
            <a:pPr marL="457200" indent="-457200"/>
            <a:r>
              <a:rPr lang="en-US" dirty="0"/>
              <a:t>GAC discusses and adjusts</a:t>
            </a:r>
          </a:p>
        </p:txBody>
      </p:sp>
    </p:spTree>
    <p:extLst>
      <p:ext uri="{BB962C8B-B14F-4D97-AF65-F5344CB8AC3E}">
        <p14:creationId xmlns:p14="http://schemas.microsoft.com/office/powerpoint/2010/main" val="4136193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sp>
        <p:nvSpPr>
          <p:cNvPr id="3" name="Content Placeholder 2"/>
          <p:cNvSpPr>
            <a:spLocks noGrp="1"/>
          </p:cNvSpPr>
          <p:nvPr>
            <p:ph idx="1"/>
          </p:nvPr>
        </p:nvSpPr>
        <p:spPr>
          <a:xfrm>
            <a:off x="386080" y="1788406"/>
            <a:ext cx="3849589" cy="4351338"/>
          </a:xfrm>
        </p:spPr>
        <p:txBody>
          <a:bodyPr vert="horz" lIns="91440" tIns="45720" rIns="91440" bIns="45720" rtlCol="0" anchor="t">
            <a:normAutofit/>
          </a:bodyPr>
          <a:lstStyle/>
          <a:p>
            <a:pPr marL="457200" indent="-457200"/>
            <a:r>
              <a:rPr lang="en-US" dirty="0"/>
              <a:t>344 survey responses</a:t>
            </a:r>
          </a:p>
          <a:p>
            <a:pPr marL="457200" indent="-457200"/>
            <a:r>
              <a:rPr lang="en-US" dirty="0"/>
              <a:t>357 last year</a:t>
            </a:r>
            <a:endParaRPr lang="en-US" dirty="0">
              <a:cs typeface="Calibri"/>
            </a:endParaRPr>
          </a:p>
          <a:p>
            <a:pPr marL="457200" indent="-457200"/>
            <a:r>
              <a:rPr lang="en-US" dirty="0"/>
              <a:t>-13 responses</a:t>
            </a:r>
            <a:endParaRPr lang="en-US" dirty="0">
              <a:cs typeface="Calibri"/>
            </a:endParaRPr>
          </a:p>
        </p:txBody>
      </p:sp>
      <p:graphicFrame>
        <p:nvGraphicFramePr>
          <p:cNvPr id="4" name="Chart 3">
            <a:extLst>
              <a:ext uri="{FF2B5EF4-FFF2-40B4-BE49-F238E27FC236}">
                <a16:creationId xmlns:a16="http://schemas.microsoft.com/office/drawing/2014/main" id="{F0384EA9-60EC-4302-AB80-CD5ADDAB3C5B}"/>
              </a:ext>
            </a:extLst>
          </p:cNvPr>
          <p:cNvGraphicFramePr>
            <a:graphicFrameLocks/>
          </p:cNvGraphicFramePr>
          <p:nvPr>
            <p:extLst>
              <p:ext uri="{D42A27DB-BD31-4B8C-83A1-F6EECF244321}">
                <p14:modId xmlns:p14="http://schemas.microsoft.com/office/powerpoint/2010/main" val="3162015413"/>
              </p:ext>
            </p:extLst>
          </p:nvPr>
        </p:nvGraphicFramePr>
        <p:xfrm>
          <a:off x="4432935" y="1535200"/>
          <a:ext cx="6920865" cy="4857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9880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2C44-2A25-1687-7448-5DF913F5B935}"/>
              </a:ext>
            </a:extLst>
          </p:cNvPr>
          <p:cNvSpPr>
            <a:spLocks noGrp="1"/>
          </p:cNvSpPr>
          <p:nvPr>
            <p:ph type="title"/>
          </p:nvPr>
        </p:nvSpPr>
        <p:spPr/>
        <p:txBody>
          <a:bodyPr/>
          <a:lstStyle/>
          <a:p>
            <a:r>
              <a:rPr lang="en-US" dirty="0">
                <a:cs typeface="Calibri"/>
              </a:rPr>
              <a:t>Comments and Feedback</a:t>
            </a:r>
            <a:endParaRPr lang="en-US" dirty="0"/>
          </a:p>
        </p:txBody>
      </p:sp>
      <p:sp>
        <p:nvSpPr>
          <p:cNvPr id="3" name="Content Placeholder 2">
            <a:extLst>
              <a:ext uri="{FF2B5EF4-FFF2-40B4-BE49-F238E27FC236}">
                <a16:creationId xmlns:a16="http://schemas.microsoft.com/office/drawing/2014/main" id="{E07E963A-449D-C11B-E6B5-FB600B6EFC15}"/>
              </a:ext>
            </a:extLst>
          </p:cNvPr>
          <p:cNvSpPr>
            <a:spLocks noGrp="1"/>
          </p:cNvSpPr>
          <p:nvPr>
            <p:ph idx="1"/>
          </p:nvPr>
        </p:nvSpPr>
        <p:spPr>
          <a:xfrm>
            <a:off x="5760396" y="1854808"/>
            <a:ext cx="5764786" cy="4351338"/>
          </a:xfrm>
        </p:spPr>
        <p:txBody>
          <a:bodyPr vert="horz" lIns="91440" tIns="45720" rIns="91440" bIns="45720" rtlCol="0" anchor="t">
            <a:normAutofit lnSpcReduction="10000"/>
          </a:bodyPr>
          <a:lstStyle/>
          <a:p>
            <a:pPr marL="0" indent="0">
              <a:buNone/>
            </a:pPr>
            <a:r>
              <a:rPr lang="en-US" dirty="0">
                <a:cs typeface="Calibri"/>
              </a:rPr>
              <a:t>37 comments</a:t>
            </a:r>
            <a:endParaRPr lang="en-US"/>
          </a:p>
          <a:p>
            <a:r>
              <a:rPr lang="en-US" dirty="0">
                <a:cs typeface="Calibri"/>
              </a:rPr>
              <a:t>Importance of standards and data sharing</a:t>
            </a:r>
          </a:p>
          <a:p>
            <a:r>
              <a:rPr lang="en-US" dirty="0">
                <a:cs typeface="Calibri"/>
              </a:rPr>
              <a:t>Aerials, centerlines, parcels and 911 related statewide data needs</a:t>
            </a:r>
          </a:p>
          <a:p>
            <a:r>
              <a:rPr lang="en-US" dirty="0">
                <a:cs typeface="Calibri"/>
              </a:rPr>
              <a:t>Climate related data </a:t>
            </a:r>
          </a:p>
          <a:p>
            <a:r>
              <a:rPr lang="en-US" dirty="0">
                <a:cs typeface="Calibri"/>
              </a:rPr>
              <a:t>Pedestrian network</a:t>
            </a:r>
          </a:p>
          <a:p>
            <a:r>
              <a:rPr lang="en-US" dirty="0">
                <a:cs typeface="Calibri"/>
              </a:rPr>
              <a:t>Diversity Equity and Inclusion</a:t>
            </a:r>
          </a:p>
          <a:p>
            <a:endParaRPr lang="en-US" dirty="0">
              <a:cs typeface="Calibri"/>
            </a:endParaRPr>
          </a:p>
        </p:txBody>
      </p:sp>
      <p:pic>
        <p:nvPicPr>
          <p:cNvPr id="4" name="Picture 3">
            <a:extLst>
              <a:ext uri="{FF2B5EF4-FFF2-40B4-BE49-F238E27FC236}">
                <a16:creationId xmlns:a16="http://schemas.microsoft.com/office/drawing/2014/main" id="{13AD4FB1-F7DA-43E7-9DD1-1945FDF94991}"/>
              </a:ext>
            </a:extLst>
          </p:cNvPr>
          <p:cNvPicPr>
            <a:picLocks noChangeAspect="1"/>
          </p:cNvPicPr>
          <p:nvPr/>
        </p:nvPicPr>
        <p:blipFill>
          <a:blip r:embed="rId2"/>
          <a:stretch>
            <a:fillRect/>
          </a:stretch>
        </p:blipFill>
        <p:spPr>
          <a:xfrm>
            <a:off x="285346" y="1448594"/>
            <a:ext cx="5163766" cy="5163766"/>
          </a:xfrm>
          <a:prstGeom prst="rect">
            <a:avLst/>
          </a:prstGeom>
        </p:spPr>
      </p:pic>
    </p:spTree>
    <p:extLst>
      <p:ext uri="{BB962C8B-B14F-4D97-AF65-F5344CB8AC3E}">
        <p14:creationId xmlns:p14="http://schemas.microsoft.com/office/powerpoint/2010/main" val="3263720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 Geospatial Priorities Survey</a:t>
            </a:r>
          </a:p>
        </p:txBody>
      </p:sp>
      <p:sp>
        <p:nvSpPr>
          <p:cNvPr id="3" name="Content Placeholder 2"/>
          <p:cNvSpPr>
            <a:spLocks noGrp="1"/>
          </p:cNvSpPr>
          <p:nvPr>
            <p:ph idx="1"/>
          </p:nvPr>
        </p:nvSpPr>
        <p:spPr>
          <a:xfrm>
            <a:off x="838200" y="1825625"/>
            <a:ext cx="10515600" cy="4351338"/>
          </a:xfrm>
        </p:spPr>
        <p:txBody>
          <a:bodyPr>
            <a:normAutofit lnSpcReduction="10000"/>
          </a:bodyPr>
          <a:lstStyle/>
          <a:p>
            <a:pPr marL="457200" indent="-457200"/>
            <a:r>
              <a:rPr lang="en-US" dirty="0"/>
              <a:t>Results scoring: </a:t>
            </a:r>
          </a:p>
          <a:p>
            <a:pPr marL="914400" lvl="1" indent="-457200">
              <a:spcAft>
                <a:spcPts val="600"/>
              </a:spcAft>
            </a:pPr>
            <a:r>
              <a:rPr lang="en-US" dirty="0"/>
              <a:t>Critical = 3</a:t>
            </a:r>
          </a:p>
          <a:p>
            <a:pPr marL="914400" lvl="1" indent="-457200">
              <a:spcAft>
                <a:spcPts val="600"/>
              </a:spcAft>
            </a:pPr>
            <a:r>
              <a:rPr lang="en-US" dirty="0"/>
              <a:t>Very Important = 2</a:t>
            </a:r>
          </a:p>
          <a:p>
            <a:pPr marL="914400" lvl="1" indent="-457200">
              <a:spcAft>
                <a:spcPts val="600"/>
              </a:spcAft>
            </a:pPr>
            <a:r>
              <a:rPr lang="en-US" dirty="0"/>
              <a:t>Nice to have = 1</a:t>
            </a:r>
          </a:p>
          <a:p>
            <a:pPr marL="914400" lvl="1" indent="-457200">
              <a:spcAft>
                <a:spcPts val="600"/>
              </a:spcAft>
            </a:pPr>
            <a:r>
              <a:rPr lang="en-US" dirty="0"/>
              <a:t>Not needed or not answered = 0</a:t>
            </a:r>
          </a:p>
          <a:p>
            <a:pPr marL="457200" indent="-457200"/>
            <a:r>
              <a:rPr lang="en-US" dirty="0"/>
              <a:t>Scores shown weighted and unweighted</a:t>
            </a:r>
          </a:p>
          <a:p>
            <a:pPr marL="457200" indent="-457200"/>
            <a:r>
              <a:rPr lang="en-US" dirty="0"/>
              <a:t>Weighting by GAC seats representing sectors (e.g., nonprofit weight of </a:t>
            </a:r>
            <a:br>
              <a:rPr lang="en-US" dirty="0"/>
            </a:br>
            <a:r>
              <a:rPr lang="en-US" dirty="0"/>
              <a:t>1 (1 seat), state government weight of 2 (2 seats))</a:t>
            </a:r>
          </a:p>
          <a:p>
            <a:pPr marL="457200" indent="-457200"/>
            <a:r>
              <a:rPr lang="en-US" dirty="0"/>
              <a:t>Results are very similar weighted and unweighted</a:t>
            </a:r>
          </a:p>
        </p:txBody>
      </p:sp>
    </p:spTree>
    <p:extLst>
      <p:ext uri="{BB962C8B-B14F-4D97-AF65-F5344CB8AC3E}">
        <p14:creationId xmlns:p14="http://schemas.microsoft.com/office/powerpoint/2010/main" val="4224233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E073A54-2ADA-4FFE-986D-6D50499966DC}"/>
              </a:ext>
            </a:extLst>
          </p:cNvPr>
          <p:cNvGraphicFramePr>
            <a:graphicFrameLocks noGrp="1"/>
          </p:cNvGraphicFramePr>
          <p:nvPr>
            <p:extLst>
              <p:ext uri="{D42A27DB-BD31-4B8C-83A1-F6EECF244321}">
                <p14:modId xmlns:p14="http://schemas.microsoft.com/office/powerpoint/2010/main" val="1353255101"/>
              </p:ext>
            </p:extLst>
          </p:nvPr>
        </p:nvGraphicFramePr>
        <p:xfrm>
          <a:off x="2653990" y="189571"/>
          <a:ext cx="7025268" cy="6546024"/>
        </p:xfrm>
        <a:graphic>
          <a:graphicData uri="http://schemas.openxmlformats.org/drawingml/2006/table">
            <a:tbl>
              <a:tblPr/>
              <a:tblGrid>
                <a:gridCol w="4411260">
                  <a:extLst>
                    <a:ext uri="{9D8B030D-6E8A-4147-A177-3AD203B41FA5}">
                      <a16:colId xmlns:a16="http://schemas.microsoft.com/office/drawing/2014/main" val="2544197847"/>
                    </a:ext>
                  </a:extLst>
                </a:gridCol>
                <a:gridCol w="1376710">
                  <a:extLst>
                    <a:ext uri="{9D8B030D-6E8A-4147-A177-3AD203B41FA5}">
                      <a16:colId xmlns:a16="http://schemas.microsoft.com/office/drawing/2014/main" val="1056401615"/>
                    </a:ext>
                  </a:extLst>
                </a:gridCol>
                <a:gridCol w="1237298">
                  <a:extLst>
                    <a:ext uri="{9D8B030D-6E8A-4147-A177-3AD203B41FA5}">
                      <a16:colId xmlns:a16="http://schemas.microsoft.com/office/drawing/2014/main" val="1043994179"/>
                    </a:ext>
                  </a:extLst>
                </a:gridCol>
              </a:tblGrid>
              <a:tr h="677174">
                <a:tc>
                  <a:txBody>
                    <a:bodyPr/>
                    <a:lstStyle/>
                    <a:p>
                      <a:pPr algn="l" fontAlgn="b"/>
                      <a:r>
                        <a:rPr lang="en-US" sz="1600" b="1" i="0" u="none" strike="noStrike" dirty="0">
                          <a:effectLst/>
                          <a:latin typeface="Calibri" panose="020F0502020204030204" pitchFamily="34" charset="0"/>
                        </a:rPr>
                        <a:t>Project Short Name</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effectLst/>
                          <a:latin typeface="Calibri" panose="020F0502020204030204" pitchFamily="34" charset="0"/>
                        </a:rPr>
                        <a:t>Score Weighted by Sector</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600" b="1" i="0" u="none" strike="noStrike" dirty="0">
                          <a:effectLst/>
                          <a:latin typeface="Calibri" panose="020F0502020204030204" pitchFamily="34" charset="0"/>
                        </a:rPr>
                        <a:t>Score Not Weighted</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00926502"/>
                  </a:ext>
                </a:extLst>
              </a:tr>
              <a:tr h="225725">
                <a:tc>
                  <a:txBody>
                    <a:bodyPr/>
                    <a:lstStyle/>
                    <a:p>
                      <a:pPr algn="l" fontAlgn="b"/>
                      <a:r>
                        <a:rPr lang="en-US" sz="1400" b="1" i="0" u="none" strike="noStrike" dirty="0">
                          <a:solidFill>
                            <a:srgbClr val="000000"/>
                          </a:solidFill>
                          <a:effectLst/>
                          <a:latin typeface="Calibri" panose="020F0502020204030204" pitchFamily="34" charset="0"/>
                        </a:rPr>
                        <a:t>Parcel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1.999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2.09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34569538"/>
                  </a:ext>
                </a:extLst>
              </a:tr>
              <a:tr h="225725">
                <a:tc>
                  <a:txBody>
                    <a:bodyPr/>
                    <a:lstStyle/>
                    <a:p>
                      <a:pPr algn="l" fontAlgn="b"/>
                      <a:r>
                        <a:rPr lang="en-US" sz="1400" b="1" i="0" u="none" strike="noStrike" dirty="0">
                          <a:solidFill>
                            <a:srgbClr val="000000"/>
                          </a:solidFill>
                          <a:effectLst/>
                          <a:latin typeface="Calibri" panose="020F0502020204030204" pitchFamily="34" charset="0"/>
                        </a:rPr>
                        <a:t>State Business License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a:effectLst/>
                          <a:latin typeface="Calibri" panose="020F0502020204030204" pitchFamily="34" charset="0"/>
                        </a:rPr>
                        <a:t>1.960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1.93</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68367612"/>
                  </a:ext>
                </a:extLst>
              </a:tr>
              <a:tr h="225725">
                <a:tc>
                  <a:txBody>
                    <a:bodyPr/>
                    <a:lstStyle/>
                    <a:p>
                      <a:pPr algn="l" fontAlgn="b"/>
                      <a:r>
                        <a:rPr lang="en-US" sz="1400" b="1" i="0" u="none" strike="noStrike" dirty="0">
                          <a:solidFill>
                            <a:srgbClr val="000000"/>
                          </a:solidFill>
                          <a:effectLst/>
                          <a:latin typeface="Calibri" panose="020F0502020204030204" pitchFamily="34" charset="0"/>
                        </a:rPr>
                        <a:t>Critical Infrastructure Data Workflow</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a:effectLst/>
                          <a:latin typeface="Calibri" panose="020F0502020204030204" pitchFamily="34" charset="0"/>
                        </a:rPr>
                        <a:t>1.924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1.92</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40917622"/>
                  </a:ext>
                </a:extLst>
              </a:tr>
              <a:tr h="225725">
                <a:tc>
                  <a:txBody>
                    <a:bodyPr/>
                    <a:lstStyle/>
                    <a:p>
                      <a:pPr algn="l" fontAlgn="b"/>
                      <a:r>
                        <a:rPr lang="en-US" sz="1400" b="1" i="0" u="none" strike="noStrike" dirty="0">
                          <a:solidFill>
                            <a:srgbClr val="000000"/>
                          </a:solidFill>
                          <a:effectLst/>
                          <a:latin typeface="Calibri" panose="020F0502020204030204" pitchFamily="34" charset="0"/>
                        </a:rPr>
                        <a:t>Updated &amp; Aligned Boundary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1.904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1.95</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09416938"/>
                  </a:ext>
                </a:extLst>
              </a:tr>
              <a:tr h="225725">
                <a:tc>
                  <a:txBody>
                    <a:bodyPr/>
                    <a:lstStyle/>
                    <a:p>
                      <a:pPr algn="l" fontAlgn="b"/>
                      <a:r>
                        <a:rPr lang="en-US" sz="1400" b="1" i="0" u="none" strike="noStrike" dirty="0">
                          <a:solidFill>
                            <a:srgbClr val="000000"/>
                          </a:solidFill>
                          <a:effectLst/>
                          <a:latin typeface="Calibri" panose="020F0502020204030204" pitchFamily="34" charset="0"/>
                        </a:rPr>
                        <a:t>Publication of Open Foundational Datasets </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a:effectLst/>
                          <a:latin typeface="Calibri" panose="020F0502020204030204" pitchFamily="34" charset="0"/>
                        </a:rPr>
                        <a:t>1.876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1.79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83647996"/>
                  </a:ext>
                </a:extLst>
              </a:tr>
              <a:tr h="225725">
                <a:tc>
                  <a:txBody>
                    <a:bodyPr/>
                    <a:lstStyle/>
                    <a:p>
                      <a:pPr algn="l" fontAlgn="b"/>
                      <a:r>
                        <a:rPr lang="en-US" sz="1400" b="1" i="0" u="none" strike="noStrike" dirty="0">
                          <a:solidFill>
                            <a:srgbClr val="000000"/>
                          </a:solidFill>
                          <a:effectLst/>
                          <a:latin typeface="Calibri" panose="020F0502020204030204" pitchFamily="34" charset="0"/>
                        </a:rPr>
                        <a:t>Address Points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1.814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1.78</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75682892"/>
                  </a:ext>
                </a:extLst>
              </a:tr>
              <a:tr h="225725">
                <a:tc>
                  <a:txBody>
                    <a:bodyPr/>
                    <a:lstStyle/>
                    <a:p>
                      <a:pPr algn="l" fontAlgn="b"/>
                      <a:r>
                        <a:rPr lang="en-US" sz="1400" b="1" i="0" u="none" strike="noStrike" dirty="0">
                          <a:solidFill>
                            <a:srgbClr val="000000"/>
                          </a:solidFill>
                          <a:effectLst/>
                          <a:latin typeface="Calibri" panose="020F0502020204030204" pitchFamily="34" charset="0"/>
                        </a:rPr>
                        <a:t>Remonumentation of all Section Corners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1.775</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a:effectLst/>
                          <a:latin typeface="Calibri" panose="020F0502020204030204" pitchFamily="34" charset="0"/>
                        </a:rPr>
                        <a:t>1.81</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55987147"/>
                  </a:ext>
                </a:extLst>
              </a:tr>
              <a:tr h="225725">
                <a:tc>
                  <a:txBody>
                    <a:bodyPr/>
                    <a:lstStyle/>
                    <a:p>
                      <a:pPr algn="l" fontAlgn="b"/>
                      <a:r>
                        <a:rPr lang="en-US" sz="1400" b="1" i="0" u="none" strike="noStrike" dirty="0">
                          <a:solidFill>
                            <a:srgbClr val="000000"/>
                          </a:solidFill>
                          <a:effectLst/>
                          <a:latin typeface="Calibri" panose="020F0502020204030204" pitchFamily="34" charset="0"/>
                        </a:rPr>
                        <a:t>CJIS Data GIS Best Practices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a:effectLst/>
                          <a:latin typeface="Calibri" panose="020F0502020204030204" pitchFamily="34" charset="0"/>
                        </a:rPr>
                        <a:t>1.697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1.74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77417518"/>
                  </a:ext>
                </a:extLst>
              </a:tr>
              <a:tr h="225725">
                <a:tc>
                  <a:txBody>
                    <a:bodyPr/>
                    <a:lstStyle/>
                    <a:p>
                      <a:pPr algn="l" fontAlgn="b"/>
                      <a:r>
                        <a:rPr lang="en-US" sz="1400" b="1" i="0" u="none" strike="noStrike">
                          <a:solidFill>
                            <a:srgbClr val="000000"/>
                          </a:solidFill>
                          <a:effectLst/>
                          <a:latin typeface="Calibri" panose="020F0502020204030204" pitchFamily="34" charset="0"/>
                        </a:rPr>
                        <a:t>Lidar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1.662</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1.67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670486677"/>
                  </a:ext>
                </a:extLst>
              </a:tr>
              <a:tr h="225725">
                <a:tc>
                  <a:txBody>
                    <a:bodyPr/>
                    <a:lstStyle/>
                    <a:p>
                      <a:pPr algn="l" fontAlgn="b"/>
                      <a:r>
                        <a:rPr lang="en-US" sz="1400" b="1" i="0" u="none" strike="noStrike">
                          <a:solidFill>
                            <a:srgbClr val="000000"/>
                          </a:solidFill>
                          <a:effectLst/>
                          <a:latin typeface="Calibri" panose="020F0502020204030204" pitchFamily="34" charset="0"/>
                        </a:rPr>
                        <a:t>Street Parking Restrictions Data Standard</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1.660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1.71</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42719743"/>
                  </a:ext>
                </a:extLst>
              </a:tr>
              <a:tr h="225725">
                <a:tc>
                  <a:txBody>
                    <a:bodyPr/>
                    <a:lstStyle/>
                    <a:p>
                      <a:pPr algn="l" fontAlgn="b"/>
                      <a:r>
                        <a:rPr lang="en-US" sz="1400" b="1" i="0" u="none" strike="noStrike">
                          <a:solidFill>
                            <a:srgbClr val="000000"/>
                          </a:solidFill>
                          <a:effectLst/>
                          <a:latin typeface="Calibri" panose="020F0502020204030204" pitchFamily="34" charset="0"/>
                        </a:rPr>
                        <a:t>Culvert Data Standard</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1.584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1.49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546461806"/>
                  </a:ext>
                </a:extLst>
              </a:tr>
              <a:tr h="225725">
                <a:tc>
                  <a:txBody>
                    <a:bodyPr/>
                    <a:lstStyle/>
                    <a:p>
                      <a:pPr algn="l" fontAlgn="b"/>
                      <a:r>
                        <a:rPr lang="en-US" sz="1400" b="1" i="0" u="none" strike="noStrike">
                          <a:solidFill>
                            <a:srgbClr val="000000"/>
                          </a:solidFill>
                          <a:effectLst/>
                          <a:latin typeface="Calibri" panose="020F0502020204030204" pitchFamily="34" charset="0"/>
                        </a:rPr>
                        <a:t>Geospatial Commons Advisory Group</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effectLst/>
                          <a:latin typeface="Calibri" panose="020F0502020204030204" pitchFamily="34" charset="0"/>
                        </a:rPr>
                        <a:t>1.546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0" i="0" u="none" strike="noStrike" dirty="0">
                          <a:effectLst/>
                          <a:latin typeface="Calibri" panose="020F0502020204030204" pitchFamily="34" charset="0"/>
                        </a:rPr>
                        <a:t>1.60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58818148"/>
                  </a:ext>
                </a:extLst>
              </a:tr>
              <a:tr h="225725">
                <a:tc>
                  <a:txBody>
                    <a:bodyPr/>
                    <a:lstStyle/>
                    <a:p>
                      <a:pPr algn="l" fontAlgn="b"/>
                      <a:r>
                        <a:rPr lang="en-US" sz="1400" b="1" i="0" u="none" strike="noStrike">
                          <a:solidFill>
                            <a:srgbClr val="000000"/>
                          </a:solidFill>
                          <a:effectLst/>
                          <a:latin typeface="Calibri" panose="020F0502020204030204" pitchFamily="34" charset="0"/>
                        </a:rPr>
                        <a:t>Inventory of MN GeoData Assets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1.428</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1.57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89125689"/>
                  </a:ext>
                </a:extLst>
              </a:tr>
              <a:tr h="225725">
                <a:tc>
                  <a:txBody>
                    <a:bodyPr/>
                    <a:lstStyle/>
                    <a:p>
                      <a:pPr algn="l" fontAlgn="b"/>
                      <a:r>
                        <a:rPr lang="en-US" sz="1400" b="1" i="0" u="none" strike="noStrike">
                          <a:solidFill>
                            <a:srgbClr val="000000"/>
                          </a:solidFill>
                          <a:effectLst/>
                          <a:latin typeface="Calibri" panose="020F0502020204030204" pitchFamily="34" charset="0"/>
                        </a:rPr>
                        <a:t>Snow Emergency Parking Data Best Practices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a:effectLst/>
                          <a:latin typeface="Calibri" panose="020F0502020204030204" pitchFamily="34" charset="0"/>
                        </a:rPr>
                        <a:t>1.417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1.33</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10134403"/>
                  </a:ext>
                </a:extLst>
              </a:tr>
              <a:tr h="225725">
                <a:tc>
                  <a:txBody>
                    <a:bodyPr/>
                    <a:lstStyle/>
                    <a:p>
                      <a:pPr algn="l" fontAlgn="b"/>
                      <a:r>
                        <a:rPr lang="en-US" sz="1400" b="1" i="0" u="none" strike="noStrike">
                          <a:solidFill>
                            <a:srgbClr val="000000"/>
                          </a:solidFill>
                          <a:effectLst/>
                          <a:latin typeface="Calibri" panose="020F0502020204030204" pitchFamily="34" charset="0"/>
                        </a:rPr>
                        <a:t>Strategy Team for All Types of Imagery</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a:effectLst/>
                          <a:latin typeface="Calibri" panose="020F0502020204030204" pitchFamily="34" charset="0"/>
                        </a:rPr>
                        <a:t>1.403</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1.40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7205046"/>
                  </a:ext>
                </a:extLst>
              </a:tr>
              <a:tr h="225725">
                <a:tc>
                  <a:txBody>
                    <a:bodyPr/>
                    <a:lstStyle/>
                    <a:p>
                      <a:pPr algn="l" fontAlgn="b"/>
                      <a:r>
                        <a:rPr lang="en-US" sz="1400" b="1" i="0" u="none" strike="noStrike">
                          <a:solidFill>
                            <a:srgbClr val="000000"/>
                          </a:solidFill>
                          <a:effectLst/>
                          <a:latin typeface="Calibri" panose="020F0502020204030204" pitchFamily="34" charset="0"/>
                        </a:rPr>
                        <a:t>Geodata Archive Implementation</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1.400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1.36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41907651"/>
                  </a:ext>
                </a:extLst>
              </a:tr>
              <a:tr h="225725">
                <a:tc>
                  <a:txBody>
                    <a:bodyPr/>
                    <a:lstStyle/>
                    <a:p>
                      <a:pPr algn="l" fontAlgn="b"/>
                      <a:r>
                        <a:rPr lang="en-US" sz="1400" b="1" i="0" u="none" strike="noStrike">
                          <a:solidFill>
                            <a:srgbClr val="000000"/>
                          </a:solidFill>
                          <a:effectLst/>
                          <a:latin typeface="Calibri" panose="020F0502020204030204" pitchFamily="34" charset="0"/>
                        </a:rPr>
                        <a:t>U.S. National Grid Materials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a:effectLst/>
                          <a:latin typeface="Calibri" panose="020F0502020204030204" pitchFamily="34" charset="0"/>
                        </a:rPr>
                        <a:t>1.337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1.40</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6980437"/>
                  </a:ext>
                </a:extLst>
              </a:tr>
              <a:tr h="225725">
                <a:tc>
                  <a:txBody>
                    <a:bodyPr/>
                    <a:lstStyle/>
                    <a:p>
                      <a:pPr algn="l" fontAlgn="b"/>
                      <a:r>
                        <a:rPr lang="en-US" sz="1400" b="1" i="0" u="none" strike="noStrike">
                          <a:solidFill>
                            <a:srgbClr val="000000"/>
                          </a:solidFill>
                          <a:effectLst/>
                          <a:latin typeface="Calibri" panose="020F0502020204030204" pitchFamily="34" charset="0"/>
                        </a:rPr>
                        <a:t>MnGeo Image Service Improvements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a:effectLst/>
                          <a:latin typeface="Calibri" panose="020F0502020204030204" pitchFamily="34" charset="0"/>
                        </a:rPr>
                        <a:t>1.289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1.44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45348708"/>
                  </a:ext>
                </a:extLst>
              </a:tr>
              <a:tr h="225725">
                <a:tc>
                  <a:txBody>
                    <a:bodyPr/>
                    <a:lstStyle/>
                    <a:p>
                      <a:pPr algn="l" fontAlgn="b"/>
                      <a:r>
                        <a:rPr lang="en-US" sz="1400" b="1" i="0" u="none" strike="noStrike">
                          <a:solidFill>
                            <a:srgbClr val="000000"/>
                          </a:solidFill>
                          <a:effectLst/>
                          <a:latin typeface="Calibri" panose="020F0502020204030204" pitchFamily="34" charset="0"/>
                        </a:rPr>
                        <a:t>NG9-1-1 Geospatial Forum</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1.287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1.19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0550943"/>
                  </a:ext>
                </a:extLst>
              </a:tr>
              <a:tr h="225725">
                <a:tc>
                  <a:txBody>
                    <a:bodyPr/>
                    <a:lstStyle/>
                    <a:p>
                      <a:pPr algn="l" fontAlgn="b"/>
                      <a:r>
                        <a:rPr lang="en-US" sz="1400" b="1" i="0" u="none" strike="noStrike">
                          <a:solidFill>
                            <a:srgbClr val="000000"/>
                          </a:solidFill>
                          <a:effectLst/>
                          <a:latin typeface="Calibri" panose="020F0502020204030204" pitchFamily="34" charset="0"/>
                        </a:rPr>
                        <a:t>Parks Data Standard</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a:effectLst/>
                          <a:latin typeface="Calibri" panose="020F0502020204030204" pitchFamily="34" charset="0"/>
                        </a:rPr>
                        <a:t>1.266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1.36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247805389"/>
                  </a:ext>
                </a:extLst>
              </a:tr>
              <a:tr h="225725">
                <a:tc>
                  <a:txBody>
                    <a:bodyPr/>
                    <a:lstStyle/>
                    <a:p>
                      <a:pPr algn="l" fontAlgn="b"/>
                      <a:r>
                        <a:rPr lang="en-US" sz="1400" b="1" i="0" u="none" strike="noStrike">
                          <a:solidFill>
                            <a:srgbClr val="000000"/>
                          </a:solidFill>
                          <a:effectLst/>
                          <a:latin typeface="Calibri" panose="020F0502020204030204" pitchFamily="34" charset="0"/>
                        </a:rPr>
                        <a:t>Road Centerline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1.237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1.23</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11920696"/>
                  </a:ext>
                </a:extLst>
              </a:tr>
              <a:tr h="225725">
                <a:tc>
                  <a:txBody>
                    <a:bodyPr/>
                    <a:lstStyle/>
                    <a:p>
                      <a:pPr algn="l" fontAlgn="b"/>
                      <a:r>
                        <a:rPr lang="en-US" sz="1400" b="1" i="0" u="none" strike="noStrike">
                          <a:solidFill>
                            <a:srgbClr val="000000"/>
                          </a:solidFill>
                          <a:effectLst/>
                          <a:latin typeface="Calibri" panose="020F0502020204030204" pitchFamily="34" charset="0"/>
                        </a:rPr>
                        <a:t>Summary Crime Data</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1.099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1.08</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32179954"/>
                  </a:ext>
                </a:extLst>
              </a:tr>
              <a:tr h="225725">
                <a:tc>
                  <a:txBody>
                    <a:bodyPr/>
                    <a:lstStyle/>
                    <a:p>
                      <a:pPr algn="l" fontAlgn="b"/>
                      <a:r>
                        <a:rPr lang="en-US" sz="1400" b="1" i="0" u="none" strike="noStrike">
                          <a:solidFill>
                            <a:srgbClr val="000000"/>
                          </a:solidFill>
                          <a:effectLst/>
                          <a:latin typeface="Calibri" panose="020F0502020204030204" pitchFamily="34" charset="0"/>
                        </a:rPr>
                        <a:t>Underground Utilities Data Sharing Team</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1" i="0" u="none" strike="noStrike" dirty="0">
                          <a:effectLst/>
                          <a:latin typeface="Calibri" panose="020F0502020204030204" pitchFamily="34" charset="0"/>
                        </a:rPr>
                        <a:t>1.061</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effectLst/>
                          <a:latin typeface="Calibri" panose="020F0502020204030204" pitchFamily="34" charset="0"/>
                        </a:rPr>
                        <a:t>1.16</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17391890"/>
                  </a:ext>
                </a:extLst>
              </a:tr>
              <a:tr h="225725">
                <a:tc>
                  <a:txBody>
                    <a:bodyPr/>
                    <a:lstStyle/>
                    <a:p>
                      <a:pPr algn="l" fontAlgn="b"/>
                      <a:r>
                        <a:rPr lang="en-US" sz="1400" b="1" i="0" u="none" strike="noStrike">
                          <a:solidFill>
                            <a:srgbClr val="000000"/>
                          </a:solidFill>
                          <a:effectLst/>
                          <a:latin typeface="Calibri" panose="020F0502020204030204" pitchFamily="34" charset="0"/>
                        </a:rPr>
                        <a:t>Success Stories for Geospatial Technology</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1" i="0" u="none" strike="noStrike" dirty="0">
                          <a:effectLst/>
                          <a:latin typeface="Calibri" panose="020F0502020204030204" pitchFamily="34" charset="0"/>
                        </a:rPr>
                        <a:t>0.874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0" i="0" u="none" strike="noStrike" dirty="0">
                          <a:effectLst/>
                          <a:latin typeface="Calibri" panose="020F0502020204030204" pitchFamily="34" charset="0"/>
                        </a:rPr>
                        <a:t>0.85</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extLst>
                  <a:ext uri="{0D108BD9-81ED-4DB2-BD59-A6C34878D82A}">
                    <a16:rowId xmlns:a16="http://schemas.microsoft.com/office/drawing/2014/main" val="3502100337"/>
                  </a:ext>
                </a:extLst>
              </a:tr>
              <a:tr h="225725">
                <a:tc>
                  <a:txBody>
                    <a:bodyPr/>
                    <a:lstStyle/>
                    <a:p>
                      <a:pPr algn="l" fontAlgn="b"/>
                      <a:r>
                        <a:rPr lang="en-US" sz="1400" b="1" i="0" u="none" strike="noStrike">
                          <a:solidFill>
                            <a:srgbClr val="000000"/>
                          </a:solidFill>
                          <a:effectLst/>
                          <a:latin typeface="Calibri" panose="020F0502020204030204" pitchFamily="34" charset="0"/>
                        </a:rPr>
                        <a:t>Hydro-DEMs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1" i="0" u="none" strike="noStrike" dirty="0">
                          <a:effectLst/>
                          <a:latin typeface="Calibri" panose="020F0502020204030204" pitchFamily="34" charset="0"/>
                        </a:rPr>
                        <a:t>0.824</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0" i="0" u="none" strike="noStrike" dirty="0">
                          <a:effectLst/>
                          <a:latin typeface="Calibri" panose="020F0502020204030204" pitchFamily="34" charset="0"/>
                        </a:rPr>
                        <a:t>0.79</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extLst>
                  <a:ext uri="{0D108BD9-81ED-4DB2-BD59-A6C34878D82A}">
                    <a16:rowId xmlns:a16="http://schemas.microsoft.com/office/drawing/2014/main" val="3993024457"/>
                  </a:ext>
                </a:extLst>
              </a:tr>
              <a:tr h="225725">
                <a:tc>
                  <a:txBody>
                    <a:bodyPr/>
                    <a:lstStyle/>
                    <a:p>
                      <a:pPr algn="l" fontAlgn="b"/>
                      <a:r>
                        <a:rPr lang="en-US" sz="1400" b="1" i="0" u="none" strike="noStrike" dirty="0" err="1">
                          <a:solidFill>
                            <a:srgbClr val="000000"/>
                          </a:solidFill>
                          <a:effectLst/>
                          <a:latin typeface="Calibri" panose="020F0502020204030204" pitchFamily="34" charset="0"/>
                        </a:rPr>
                        <a:t>Basemap</a:t>
                      </a:r>
                      <a:r>
                        <a:rPr lang="en-US" sz="1400" b="1" i="0" u="none" strike="noStrike" dirty="0">
                          <a:solidFill>
                            <a:srgbClr val="000000"/>
                          </a:solidFill>
                          <a:effectLst/>
                          <a:latin typeface="Calibri" panose="020F0502020204030204" pitchFamily="34" charset="0"/>
                        </a:rPr>
                        <a:t> Services</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1" i="0" u="none" strike="noStrike">
                          <a:effectLst/>
                          <a:latin typeface="Calibri" panose="020F0502020204030204" pitchFamily="34" charset="0"/>
                        </a:rPr>
                        <a:t>0.747</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tc>
                  <a:txBody>
                    <a:bodyPr/>
                    <a:lstStyle/>
                    <a:p>
                      <a:pPr algn="ctr" fontAlgn="b"/>
                      <a:r>
                        <a:rPr lang="en-US" sz="1400" b="0" i="0" u="none" strike="noStrike" dirty="0">
                          <a:effectLst/>
                          <a:latin typeface="Calibri" panose="020F0502020204030204" pitchFamily="34" charset="0"/>
                        </a:rPr>
                        <a:t>0.73</a:t>
                      </a:r>
                    </a:p>
                  </a:txBody>
                  <a:tcPr marL="7815" marR="7815" marT="78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D5FF"/>
                    </a:solidFill>
                  </a:tcPr>
                </a:tc>
                <a:extLst>
                  <a:ext uri="{0D108BD9-81ED-4DB2-BD59-A6C34878D82A}">
                    <a16:rowId xmlns:a16="http://schemas.microsoft.com/office/drawing/2014/main" val="3115196561"/>
                  </a:ext>
                </a:extLst>
              </a:tr>
            </a:tbl>
          </a:graphicData>
        </a:graphic>
      </p:graphicFrame>
    </p:spTree>
    <p:extLst>
      <p:ext uri="{BB962C8B-B14F-4D97-AF65-F5344CB8AC3E}">
        <p14:creationId xmlns:p14="http://schemas.microsoft.com/office/powerpoint/2010/main" val="190873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vert="horz" lIns="91440" tIns="45720" rIns="91440" bIns="45720" rtlCol="0" anchor="t">
            <a:normAutofit/>
          </a:bodyPr>
          <a:lstStyle/>
          <a:p>
            <a:r>
              <a:rPr lang="en-US" b="1" dirty="0"/>
              <a:t>Introductions</a:t>
            </a:r>
            <a:endParaRPr lang="en-US" dirty="0"/>
          </a:p>
          <a:p>
            <a:r>
              <a:rPr lang="en-US" b="1" dirty="0"/>
              <a:t>Approve agenda</a:t>
            </a:r>
          </a:p>
          <a:p>
            <a:r>
              <a:rPr lang="en-US" b="1" dirty="0"/>
              <a:t>Approve September minutes</a:t>
            </a:r>
            <a:endParaRPr lang="en-US" b="1" dirty="0">
              <a:cs typeface="Calibri"/>
            </a:endParaRPr>
          </a:p>
        </p:txBody>
      </p:sp>
    </p:spTree>
    <p:extLst>
      <p:ext uri="{BB962C8B-B14F-4D97-AF65-F5344CB8AC3E}">
        <p14:creationId xmlns:p14="http://schemas.microsoft.com/office/powerpoint/2010/main" val="883963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Prioritization</a:t>
            </a:r>
          </a:p>
        </p:txBody>
      </p:sp>
      <p:sp>
        <p:nvSpPr>
          <p:cNvPr id="3" name="Content Placeholder 2"/>
          <p:cNvSpPr>
            <a:spLocks noGrp="1"/>
          </p:cNvSpPr>
          <p:nvPr>
            <p:ph idx="1"/>
          </p:nvPr>
        </p:nvSpPr>
        <p:spPr>
          <a:xfrm>
            <a:off x="838200" y="1825625"/>
            <a:ext cx="10515600" cy="4351338"/>
          </a:xfrm>
        </p:spPr>
        <p:txBody>
          <a:bodyPr>
            <a:normAutofit/>
          </a:bodyPr>
          <a:lstStyle/>
          <a:p>
            <a:pPr marL="457200" indent="-457200"/>
            <a:r>
              <a:rPr lang="en-US" dirty="0"/>
              <a:t>Value Score = Weighted survey result x 10</a:t>
            </a:r>
          </a:p>
          <a:p>
            <a:pPr marL="457200" indent="-457200"/>
            <a:r>
              <a:rPr lang="en-US" dirty="0"/>
              <a:t>Likelihood of Success Score</a:t>
            </a:r>
          </a:p>
          <a:p>
            <a:pPr marL="914400" lvl="1" indent="-457200"/>
            <a:r>
              <a:rPr lang="en-US" dirty="0"/>
              <a:t>Project owner = 3</a:t>
            </a:r>
          </a:p>
          <a:p>
            <a:pPr marL="914400" lvl="1" indent="-457200"/>
            <a:r>
              <a:rPr lang="en-US" dirty="0"/>
              <a:t>Project team = 2</a:t>
            </a:r>
          </a:p>
          <a:p>
            <a:pPr marL="914400" lvl="1" indent="-457200"/>
            <a:r>
              <a:rPr lang="en-US" dirty="0"/>
              <a:t>Champion = 2</a:t>
            </a:r>
          </a:p>
          <a:p>
            <a:pPr marL="914400" lvl="1" indent="-457200"/>
            <a:r>
              <a:rPr lang="en-US" dirty="0"/>
              <a:t>Funding = 2</a:t>
            </a:r>
          </a:p>
          <a:p>
            <a:pPr marL="914400" lvl="1" indent="-457200"/>
            <a:r>
              <a:rPr lang="en-US" dirty="0"/>
              <a:t>Effort:  low = 3, medium = 2, high = 1</a:t>
            </a:r>
          </a:p>
          <a:p>
            <a:pPr marL="457200" indent="-457200"/>
            <a:r>
              <a:rPr lang="en-US" dirty="0"/>
              <a:t>Big, colorful spreadsheet</a:t>
            </a:r>
          </a:p>
        </p:txBody>
      </p:sp>
    </p:spTree>
    <p:extLst>
      <p:ext uri="{BB962C8B-B14F-4D97-AF65-F5344CB8AC3E}">
        <p14:creationId xmlns:p14="http://schemas.microsoft.com/office/powerpoint/2010/main" val="19786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B8FA6C-DAA5-4E99-97DD-B6ACBDA4BC7E}"/>
              </a:ext>
            </a:extLst>
          </p:cNvPr>
          <p:cNvGraphicFramePr>
            <a:graphicFrameLocks noGrp="1"/>
          </p:cNvGraphicFramePr>
          <p:nvPr>
            <p:extLst>
              <p:ext uri="{D42A27DB-BD31-4B8C-83A1-F6EECF244321}">
                <p14:modId xmlns:p14="http://schemas.microsoft.com/office/powerpoint/2010/main" val="1521244486"/>
              </p:ext>
            </p:extLst>
          </p:nvPr>
        </p:nvGraphicFramePr>
        <p:xfrm>
          <a:off x="479501" y="1"/>
          <a:ext cx="11340791" cy="6858001"/>
        </p:xfrm>
        <a:graphic>
          <a:graphicData uri="http://schemas.openxmlformats.org/drawingml/2006/table">
            <a:tbl>
              <a:tblPr/>
              <a:tblGrid>
                <a:gridCol w="2469565">
                  <a:extLst>
                    <a:ext uri="{9D8B030D-6E8A-4147-A177-3AD203B41FA5}">
                      <a16:colId xmlns:a16="http://schemas.microsoft.com/office/drawing/2014/main" val="155424204"/>
                    </a:ext>
                  </a:extLst>
                </a:gridCol>
                <a:gridCol w="1536618">
                  <a:extLst>
                    <a:ext uri="{9D8B030D-6E8A-4147-A177-3AD203B41FA5}">
                      <a16:colId xmlns:a16="http://schemas.microsoft.com/office/drawing/2014/main" val="3077999357"/>
                    </a:ext>
                  </a:extLst>
                </a:gridCol>
                <a:gridCol w="353972">
                  <a:extLst>
                    <a:ext uri="{9D8B030D-6E8A-4147-A177-3AD203B41FA5}">
                      <a16:colId xmlns:a16="http://schemas.microsoft.com/office/drawing/2014/main" val="966209667"/>
                    </a:ext>
                  </a:extLst>
                </a:gridCol>
                <a:gridCol w="450010">
                  <a:extLst>
                    <a:ext uri="{9D8B030D-6E8A-4147-A177-3AD203B41FA5}">
                      <a16:colId xmlns:a16="http://schemas.microsoft.com/office/drawing/2014/main" val="2985935829"/>
                    </a:ext>
                  </a:extLst>
                </a:gridCol>
                <a:gridCol w="482937">
                  <a:extLst>
                    <a:ext uri="{9D8B030D-6E8A-4147-A177-3AD203B41FA5}">
                      <a16:colId xmlns:a16="http://schemas.microsoft.com/office/drawing/2014/main" val="622642848"/>
                    </a:ext>
                  </a:extLst>
                </a:gridCol>
                <a:gridCol w="482937">
                  <a:extLst>
                    <a:ext uri="{9D8B030D-6E8A-4147-A177-3AD203B41FA5}">
                      <a16:colId xmlns:a16="http://schemas.microsoft.com/office/drawing/2014/main" val="2403481298"/>
                    </a:ext>
                  </a:extLst>
                </a:gridCol>
                <a:gridCol w="386898">
                  <a:extLst>
                    <a:ext uri="{9D8B030D-6E8A-4147-A177-3AD203B41FA5}">
                      <a16:colId xmlns:a16="http://schemas.microsoft.com/office/drawing/2014/main" val="780567703"/>
                    </a:ext>
                  </a:extLst>
                </a:gridCol>
                <a:gridCol w="551536">
                  <a:extLst>
                    <a:ext uri="{9D8B030D-6E8A-4147-A177-3AD203B41FA5}">
                      <a16:colId xmlns:a16="http://schemas.microsoft.com/office/drawing/2014/main" val="3653602061"/>
                    </a:ext>
                  </a:extLst>
                </a:gridCol>
                <a:gridCol w="419827">
                  <a:extLst>
                    <a:ext uri="{9D8B030D-6E8A-4147-A177-3AD203B41FA5}">
                      <a16:colId xmlns:a16="http://schemas.microsoft.com/office/drawing/2014/main" val="1610738181"/>
                    </a:ext>
                  </a:extLst>
                </a:gridCol>
                <a:gridCol w="504889">
                  <a:extLst>
                    <a:ext uri="{9D8B030D-6E8A-4147-A177-3AD203B41FA5}">
                      <a16:colId xmlns:a16="http://schemas.microsoft.com/office/drawing/2014/main" val="1719803825"/>
                    </a:ext>
                  </a:extLst>
                </a:gridCol>
                <a:gridCol w="592696">
                  <a:extLst>
                    <a:ext uri="{9D8B030D-6E8A-4147-A177-3AD203B41FA5}">
                      <a16:colId xmlns:a16="http://schemas.microsoft.com/office/drawing/2014/main" val="3361449821"/>
                    </a:ext>
                  </a:extLst>
                </a:gridCol>
                <a:gridCol w="471961">
                  <a:extLst>
                    <a:ext uri="{9D8B030D-6E8A-4147-A177-3AD203B41FA5}">
                      <a16:colId xmlns:a16="http://schemas.microsoft.com/office/drawing/2014/main" val="3732262784"/>
                    </a:ext>
                  </a:extLst>
                </a:gridCol>
                <a:gridCol w="362202">
                  <a:extLst>
                    <a:ext uri="{9D8B030D-6E8A-4147-A177-3AD203B41FA5}">
                      <a16:colId xmlns:a16="http://schemas.microsoft.com/office/drawing/2014/main" val="1051330946"/>
                    </a:ext>
                  </a:extLst>
                </a:gridCol>
                <a:gridCol w="351227">
                  <a:extLst>
                    <a:ext uri="{9D8B030D-6E8A-4147-A177-3AD203B41FA5}">
                      <a16:colId xmlns:a16="http://schemas.microsoft.com/office/drawing/2014/main" val="756213092"/>
                    </a:ext>
                  </a:extLst>
                </a:gridCol>
                <a:gridCol w="362202">
                  <a:extLst>
                    <a:ext uri="{9D8B030D-6E8A-4147-A177-3AD203B41FA5}">
                      <a16:colId xmlns:a16="http://schemas.microsoft.com/office/drawing/2014/main" val="3550210088"/>
                    </a:ext>
                  </a:extLst>
                </a:gridCol>
                <a:gridCol w="847884">
                  <a:extLst>
                    <a:ext uri="{9D8B030D-6E8A-4147-A177-3AD203B41FA5}">
                      <a16:colId xmlns:a16="http://schemas.microsoft.com/office/drawing/2014/main" val="3216401576"/>
                    </a:ext>
                  </a:extLst>
                </a:gridCol>
                <a:gridCol w="713430">
                  <a:extLst>
                    <a:ext uri="{9D8B030D-6E8A-4147-A177-3AD203B41FA5}">
                      <a16:colId xmlns:a16="http://schemas.microsoft.com/office/drawing/2014/main" val="1722393659"/>
                    </a:ext>
                  </a:extLst>
                </a:gridCol>
              </a:tblGrid>
              <a:tr h="526741">
                <a:tc>
                  <a:txBody>
                    <a:bodyPr/>
                    <a:lstStyle/>
                    <a:p>
                      <a:pPr algn="l" fontAlgn="b"/>
                      <a:r>
                        <a:rPr lang="en-US" sz="1000" b="1" i="0" u="none" strike="noStrike" dirty="0">
                          <a:solidFill>
                            <a:srgbClr val="000000"/>
                          </a:solidFill>
                          <a:effectLst/>
                          <a:latin typeface="Calibri" panose="020F0502020204030204" pitchFamily="34" charset="0"/>
                        </a:rPr>
                        <a:t>Project or Initiative Name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Status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Do in '23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GAC Rank</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00" b="1" i="0" u="none" strike="noStrike">
                          <a:solidFill>
                            <a:srgbClr val="000000"/>
                          </a:solidFill>
                          <a:effectLst/>
                          <a:latin typeface="Calibri" panose="020F0502020204030204" pitchFamily="34" charset="0"/>
                        </a:rPr>
                        <a:t>Priority Score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00" b="1" i="0" u="none" strike="noStrike">
                          <a:solidFill>
                            <a:srgbClr val="000000"/>
                          </a:solidFill>
                          <a:effectLst/>
                          <a:latin typeface="Calibri" panose="020F0502020204030204" pitchFamily="34" charset="0"/>
                        </a:rPr>
                        <a:t>Value Score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1" i="0" u="none" strike="noStrike">
                          <a:solidFill>
                            <a:srgbClr val="000000"/>
                          </a:solidFill>
                          <a:effectLst/>
                          <a:latin typeface="Calibri" panose="020F0502020204030204" pitchFamily="34" charset="0"/>
                        </a:rPr>
                        <a:t>Survey Score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Success Score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900" b="1" i="0" u="none" strike="noStrike">
                          <a:solidFill>
                            <a:srgbClr val="000000"/>
                          </a:solidFill>
                          <a:effectLst/>
                          <a:latin typeface="Calibri" panose="020F0502020204030204" pitchFamily="34" charset="0"/>
                        </a:rPr>
                        <a:t>Owner Exists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Work Team Exists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Active Champ Exists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 Exists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Est $$</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Easy Score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Effort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Priority Owner</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ctr" fontAlgn="b"/>
                      <a:r>
                        <a:rPr lang="en-US" sz="900" b="1" i="0" u="none" strike="noStrike">
                          <a:solidFill>
                            <a:srgbClr val="000000"/>
                          </a:solidFill>
                          <a:effectLst/>
                          <a:latin typeface="Calibri" panose="020F0502020204030204" pitchFamily="34" charset="0"/>
                        </a:rPr>
                        <a:t>Champ</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extLst>
                  <a:ext uri="{0D108BD9-81ED-4DB2-BD59-A6C34878D82A}">
                    <a16:rowId xmlns:a16="http://schemas.microsoft.com/office/drawing/2014/main" val="3447616301"/>
                  </a:ext>
                </a:extLst>
              </a:tr>
              <a:tr h="243510">
                <a:tc>
                  <a:txBody>
                    <a:bodyPr/>
                    <a:lstStyle/>
                    <a:p>
                      <a:pPr algn="l" fontAlgn="b"/>
                      <a:r>
                        <a:rPr lang="en-US" sz="1000" b="1" i="0" u="none" strike="noStrike" dirty="0">
                          <a:solidFill>
                            <a:srgbClr val="000000"/>
                          </a:solidFill>
                          <a:effectLst/>
                          <a:latin typeface="Calibri" panose="020F0502020204030204" pitchFamily="34" charset="0"/>
                        </a:rPr>
                        <a:t>Parcel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200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20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1.999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Ryan Stovern</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8741764"/>
                  </a:ext>
                </a:extLst>
              </a:tr>
              <a:tr h="243510">
                <a:tc>
                  <a:txBody>
                    <a:bodyPr/>
                    <a:lstStyle/>
                    <a:p>
                      <a:pPr algn="l" fontAlgn="b"/>
                      <a:r>
                        <a:rPr lang="en-US" sz="1000" b="1" i="0" u="none" strike="noStrike">
                          <a:solidFill>
                            <a:srgbClr val="000000"/>
                          </a:solidFill>
                          <a:effectLst/>
                          <a:latin typeface="Calibri" panose="020F0502020204030204" pitchFamily="34" charset="0"/>
                        </a:rPr>
                        <a:t>Critical Infrastructure Data Workflow</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192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1.924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Stacey Stark</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Swazee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5317347"/>
                  </a:ext>
                </a:extLst>
              </a:tr>
              <a:tr h="243510">
                <a:tc>
                  <a:txBody>
                    <a:bodyPr/>
                    <a:lstStyle/>
                    <a:p>
                      <a:pPr algn="l" fontAlgn="b"/>
                      <a:r>
                        <a:rPr lang="en-US" sz="1000" b="1" i="0" u="none" strike="noStrike" dirty="0">
                          <a:solidFill>
                            <a:srgbClr val="000000"/>
                          </a:solidFill>
                          <a:effectLst/>
                          <a:latin typeface="Calibri" panose="020F0502020204030204" pitchFamily="34" charset="0"/>
                        </a:rPr>
                        <a:t>Updated &amp; Aligned Boundary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190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1.904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Preston Dowell</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08575957"/>
                  </a:ext>
                </a:extLst>
              </a:tr>
              <a:tr h="243510">
                <a:tc>
                  <a:txBody>
                    <a:bodyPr/>
                    <a:lstStyle/>
                    <a:p>
                      <a:pPr algn="l" fontAlgn="b"/>
                      <a:r>
                        <a:rPr lang="en-US" sz="1000" b="1" i="0" u="none" strike="noStrike">
                          <a:solidFill>
                            <a:srgbClr val="000000"/>
                          </a:solidFill>
                          <a:effectLst/>
                          <a:latin typeface="Calibri" panose="020F0502020204030204" pitchFamily="34" charset="0"/>
                        </a:rPr>
                        <a:t>Address Points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181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1.814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MnGeo</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810208"/>
                  </a:ext>
                </a:extLst>
              </a:tr>
              <a:tr h="243510">
                <a:tc>
                  <a:txBody>
                    <a:bodyPr/>
                    <a:lstStyle/>
                    <a:p>
                      <a:pPr algn="l" fontAlgn="b"/>
                      <a:r>
                        <a:rPr lang="en-US" sz="1000" b="1" i="0" u="none" strike="noStrike">
                          <a:solidFill>
                            <a:srgbClr val="000000"/>
                          </a:solidFill>
                          <a:effectLst/>
                          <a:latin typeface="Calibri" panose="020F0502020204030204" pitchFamily="34" charset="0"/>
                        </a:rPr>
                        <a:t>Culvert Data Standard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174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1.584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Rick Moore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Lord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01861462"/>
                  </a:ext>
                </a:extLst>
              </a:tr>
              <a:tr h="243510">
                <a:tc>
                  <a:txBody>
                    <a:bodyPr/>
                    <a:lstStyle/>
                    <a:p>
                      <a:pPr algn="l" fontAlgn="b"/>
                      <a:r>
                        <a:rPr lang="en-US" sz="1000" b="1" i="0" u="none" strike="noStrike">
                          <a:solidFill>
                            <a:srgbClr val="000000"/>
                          </a:solidFill>
                          <a:effectLst/>
                          <a:latin typeface="Calibri" panose="020F0502020204030204" pitchFamily="34" charset="0"/>
                        </a:rPr>
                        <a:t>Lidar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166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1.662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                              </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Gerry Sjerven</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65858267"/>
                  </a:ext>
                </a:extLst>
              </a:tr>
              <a:tr h="243510">
                <a:tc>
                  <a:txBody>
                    <a:bodyPr/>
                    <a:lstStyle/>
                    <a:p>
                      <a:pPr algn="l" fontAlgn="b"/>
                      <a:r>
                        <a:rPr lang="en-US" sz="1000" b="1" i="0" u="none" strike="noStrike">
                          <a:solidFill>
                            <a:srgbClr val="000000"/>
                          </a:solidFill>
                          <a:effectLst/>
                          <a:latin typeface="Calibri" panose="020F0502020204030204" pitchFamily="34" charset="0"/>
                        </a:rPr>
                        <a:t>U.S. National Grid Materials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147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1.337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Randy Knippel</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Knippel</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22402680"/>
                  </a:ext>
                </a:extLst>
              </a:tr>
              <a:tr h="243510">
                <a:tc>
                  <a:txBody>
                    <a:bodyPr/>
                    <a:lstStyle/>
                    <a:p>
                      <a:pPr algn="l" fontAlgn="b"/>
                      <a:r>
                        <a:rPr lang="en-US" sz="1000" b="1" i="0" u="none" strike="noStrike">
                          <a:solidFill>
                            <a:srgbClr val="000000"/>
                          </a:solidFill>
                          <a:effectLst/>
                          <a:latin typeface="Calibri" panose="020F0502020204030204" pitchFamily="34" charset="0"/>
                        </a:rPr>
                        <a:t>Remonumentation of all Section Corners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142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1.775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some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Pat Veraguth                                                                                                                                   </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39533286"/>
                  </a:ext>
                </a:extLst>
              </a:tr>
              <a:tr h="243510">
                <a:tc>
                  <a:txBody>
                    <a:bodyPr/>
                    <a:lstStyle/>
                    <a:p>
                      <a:pPr algn="l" fontAlgn="b"/>
                      <a:r>
                        <a:rPr lang="en-US" sz="1000" b="1" i="0" u="none" strike="noStrike">
                          <a:solidFill>
                            <a:srgbClr val="000000"/>
                          </a:solidFill>
                          <a:effectLst/>
                          <a:latin typeface="Calibri" panose="020F0502020204030204" pitchFamily="34" charset="0"/>
                        </a:rPr>
                        <a:t>MnGeo Image Service Improvements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dirty="0">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129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1.289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33190506"/>
                  </a:ext>
                </a:extLst>
              </a:tr>
              <a:tr h="243510">
                <a:tc>
                  <a:txBody>
                    <a:bodyPr/>
                    <a:lstStyle/>
                    <a:p>
                      <a:pPr algn="l" fontAlgn="b"/>
                      <a:r>
                        <a:rPr lang="en-US" sz="1000" b="1" i="0" u="none" strike="noStrike">
                          <a:solidFill>
                            <a:srgbClr val="000000"/>
                          </a:solidFill>
                          <a:effectLst/>
                          <a:latin typeface="Calibri" panose="020F0502020204030204" pitchFamily="34" charset="0"/>
                        </a:rPr>
                        <a:t>Geodata Archive Implementation</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126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000"/>
                    </a:solidFill>
                  </a:tcPr>
                </a:tc>
                <a:tc>
                  <a:txBody>
                    <a:bodyPr/>
                    <a:lstStyle/>
                    <a:p>
                      <a:pPr algn="ctr" fontAlgn="b"/>
                      <a:r>
                        <a:rPr lang="en-US" sz="1000" b="0" i="0" u="none" strike="noStrike">
                          <a:solidFill>
                            <a:srgbClr val="000000"/>
                          </a:solidFill>
                          <a:effectLst/>
                          <a:latin typeface="Calibri" panose="020F0502020204030204" pitchFamily="34" charset="0"/>
                        </a:rPr>
                        <a:t>some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Ryan Mattke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many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8593719"/>
                  </a:ext>
                </a:extLst>
              </a:tr>
              <a:tr h="243510">
                <a:tc>
                  <a:txBody>
                    <a:bodyPr/>
                    <a:lstStyle/>
                    <a:p>
                      <a:pPr algn="l" fontAlgn="b"/>
                      <a:r>
                        <a:rPr lang="en-US" sz="1000" b="1" i="0" u="none" strike="noStrike">
                          <a:solidFill>
                            <a:srgbClr val="000000"/>
                          </a:solidFill>
                          <a:effectLst/>
                          <a:latin typeface="Calibri" panose="020F0502020204030204" pitchFamily="34" charset="0"/>
                        </a:rPr>
                        <a:t>Road Centerline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124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1.237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MnGeo</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Alison Slaats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4489989"/>
                  </a:ext>
                </a:extLst>
              </a:tr>
              <a:tr h="243510">
                <a:tc>
                  <a:txBody>
                    <a:bodyPr/>
                    <a:lstStyle/>
                    <a:p>
                      <a:pPr algn="l" fontAlgn="b"/>
                      <a:r>
                        <a:rPr lang="en-US" sz="1000" b="1" i="0" u="none" strike="noStrike">
                          <a:solidFill>
                            <a:srgbClr val="000000"/>
                          </a:solidFill>
                          <a:effectLst/>
                          <a:latin typeface="Calibri" panose="020F0502020204030204" pitchFamily="34" charset="0"/>
                        </a:rPr>
                        <a:t>Underground Utilities Data Sharing Team</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117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dirty="0">
                          <a:solidFill>
                            <a:srgbClr val="000000"/>
                          </a:solidFill>
                          <a:effectLst/>
                          <a:latin typeface="Calibri" panose="020F0502020204030204" pitchFamily="34" charset="0"/>
                        </a:rPr>
                        <a:t>11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1.061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Steve Swazee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Cederberg</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08198034"/>
                  </a:ext>
                </a:extLst>
              </a:tr>
              <a:tr h="243510">
                <a:tc>
                  <a:txBody>
                    <a:bodyPr/>
                    <a:lstStyle/>
                    <a:p>
                      <a:pPr algn="l" fontAlgn="b"/>
                      <a:r>
                        <a:rPr lang="en-US" sz="1000" b="1" i="0" u="none" strike="noStrike">
                          <a:solidFill>
                            <a:srgbClr val="000000"/>
                          </a:solidFill>
                          <a:effectLst/>
                          <a:latin typeface="Calibri" panose="020F0502020204030204" pitchFamily="34" charset="0"/>
                        </a:rPr>
                        <a:t>CJIS Data GIS Best Practices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Recruitment underway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85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1.697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0554129"/>
                  </a:ext>
                </a:extLst>
              </a:tr>
              <a:tr h="243510">
                <a:tc>
                  <a:txBody>
                    <a:bodyPr/>
                    <a:lstStyle/>
                    <a:p>
                      <a:pPr algn="l" fontAlgn="b"/>
                      <a:r>
                        <a:rPr lang="en-US" sz="1000" b="1" i="0" u="none" strike="noStrike">
                          <a:solidFill>
                            <a:srgbClr val="000000"/>
                          </a:solidFill>
                          <a:effectLst/>
                          <a:latin typeface="Calibri" panose="020F0502020204030204" pitchFamily="34" charset="0"/>
                        </a:rPr>
                        <a:t>Geospatial Commons Advisory Group</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Recruitment underway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77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dirty="0">
                          <a:solidFill>
                            <a:srgbClr val="000000"/>
                          </a:solidFill>
                          <a:effectLst/>
                          <a:latin typeface="Calibri" panose="020F0502020204030204" pitchFamily="34" charset="0"/>
                        </a:rPr>
                        <a:t>1.546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Low</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0262588"/>
                  </a:ext>
                </a:extLst>
              </a:tr>
              <a:tr h="243510">
                <a:tc>
                  <a:txBody>
                    <a:bodyPr/>
                    <a:lstStyle/>
                    <a:p>
                      <a:pPr algn="l" fontAlgn="b"/>
                      <a:r>
                        <a:rPr lang="en-US" sz="1000" b="1" i="0" u="none" strike="noStrike">
                          <a:solidFill>
                            <a:srgbClr val="000000"/>
                          </a:solidFill>
                          <a:effectLst/>
                          <a:latin typeface="Calibri" panose="020F0502020204030204" pitchFamily="34" charset="0"/>
                        </a:rPr>
                        <a:t>Hydro-DEMs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66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0.824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some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Sean Vaughn</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Many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9286322"/>
                  </a:ext>
                </a:extLst>
              </a:tr>
              <a:tr h="243510">
                <a:tc>
                  <a:txBody>
                    <a:bodyPr/>
                    <a:lstStyle/>
                    <a:p>
                      <a:pPr algn="l" fontAlgn="b"/>
                      <a:r>
                        <a:rPr lang="en-US" sz="1000" b="1" i="0" u="none" strike="noStrike">
                          <a:solidFill>
                            <a:srgbClr val="000000"/>
                          </a:solidFill>
                          <a:effectLst/>
                          <a:latin typeface="Calibri" panose="020F0502020204030204" pitchFamily="34" charset="0"/>
                        </a:rPr>
                        <a:t>Summary Crime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55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1.099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5</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000" b="0" i="0" u="none" strike="noStrike" dirty="0">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Britta Maddox</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38420243"/>
                  </a:ext>
                </a:extLst>
              </a:tr>
              <a:tr h="243510">
                <a:tc>
                  <a:txBody>
                    <a:bodyPr/>
                    <a:lstStyle/>
                    <a:p>
                      <a:pPr algn="l" fontAlgn="b"/>
                      <a:r>
                        <a:rPr lang="en-US" sz="1000" b="1" i="0" u="none" strike="noStrike">
                          <a:solidFill>
                            <a:srgbClr val="000000"/>
                          </a:solidFill>
                          <a:effectLst/>
                          <a:latin typeface="Calibri" panose="020F0502020204030204" pitchFamily="34" charset="0"/>
                        </a:rPr>
                        <a:t>Success Stories for Geospatial Technology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Active/Recruitment underway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52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0.874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96839106"/>
                  </a:ext>
                </a:extLst>
              </a:tr>
              <a:tr h="243510">
                <a:tc>
                  <a:txBody>
                    <a:bodyPr/>
                    <a:lstStyle/>
                    <a:p>
                      <a:pPr algn="l" fontAlgn="b"/>
                      <a:r>
                        <a:rPr lang="en-US" sz="1000" b="1" i="0" u="none" strike="noStrike">
                          <a:solidFill>
                            <a:srgbClr val="000000"/>
                          </a:solidFill>
                          <a:effectLst/>
                          <a:latin typeface="Calibri" panose="020F0502020204030204" pitchFamily="34" charset="0"/>
                        </a:rPr>
                        <a:t>NG9-1-1 Geospatial Forum</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Recruitment underway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51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1.287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35157041"/>
                  </a:ext>
                </a:extLst>
              </a:tr>
              <a:tr h="243510">
                <a:tc>
                  <a:txBody>
                    <a:bodyPr/>
                    <a:lstStyle/>
                    <a:p>
                      <a:pPr algn="l" fontAlgn="b"/>
                      <a:r>
                        <a:rPr lang="en-US" sz="1000" b="1" i="0" u="none" strike="noStrike">
                          <a:solidFill>
                            <a:srgbClr val="000000"/>
                          </a:solidFill>
                          <a:effectLst/>
                          <a:latin typeface="Calibri" panose="020F0502020204030204" pitchFamily="34" charset="0"/>
                        </a:rPr>
                        <a:t>Parks Data Standard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51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1.266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dirty="0">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61924205"/>
                  </a:ext>
                </a:extLst>
              </a:tr>
              <a:tr h="243510">
                <a:tc>
                  <a:txBody>
                    <a:bodyPr/>
                    <a:lstStyle/>
                    <a:p>
                      <a:pPr algn="l" fontAlgn="b"/>
                      <a:r>
                        <a:rPr lang="en-US" sz="1000" b="1" i="0" u="none" strike="noStrike">
                          <a:solidFill>
                            <a:srgbClr val="000000"/>
                          </a:solidFill>
                          <a:effectLst/>
                          <a:latin typeface="Calibri" panose="020F0502020204030204" pitchFamily="34" charset="0"/>
                        </a:rPr>
                        <a:t>State Business License Data</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39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20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1.96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56612694"/>
                  </a:ext>
                </a:extLst>
              </a:tr>
              <a:tr h="243510">
                <a:tc>
                  <a:txBody>
                    <a:bodyPr/>
                    <a:lstStyle/>
                    <a:p>
                      <a:pPr algn="l" fontAlgn="b"/>
                      <a:r>
                        <a:rPr lang="en-US" sz="1000" b="1" i="0" u="none" strike="noStrike">
                          <a:solidFill>
                            <a:srgbClr val="000000"/>
                          </a:solidFill>
                          <a:effectLst/>
                          <a:latin typeface="Calibri" panose="020F0502020204030204" pitchFamily="34" charset="0"/>
                        </a:rPr>
                        <a:t>Street Parking Restrictions Data Standard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33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1.66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dirty="0">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51325318"/>
                  </a:ext>
                </a:extLst>
              </a:tr>
              <a:tr h="243510">
                <a:tc>
                  <a:txBody>
                    <a:bodyPr/>
                    <a:lstStyle/>
                    <a:p>
                      <a:pPr algn="l" fontAlgn="b"/>
                      <a:r>
                        <a:rPr lang="en-US" sz="1000" b="1" i="0" u="none" strike="noStrike">
                          <a:solidFill>
                            <a:srgbClr val="000000"/>
                          </a:solidFill>
                          <a:effectLst/>
                          <a:latin typeface="Calibri" panose="020F0502020204030204" pitchFamily="34" charset="0"/>
                        </a:rPr>
                        <a:t>Snow Emergency Parking Data Practices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28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1.417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52997548"/>
                  </a:ext>
                </a:extLst>
              </a:tr>
              <a:tr h="243510">
                <a:tc>
                  <a:txBody>
                    <a:bodyPr/>
                    <a:lstStyle/>
                    <a:p>
                      <a:pPr algn="l" fontAlgn="b"/>
                      <a:r>
                        <a:rPr lang="en-US" sz="1000" b="1" i="0" u="none" strike="noStrike">
                          <a:solidFill>
                            <a:srgbClr val="000000"/>
                          </a:solidFill>
                          <a:effectLst/>
                          <a:latin typeface="Calibri" panose="020F0502020204030204" pitchFamily="34" charset="0"/>
                        </a:rPr>
                        <a:t>Strategy Team for All Types of Imagery</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28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1.403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Med</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64055943"/>
                  </a:ext>
                </a:extLst>
              </a:tr>
              <a:tr h="243510">
                <a:tc>
                  <a:txBody>
                    <a:bodyPr/>
                    <a:lstStyle/>
                    <a:p>
                      <a:pPr algn="l" fontAlgn="b"/>
                      <a:r>
                        <a:rPr lang="en-US" sz="1000" b="1" i="0" u="none" strike="noStrike">
                          <a:solidFill>
                            <a:srgbClr val="000000"/>
                          </a:solidFill>
                          <a:effectLst/>
                          <a:latin typeface="Calibri" panose="020F0502020204030204" pitchFamily="34" charset="0"/>
                        </a:rPr>
                        <a:t>Basemap Services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22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0.747</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some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79336334"/>
                  </a:ext>
                </a:extLst>
              </a:tr>
              <a:tr h="243510">
                <a:tc>
                  <a:txBody>
                    <a:bodyPr/>
                    <a:lstStyle/>
                    <a:p>
                      <a:pPr algn="l" fontAlgn="b"/>
                      <a:r>
                        <a:rPr lang="en-US" sz="1000" b="1" i="0" u="none" strike="noStrike">
                          <a:solidFill>
                            <a:srgbClr val="000000"/>
                          </a:solidFill>
                          <a:effectLst/>
                          <a:latin typeface="Calibri" panose="020F0502020204030204" pitchFamily="34" charset="0"/>
                        </a:rPr>
                        <a:t>Inventory of MN GeoData Assets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14</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1.428</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panose="020F0502020204030204" pitchFamily="34" charset="0"/>
                        </a:rPr>
                        <a:t>1</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High</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53015162"/>
                  </a:ext>
                </a:extLst>
              </a:tr>
              <a:tr h="243510">
                <a:tc>
                  <a:txBody>
                    <a:bodyPr/>
                    <a:lstStyle/>
                    <a:p>
                      <a:pPr algn="l" fontAlgn="b"/>
                      <a:r>
                        <a:rPr lang="en-US" sz="1000" b="1" i="0" u="none" strike="noStrike">
                          <a:solidFill>
                            <a:srgbClr val="000000"/>
                          </a:solidFill>
                          <a:effectLst/>
                          <a:latin typeface="Calibri" panose="020F0502020204030204" pitchFamily="34" charset="0"/>
                        </a:rPr>
                        <a:t>Publication of Open Foundational Datasets</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900" b="0" i="0" u="none" strike="noStrike">
                          <a:solidFill>
                            <a:srgbClr val="808080"/>
                          </a:solidFill>
                          <a:effectLst/>
                          <a:latin typeface="Calibri" panose="020F0502020204030204" pitchFamily="34" charset="0"/>
                        </a:rPr>
                        <a:t>Inactive</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endParaRPr lang="en-US" sz="900" b="0" i="0" u="none" strike="noStrike">
                        <a:solidFill>
                          <a:srgbClr val="80808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endParaRPr lang="en-US" sz="105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D5B4"/>
                    </a:solidFill>
                  </a:tcPr>
                </a:tc>
                <a:tc>
                  <a:txBody>
                    <a:bodyPr/>
                    <a:lstStyle/>
                    <a:p>
                      <a:pPr algn="ctr" fontAlgn="b"/>
                      <a:r>
                        <a:rPr lang="en-US" sz="1050" b="0"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b"/>
                      <a:r>
                        <a:rPr lang="en-US" sz="1050" b="0" i="0" u="none" strike="noStrike">
                          <a:solidFill>
                            <a:srgbClr val="000000"/>
                          </a:solidFill>
                          <a:effectLst/>
                          <a:latin typeface="Calibri" panose="020F0502020204030204" pitchFamily="34" charset="0"/>
                        </a:rPr>
                        <a:t>19</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900" b="0" i="0" u="none" strike="noStrike">
                          <a:solidFill>
                            <a:srgbClr val="000000"/>
                          </a:solidFill>
                          <a:effectLst/>
                          <a:latin typeface="Calibri" panose="020F0502020204030204" pitchFamily="34" charset="0"/>
                        </a:rPr>
                        <a:t>1.876</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000" b="1" i="0" u="none" strike="noStrike">
                          <a:solidFill>
                            <a:srgbClr val="000000"/>
                          </a:solidFill>
                          <a:effectLst/>
                          <a:latin typeface="Calibri" panose="020F0502020204030204" pitchFamily="34" charset="0"/>
                        </a:rPr>
                        <a:t>0</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A7A7"/>
                    </a:solidFill>
                  </a:tcPr>
                </a:tc>
                <a:tc>
                  <a:txBody>
                    <a:bodyPr/>
                    <a:lstStyle/>
                    <a:p>
                      <a:pPr algn="ctr" fontAlgn="b"/>
                      <a:r>
                        <a:rPr lang="en-US" sz="1000" b="0" i="0" u="none" strike="noStrike">
                          <a:solidFill>
                            <a:srgbClr val="000000"/>
                          </a:solidFill>
                          <a:effectLst/>
                          <a:latin typeface="Calibri" panose="020F0502020204030204" pitchFamily="34" charset="0"/>
                        </a:rPr>
                        <a:t>?</a:t>
                      </a: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endParaRPr lang="en-US" sz="900" b="1"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1" i="0" u="none" strike="noStrike">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endParaRPr lang="en-US" sz="900" b="1" i="0" u="none" strike="noStrike" dirty="0">
                        <a:solidFill>
                          <a:srgbClr val="000000"/>
                        </a:solidFill>
                        <a:effectLst/>
                        <a:latin typeface="Calibri" panose="020F0502020204030204" pitchFamily="34" charset="0"/>
                      </a:endParaRPr>
                    </a:p>
                  </a:txBody>
                  <a:tcPr marL="5479" marR="5479" marT="5479" marB="26299"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18065098"/>
                  </a:ext>
                </a:extLst>
              </a:tr>
            </a:tbl>
          </a:graphicData>
        </a:graphic>
      </p:graphicFrame>
    </p:spTree>
    <p:extLst>
      <p:ext uri="{BB962C8B-B14F-4D97-AF65-F5344CB8AC3E}">
        <p14:creationId xmlns:p14="http://schemas.microsoft.com/office/powerpoint/2010/main" val="221105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a:xfrm>
            <a:off x="838200" y="1825625"/>
            <a:ext cx="7340600" cy="4530079"/>
          </a:xfrm>
        </p:spPr>
        <p:txBody>
          <a:bodyPr vert="horz" lIns="91440" tIns="45720" rIns="91440" bIns="45720" rtlCol="0" anchor="t">
            <a:normAutofit/>
          </a:bodyPr>
          <a:lstStyle/>
          <a:p>
            <a:pPr marL="0" indent="0">
              <a:buNone/>
            </a:pPr>
            <a:r>
              <a:rPr lang="en-US" b="1" dirty="0"/>
              <a:t>Legislative Updates</a:t>
            </a:r>
          </a:p>
          <a:p>
            <a:pPr marL="0" indent="0">
              <a:buNone/>
            </a:pPr>
            <a:r>
              <a:rPr lang="en-US" dirty="0">
                <a:cs typeface="Calibri"/>
              </a:rPr>
              <a:t>Alison Slaats and Brandon Hirsch</a:t>
            </a:r>
          </a:p>
          <a:p>
            <a:r>
              <a:rPr lang="en-US" dirty="0">
                <a:cs typeface="Calibri"/>
              </a:rPr>
              <a:t>Overview of next legislative session</a:t>
            </a:r>
          </a:p>
          <a:p>
            <a:r>
              <a:rPr lang="en-US" dirty="0">
                <a:cs typeface="Calibri"/>
              </a:rPr>
              <a:t>Surveyor-led team will pursue PLSS legislation</a:t>
            </a:r>
          </a:p>
          <a:p>
            <a:r>
              <a:rPr lang="en-US" dirty="0">
                <a:cs typeface="Calibri"/>
              </a:rPr>
              <a:t>MnGeo will request increase in appropriation for surveyor position, lidar data storage and distribution support, and to support additional foundational dataset work</a:t>
            </a:r>
          </a:p>
          <a:p>
            <a:pPr marL="0" indent="0">
              <a:buNone/>
            </a:pPr>
            <a:endParaRPr lang="en-US" b="1"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37399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rock, nature&#10;&#10;Description automatically generated">
            <a:extLst>
              <a:ext uri="{FF2B5EF4-FFF2-40B4-BE49-F238E27FC236}">
                <a16:creationId xmlns:a16="http://schemas.microsoft.com/office/drawing/2014/main" id="{C8A19A9B-28F3-40DE-AFE8-9F67E8A18293}"/>
              </a:ext>
            </a:extLst>
          </p:cNvPr>
          <p:cNvPicPr>
            <a:picLocks noChangeAspect="1"/>
          </p:cNvPicPr>
          <p:nvPr/>
        </p:nvPicPr>
        <p:blipFill rotWithShape="1">
          <a:blip r:embed="rId3">
            <a:extLst>
              <a:ext uri="{28A0092B-C50C-407E-A947-70E740481C1C}">
                <a14:useLocalDpi xmlns:a14="http://schemas.microsoft.com/office/drawing/2010/main" val="0"/>
              </a:ext>
            </a:extLst>
          </a:blip>
          <a:srcRect t="9585" b="15416"/>
          <a:stretch/>
        </p:blipFill>
        <p:spPr>
          <a:xfrm>
            <a:off x="0" y="0"/>
            <a:ext cx="12191999" cy="6858000"/>
          </a:xfrm>
          <a:prstGeom prst="rect">
            <a:avLst/>
          </a:prstGeom>
        </p:spPr>
      </p:pic>
      <p:sp>
        <p:nvSpPr>
          <p:cNvPr id="10" name="Title 9"/>
          <p:cNvSpPr>
            <a:spLocks noGrp="1"/>
          </p:cNvSpPr>
          <p:nvPr>
            <p:ph type="title"/>
          </p:nvPr>
        </p:nvSpPr>
        <p:spPr>
          <a:xfrm>
            <a:off x="1" y="5638801"/>
            <a:ext cx="12192000" cy="1219200"/>
          </a:xfrm>
          <a:solidFill>
            <a:srgbClr val="78BE21"/>
          </a:solidFill>
        </p:spPr>
        <p:txBody>
          <a:bodyPr anchor="ctr">
            <a:normAutofit/>
          </a:bodyPr>
          <a:lstStyle/>
          <a:p>
            <a:r>
              <a:rPr lang="en-US" dirty="0"/>
              <a:t>Break</a:t>
            </a:r>
          </a:p>
        </p:txBody>
      </p:sp>
    </p:spTree>
    <p:extLst>
      <p:ext uri="{BB962C8B-B14F-4D97-AF65-F5344CB8AC3E}">
        <p14:creationId xmlns:p14="http://schemas.microsoft.com/office/powerpoint/2010/main" val="1056749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8</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Archiving Update</a:t>
            </a:r>
            <a:endParaRPr lang="en-US" dirty="0"/>
          </a:p>
          <a:p>
            <a:pPr marL="0" indent="0">
              <a:buNone/>
            </a:pPr>
            <a:r>
              <a:rPr lang="en-US" dirty="0">
                <a:cs typeface="Calibri"/>
              </a:rPr>
              <a:t>Karen Majewicz and Melinda Kernik</a:t>
            </a:r>
          </a:p>
        </p:txBody>
      </p:sp>
    </p:spTree>
    <p:extLst>
      <p:ext uri="{BB962C8B-B14F-4D97-AF65-F5344CB8AC3E}">
        <p14:creationId xmlns:p14="http://schemas.microsoft.com/office/powerpoint/2010/main" val="301433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a:t>Archiving Imagery Workgroup</a:t>
            </a:r>
            <a:endParaRPr/>
          </a:p>
        </p:txBody>
      </p:sp>
      <p:sp>
        <p:nvSpPr>
          <p:cNvPr id="459" name="Google Shape;459;p63"/>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pic>
        <p:nvPicPr>
          <p:cNvPr id="460" name="Google Shape;460;p63" title="Aerial image from Cook County (Lake Superior) 1940"/>
          <p:cNvPicPr preferRelativeResize="0"/>
          <p:nvPr/>
        </p:nvPicPr>
        <p:blipFill>
          <a:blip r:embed="rId3">
            <a:alphaModFix/>
          </a:blip>
          <a:stretch>
            <a:fillRect/>
          </a:stretch>
        </p:blipFill>
        <p:spPr>
          <a:xfrm>
            <a:off x="356201" y="1481401"/>
            <a:ext cx="6087599" cy="4767836"/>
          </a:xfrm>
          <a:prstGeom prst="rect">
            <a:avLst/>
          </a:prstGeom>
          <a:noFill/>
          <a:ln>
            <a:noFill/>
          </a:ln>
        </p:spPr>
      </p:pic>
      <p:sp>
        <p:nvSpPr>
          <p:cNvPr id="461" name="Google Shape;461;p63"/>
          <p:cNvSpPr txBox="1"/>
          <p:nvPr/>
        </p:nvSpPr>
        <p:spPr>
          <a:xfrm>
            <a:off x="1051800" y="6249233"/>
            <a:ext cx="4696400" cy="430847"/>
          </a:xfrm>
          <a:prstGeom prst="rect">
            <a:avLst/>
          </a:prstGeom>
          <a:noFill/>
          <a:ln>
            <a:noFill/>
          </a:ln>
        </p:spPr>
        <p:txBody>
          <a:bodyPr spcFirstLastPara="1" wrap="square" lIns="121900" tIns="121900" rIns="121900" bIns="121900" anchor="t" anchorCtr="0">
            <a:spAutoFit/>
          </a:bodyPr>
          <a:lstStyle/>
          <a:p>
            <a:pPr algn="ctr"/>
            <a:r>
              <a:rPr lang="en" sz="1200" u="sng">
                <a:solidFill>
                  <a:schemeClr val="hlink"/>
                </a:solidFill>
                <a:latin typeface="Calibri"/>
                <a:ea typeface="Calibri"/>
                <a:cs typeface="Calibri"/>
                <a:sym typeface="Calibri"/>
                <a:hlinkClick r:id="rId4"/>
              </a:rPr>
              <a:t>Aerial image from Cook County (Lake Superior) 1940</a:t>
            </a:r>
            <a:endParaRPr sz="1200">
              <a:latin typeface="Calibri"/>
              <a:ea typeface="Calibri"/>
              <a:cs typeface="Calibri"/>
              <a:sym typeface="Calibri"/>
            </a:endParaRPr>
          </a:p>
        </p:txBody>
      </p:sp>
      <p:sp>
        <p:nvSpPr>
          <p:cNvPr id="462" name="Google Shape;462;p63"/>
          <p:cNvSpPr txBox="1"/>
          <p:nvPr/>
        </p:nvSpPr>
        <p:spPr>
          <a:xfrm>
            <a:off x="7156167" y="2982918"/>
            <a:ext cx="4472800" cy="2092840"/>
          </a:xfrm>
          <a:prstGeom prst="rect">
            <a:avLst/>
          </a:prstGeom>
          <a:noFill/>
          <a:ln>
            <a:noFill/>
          </a:ln>
        </p:spPr>
        <p:txBody>
          <a:bodyPr spcFirstLastPara="1" wrap="square" lIns="121900" tIns="121900" rIns="121900" bIns="121900" anchor="t" anchorCtr="0">
            <a:spAutoFit/>
          </a:bodyPr>
          <a:lstStyle/>
          <a:p>
            <a:r>
              <a:rPr lang="en" sz="2400" b="1" dirty="0">
                <a:solidFill>
                  <a:srgbClr val="0563C1"/>
                </a:solidFill>
                <a:latin typeface="Calibri"/>
                <a:ea typeface="Calibri"/>
                <a:cs typeface="Calibri"/>
                <a:sym typeface="Calibri"/>
              </a:rPr>
              <a:t>MnGAC Quarterly Meeting</a:t>
            </a:r>
            <a:endParaRPr sz="2400" b="1" dirty="0">
              <a:solidFill>
                <a:srgbClr val="0563C1"/>
              </a:solidFill>
              <a:latin typeface="Calibri"/>
              <a:ea typeface="Calibri"/>
              <a:cs typeface="Calibri"/>
              <a:sym typeface="Calibri"/>
            </a:endParaRPr>
          </a:p>
          <a:p>
            <a:r>
              <a:rPr lang="en" sz="2400" dirty="0">
                <a:latin typeface="Calibri"/>
                <a:ea typeface="Calibri"/>
                <a:cs typeface="Calibri"/>
                <a:sym typeface="Calibri"/>
              </a:rPr>
              <a:t>Dec. 2022</a:t>
            </a:r>
            <a:endParaRPr sz="2400" dirty="0">
              <a:latin typeface="Calibri"/>
              <a:ea typeface="Calibri"/>
              <a:cs typeface="Calibri"/>
              <a:sym typeface="Calibri"/>
            </a:endParaRPr>
          </a:p>
          <a:p>
            <a:endParaRPr sz="2400" dirty="0">
              <a:latin typeface="Calibri"/>
              <a:ea typeface="Calibri"/>
              <a:cs typeface="Calibri"/>
              <a:sym typeface="Calibri"/>
            </a:endParaRPr>
          </a:p>
          <a:p>
            <a:pPr>
              <a:buClr>
                <a:schemeClr val="dk2"/>
              </a:buClr>
              <a:buSzPts val="1100"/>
            </a:pPr>
            <a:r>
              <a:rPr lang="en" sz="2400" dirty="0">
                <a:solidFill>
                  <a:schemeClr val="dk2"/>
                </a:solidFill>
                <a:latin typeface="Calibri"/>
                <a:ea typeface="Calibri"/>
                <a:cs typeface="Calibri"/>
                <a:sym typeface="Calibri"/>
              </a:rPr>
              <a:t>Karen Majewicz (chair)</a:t>
            </a:r>
            <a:endParaRPr sz="2400" dirty="0">
              <a:solidFill>
                <a:schemeClr val="dk2"/>
              </a:solidFill>
              <a:latin typeface="Calibri"/>
              <a:ea typeface="Calibri"/>
              <a:cs typeface="Calibri"/>
              <a:sym typeface="Calibri"/>
            </a:endParaRPr>
          </a:p>
          <a:p>
            <a:pPr>
              <a:buClr>
                <a:schemeClr val="dk2"/>
              </a:buClr>
              <a:buSzPts val="1100"/>
            </a:pPr>
            <a:r>
              <a:rPr lang="en" sz="2400" dirty="0">
                <a:solidFill>
                  <a:schemeClr val="dk2"/>
                </a:solidFill>
                <a:latin typeface="Calibri"/>
                <a:ea typeface="Calibri"/>
                <a:cs typeface="Calibri"/>
                <a:sym typeface="Calibri"/>
              </a:rPr>
              <a:t>Melinda Kernik (vice-chair)</a:t>
            </a:r>
            <a:endParaRPr sz="2400"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4"/>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CONTEXT</a:t>
            </a:r>
            <a:endParaRPr/>
          </a:p>
        </p:txBody>
      </p:sp>
      <p:sp>
        <p:nvSpPr>
          <p:cNvPr id="469" name="Google Shape;469;p64"/>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470" name="Google Shape;470;p64"/>
          <p:cNvSpPr txBox="1">
            <a:spLocks noGrp="1"/>
          </p:cNvSpPr>
          <p:nvPr>
            <p:ph type="body" idx="1"/>
          </p:nvPr>
        </p:nvSpPr>
        <p:spPr>
          <a:xfrm>
            <a:off x="415600" y="1536633"/>
            <a:ext cx="11360800" cy="5172400"/>
          </a:xfrm>
          <a:prstGeom prst="rect">
            <a:avLst/>
          </a:prstGeom>
        </p:spPr>
        <p:txBody>
          <a:bodyPr spcFirstLastPara="1" vert="horz" wrap="square" lIns="91433" tIns="45700" rIns="91433" bIns="45700" rtlCol="0" anchor="t" anchorCtr="0">
            <a:noAutofit/>
          </a:bodyPr>
          <a:lstStyle/>
          <a:p>
            <a:pPr indent="-407076">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Workgroup (2019)</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4">
                  <a:extLst>
                    <a:ext uri="{A12FA001-AC4F-418D-AE19-62706E023703}">
                      <ahyp:hlinkClr xmlns:ahyp="http://schemas.microsoft.com/office/drawing/2018/hyperlinkcolor" val="tx"/>
                    </a:ext>
                  </a:extLst>
                </a:hlinkClick>
              </a:rPr>
              <a:t>Work plan</a:t>
            </a:r>
            <a:endParaRPr sz="1477" b="1">
              <a:solidFill>
                <a:srgbClr val="333333"/>
              </a:solidFill>
              <a:highlight>
                <a:srgbClr val="FFFFFF"/>
              </a:highlight>
              <a:latin typeface="Open Sans"/>
              <a:ea typeface="Open Sans"/>
              <a:cs typeface="Open Sans"/>
              <a:sym typeface="Open Sans"/>
            </a:endParaRPr>
          </a:p>
          <a:p>
            <a:pPr marL="0" indent="0">
              <a:spcBef>
                <a:spcPts val="1333"/>
              </a:spcBef>
              <a:buNone/>
            </a:pPr>
            <a:endParaRPr sz="1477" b="1">
              <a:solidFill>
                <a:srgbClr val="333333"/>
              </a:solidFill>
              <a:highlight>
                <a:srgbClr val="FFFFFF"/>
              </a:highlight>
              <a:latin typeface="Open Sans"/>
              <a:ea typeface="Open Sans"/>
              <a:cs typeface="Open Sans"/>
              <a:sym typeface="Open Sans"/>
            </a:endParaRPr>
          </a:p>
          <a:p>
            <a:pPr indent="-407076">
              <a:spcBef>
                <a:spcPts val="1333"/>
              </a:spcBef>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Implementation Workgroup (2020)</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5">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6">
                  <a:extLst>
                    <a:ext uri="{A12FA001-AC4F-418D-AE19-62706E023703}">
                      <ahyp:hlinkClr xmlns:ahyp="http://schemas.microsoft.com/office/drawing/2018/hyperlinkcolor" val="tx"/>
                    </a:ext>
                  </a:extLst>
                </a:hlinkClick>
              </a:rPr>
              <a:t>Work plan</a:t>
            </a:r>
            <a:endParaRPr sz="1477" b="1">
              <a:solidFill>
                <a:srgbClr val="333333"/>
              </a:solidFill>
              <a:highlight>
                <a:srgbClr val="FFFFFF"/>
              </a:highlight>
              <a:latin typeface="Open Sans"/>
              <a:ea typeface="Open Sans"/>
              <a:cs typeface="Open Sans"/>
              <a:sym typeface="Open Sans"/>
            </a:endParaRPr>
          </a:p>
          <a:p>
            <a:pPr marL="0" indent="0">
              <a:spcBef>
                <a:spcPts val="1333"/>
              </a:spcBef>
              <a:buNone/>
            </a:pPr>
            <a:endParaRPr sz="1477" b="1">
              <a:solidFill>
                <a:srgbClr val="333333"/>
              </a:solidFill>
              <a:highlight>
                <a:srgbClr val="FFFFFF"/>
              </a:highlight>
              <a:latin typeface="Open Sans"/>
              <a:ea typeface="Open Sans"/>
              <a:cs typeface="Open Sans"/>
              <a:sym typeface="Open Sans"/>
            </a:endParaRPr>
          </a:p>
          <a:p>
            <a:pPr indent="-407076">
              <a:spcBef>
                <a:spcPts val="1333"/>
              </a:spcBef>
              <a:buClr>
                <a:srgbClr val="333333"/>
              </a:buClr>
              <a:buSzPts val="1208"/>
              <a:buFont typeface="Open Sans"/>
              <a:buAutoNum type="arabicPeriod"/>
            </a:pPr>
            <a:r>
              <a:rPr lang="en" sz="1611">
                <a:solidFill>
                  <a:srgbClr val="333333"/>
                </a:solidFill>
                <a:highlight>
                  <a:srgbClr val="FFFFFF"/>
                </a:highlight>
                <a:latin typeface="Open Sans"/>
                <a:ea typeface="Open Sans"/>
                <a:cs typeface="Open Sans"/>
                <a:sym typeface="Open Sans"/>
              </a:rPr>
              <a:t>Archiving Pilot Workgroup (2021)</a:t>
            </a:r>
            <a:endParaRPr sz="1611">
              <a:solidFill>
                <a:srgbClr val="333333"/>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7">
                  <a:extLst>
                    <a:ext uri="{A12FA001-AC4F-418D-AE19-62706E023703}">
                      <ahyp:hlinkClr xmlns:ahyp="http://schemas.microsoft.com/office/drawing/2018/hyperlinkcolor" val="tx"/>
                    </a:ext>
                  </a:extLst>
                </a:hlinkClick>
              </a:rPr>
              <a:t>Charter</a:t>
            </a:r>
            <a:endParaRPr sz="1477" u="sng">
              <a:solidFill>
                <a:srgbClr val="0563C1"/>
              </a:solidFill>
              <a:highlight>
                <a:srgbClr val="FFFFFF"/>
              </a:highlight>
              <a:latin typeface="Open Sans"/>
              <a:ea typeface="Open Sans"/>
              <a:cs typeface="Open Sans"/>
              <a:sym typeface="Open Sans"/>
            </a:endParaRPr>
          </a:p>
          <a:p>
            <a:pPr lvl="1" indent="-398610">
              <a:spcBef>
                <a:spcPts val="0"/>
              </a:spcBef>
              <a:buSzPts val="1108"/>
              <a:buFont typeface="Open Sans"/>
              <a:buAutoNum type="alphaLcPeriod"/>
            </a:pPr>
            <a:r>
              <a:rPr lang="en" sz="1477" u="sng">
                <a:solidFill>
                  <a:srgbClr val="0563C1"/>
                </a:solidFill>
                <a:highlight>
                  <a:srgbClr val="FFFFFF"/>
                </a:highlight>
                <a:latin typeface="Open Sans"/>
                <a:ea typeface="Open Sans"/>
                <a:cs typeface="Open Sans"/>
                <a:sym typeface="Open Sans"/>
                <a:hlinkClick r:id="rId8">
                  <a:extLst>
                    <a:ext uri="{A12FA001-AC4F-418D-AE19-62706E023703}">
                      <ahyp:hlinkClr xmlns:ahyp="http://schemas.microsoft.com/office/drawing/2018/hyperlinkcolor" val="tx"/>
                    </a:ext>
                  </a:extLst>
                </a:hlinkClick>
              </a:rPr>
              <a:t>Work plan</a:t>
            </a:r>
            <a:endParaRPr sz="1477" u="sng">
              <a:solidFill>
                <a:srgbClr val="0563C1"/>
              </a:solidFill>
              <a:highlight>
                <a:srgbClr val="FFFFFF"/>
              </a:highlight>
              <a:latin typeface="Open Sans"/>
              <a:ea typeface="Open Sans"/>
              <a:cs typeface="Open Sans"/>
              <a:sym typeface="Open Sans"/>
            </a:endParaRPr>
          </a:p>
          <a:p>
            <a:pPr marL="0" indent="0">
              <a:spcBef>
                <a:spcPts val="1333"/>
              </a:spcBef>
              <a:buNone/>
            </a:pPr>
            <a:endParaRPr sz="1477" u="sng">
              <a:solidFill>
                <a:srgbClr val="0563C1"/>
              </a:solidFill>
              <a:highlight>
                <a:srgbClr val="FFFFFF"/>
              </a:highlight>
              <a:latin typeface="Open Sans"/>
              <a:ea typeface="Open Sans"/>
              <a:cs typeface="Open Sans"/>
              <a:sym typeface="Open Sans"/>
            </a:endParaRPr>
          </a:p>
          <a:p>
            <a:pPr indent="-415543">
              <a:lnSpc>
                <a:spcPct val="115000"/>
              </a:lnSpc>
              <a:spcBef>
                <a:spcPts val="1333"/>
              </a:spcBef>
              <a:buClr>
                <a:srgbClr val="333333"/>
              </a:buClr>
              <a:buSzPts val="1308"/>
              <a:buFont typeface="Open Sans"/>
              <a:buAutoNum type="arabicPeriod"/>
            </a:pPr>
            <a:r>
              <a:rPr lang="en" sz="1744" b="1">
                <a:solidFill>
                  <a:srgbClr val="333333"/>
                </a:solidFill>
                <a:highlight>
                  <a:srgbClr val="FFFFFF"/>
                </a:highlight>
                <a:latin typeface="Open Sans"/>
                <a:ea typeface="Open Sans"/>
                <a:cs typeface="Open Sans"/>
                <a:sym typeface="Open Sans"/>
              </a:rPr>
              <a:t>Archiving Imagery Workgroup (2022)</a:t>
            </a:r>
            <a:endParaRPr sz="1744" b="1">
              <a:solidFill>
                <a:srgbClr val="333333"/>
              </a:solidFill>
              <a:highlight>
                <a:srgbClr val="FFFFFF"/>
              </a:highlight>
              <a:latin typeface="Open Sans"/>
              <a:ea typeface="Open Sans"/>
              <a:cs typeface="Open Sans"/>
              <a:sym typeface="Open Sans"/>
            </a:endParaRPr>
          </a:p>
          <a:p>
            <a:pPr lvl="1" indent="-414856">
              <a:spcBef>
                <a:spcPts val="0"/>
              </a:spcBef>
              <a:buSzPts val="1300"/>
              <a:buFont typeface="Open Sans"/>
              <a:buAutoNum type="alphaLcPeriod"/>
            </a:pPr>
            <a:r>
              <a:rPr lang="en" sz="1733" u="sng">
                <a:solidFill>
                  <a:schemeClr val="hlink"/>
                </a:solidFill>
                <a:latin typeface="Open Sans"/>
                <a:ea typeface="Open Sans"/>
                <a:cs typeface="Open Sans"/>
                <a:sym typeface="Open Sans"/>
                <a:hlinkClick r:id="rId9"/>
              </a:rPr>
              <a:t>Proposed Charter</a:t>
            </a:r>
            <a:endParaRPr sz="1477" u="sng">
              <a:solidFill>
                <a:srgbClr val="0563C1"/>
              </a:solidFill>
              <a:highlight>
                <a:schemeClr val="lt1"/>
              </a:highlight>
              <a:latin typeface="Open Sans"/>
              <a:ea typeface="Open Sans"/>
              <a:cs typeface="Open Sans"/>
              <a:sym typeface="Open Sans"/>
            </a:endParaRPr>
          </a:p>
          <a:p>
            <a:pPr lvl="1" indent="-414856">
              <a:spcBef>
                <a:spcPts val="0"/>
              </a:spcBef>
              <a:buSzPts val="1300"/>
              <a:buFont typeface="Open Sans"/>
              <a:buAutoNum type="alphaLcPeriod"/>
            </a:pPr>
            <a:r>
              <a:rPr lang="en" sz="1733" u="sng">
                <a:solidFill>
                  <a:schemeClr val="hlink"/>
                </a:solidFill>
                <a:latin typeface="Open Sans"/>
                <a:ea typeface="Open Sans"/>
                <a:cs typeface="Open Sans"/>
                <a:sym typeface="Open Sans"/>
                <a:hlinkClick r:id="rId10"/>
              </a:rPr>
              <a:t>Proposed Work plan</a:t>
            </a:r>
            <a:endParaRPr sz="1544" b="1">
              <a:solidFill>
                <a:srgbClr val="0563C1"/>
              </a:solidFill>
              <a:highlight>
                <a:srgbClr val="FFFFFF"/>
              </a:highlight>
              <a:latin typeface="Open Sans"/>
              <a:ea typeface="Open Sans"/>
              <a:cs typeface="Open Sans"/>
              <a:sym typeface="Open Sans"/>
            </a:endParaRPr>
          </a:p>
          <a:p>
            <a:pPr marL="0" indent="0">
              <a:buNone/>
            </a:pPr>
            <a:r>
              <a:rPr lang="en"/>
              <a:t>	</a:t>
            </a:r>
            <a:endParaRPr/>
          </a:p>
        </p:txBody>
      </p:sp>
      <p:sp>
        <p:nvSpPr>
          <p:cNvPr id="471" name="Google Shape;471;p64"/>
          <p:cNvSpPr txBox="1"/>
          <p:nvPr/>
        </p:nvSpPr>
        <p:spPr>
          <a:xfrm>
            <a:off x="6096000" y="1536634"/>
            <a:ext cx="5037600" cy="984845"/>
          </a:xfrm>
          <a:prstGeom prst="rect">
            <a:avLst/>
          </a:prstGeom>
          <a:noFill/>
          <a:ln>
            <a:noFill/>
          </a:ln>
        </p:spPr>
        <p:txBody>
          <a:bodyPr spcFirstLastPara="1" wrap="square" lIns="121900" tIns="121900" rIns="121900" bIns="121900" anchor="t" anchorCtr="0">
            <a:spAutoFit/>
          </a:bodyPr>
          <a:lstStyle/>
          <a:p>
            <a:r>
              <a:rPr lang="en" sz="2400">
                <a:latin typeface="Open Sans"/>
                <a:ea typeface="Open Sans"/>
                <a:cs typeface="Open Sans"/>
                <a:sym typeface="Open Sans"/>
              </a:rPr>
              <a:t>Policies, priority datasets, and outreach</a:t>
            </a:r>
            <a:endParaRPr sz="2400">
              <a:latin typeface="Open Sans"/>
              <a:ea typeface="Open Sans"/>
              <a:cs typeface="Open Sans"/>
              <a:sym typeface="Open Sans"/>
            </a:endParaRPr>
          </a:p>
        </p:txBody>
      </p:sp>
      <p:sp>
        <p:nvSpPr>
          <p:cNvPr id="472" name="Google Shape;472;p64"/>
          <p:cNvSpPr txBox="1"/>
          <p:nvPr/>
        </p:nvSpPr>
        <p:spPr>
          <a:xfrm>
            <a:off x="6096000" y="2806501"/>
            <a:ext cx="5636000" cy="984845"/>
          </a:xfrm>
          <a:prstGeom prst="rect">
            <a:avLst/>
          </a:prstGeom>
          <a:noFill/>
          <a:ln>
            <a:noFill/>
          </a:ln>
        </p:spPr>
        <p:txBody>
          <a:bodyPr spcFirstLastPara="1" wrap="square" lIns="121900" tIns="121900" rIns="121900" bIns="121900" anchor="t" anchorCtr="0">
            <a:spAutoFit/>
          </a:bodyPr>
          <a:lstStyle/>
          <a:p>
            <a:r>
              <a:rPr lang="en" sz="2400">
                <a:latin typeface="Open Sans"/>
                <a:ea typeface="Open Sans"/>
                <a:cs typeface="Open Sans"/>
                <a:sym typeface="Open Sans"/>
              </a:rPr>
              <a:t>Workflows, technology needs assessment, and funding options</a:t>
            </a:r>
            <a:endParaRPr sz="2400">
              <a:latin typeface="Open Sans"/>
              <a:ea typeface="Open Sans"/>
              <a:cs typeface="Open Sans"/>
              <a:sym typeface="Open Sans"/>
            </a:endParaRPr>
          </a:p>
        </p:txBody>
      </p:sp>
      <p:sp>
        <p:nvSpPr>
          <p:cNvPr id="473" name="Google Shape;473;p64"/>
          <p:cNvSpPr txBox="1"/>
          <p:nvPr/>
        </p:nvSpPr>
        <p:spPr>
          <a:xfrm>
            <a:off x="6096000" y="4000434"/>
            <a:ext cx="5830400" cy="984845"/>
          </a:xfrm>
          <a:prstGeom prst="rect">
            <a:avLst/>
          </a:prstGeom>
          <a:noFill/>
          <a:ln>
            <a:noFill/>
          </a:ln>
        </p:spPr>
        <p:txBody>
          <a:bodyPr spcFirstLastPara="1" wrap="square" lIns="121900" tIns="121900" rIns="121900" bIns="121900" anchor="t" anchorCtr="0">
            <a:spAutoFit/>
          </a:bodyPr>
          <a:lstStyle/>
          <a:p>
            <a:r>
              <a:rPr lang="en" sz="2400">
                <a:latin typeface="Open Sans"/>
                <a:ea typeface="Open Sans"/>
                <a:cs typeface="Open Sans"/>
                <a:sym typeface="Open Sans"/>
              </a:rPr>
              <a:t>Discovery and access technology options</a:t>
            </a:r>
            <a:endParaRPr sz="2400">
              <a:latin typeface="Open Sans"/>
              <a:ea typeface="Open Sans"/>
              <a:cs typeface="Open Sans"/>
              <a:sym typeface="Open Sans"/>
            </a:endParaRPr>
          </a:p>
        </p:txBody>
      </p:sp>
      <p:sp>
        <p:nvSpPr>
          <p:cNvPr id="474" name="Google Shape;474;p64"/>
          <p:cNvSpPr txBox="1"/>
          <p:nvPr/>
        </p:nvSpPr>
        <p:spPr>
          <a:xfrm>
            <a:off x="6096000" y="5367001"/>
            <a:ext cx="5830400" cy="984845"/>
          </a:xfrm>
          <a:prstGeom prst="rect">
            <a:avLst/>
          </a:prstGeom>
          <a:noFill/>
          <a:ln>
            <a:noFill/>
          </a:ln>
        </p:spPr>
        <p:txBody>
          <a:bodyPr spcFirstLastPara="1" wrap="square" lIns="121900" tIns="121900" rIns="121900" bIns="121900" anchor="t" anchorCtr="0">
            <a:spAutoFit/>
          </a:bodyPr>
          <a:lstStyle/>
          <a:p>
            <a:r>
              <a:rPr lang="en" sz="2400">
                <a:latin typeface="Open Sans"/>
                <a:ea typeface="Open Sans"/>
                <a:cs typeface="Open Sans"/>
                <a:sym typeface="Open Sans"/>
              </a:rPr>
              <a:t>Research and document how to archive imagery</a:t>
            </a:r>
            <a:endParaRPr sz="2400">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5"/>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CHARTER</a:t>
            </a:r>
            <a:endParaRPr/>
          </a:p>
        </p:txBody>
      </p:sp>
      <p:sp>
        <p:nvSpPr>
          <p:cNvPr id="481" name="Google Shape;481;p65"/>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482" name="Google Shape;482;p65"/>
          <p:cNvSpPr txBox="1">
            <a:spLocks noGrp="1"/>
          </p:cNvSpPr>
          <p:nvPr>
            <p:ph type="body" idx="1"/>
          </p:nvPr>
        </p:nvSpPr>
        <p:spPr>
          <a:xfrm>
            <a:off x="415600" y="1536633"/>
            <a:ext cx="11360800" cy="4555200"/>
          </a:xfrm>
          <a:prstGeom prst="rect">
            <a:avLst/>
          </a:prstGeom>
        </p:spPr>
        <p:txBody>
          <a:bodyPr spcFirstLastPara="1" vert="horz" wrap="square" lIns="91433" tIns="45700" rIns="91433" bIns="45700" rtlCol="0" anchor="t" anchorCtr="0">
            <a:noAutofit/>
          </a:bodyPr>
          <a:lstStyle/>
          <a:p>
            <a:pPr marL="0" indent="0">
              <a:spcBef>
                <a:spcPts val="1867"/>
              </a:spcBef>
              <a:buClr>
                <a:schemeClr val="dk1"/>
              </a:buClr>
              <a:buSzPts val="1100"/>
              <a:buNone/>
            </a:pPr>
            <a:r>
              <a:rPr lang="en" sz="2133" b="1">
                <a:solidFill>
                  <a:srgbClr val="000000"/>
                </a:solidFill>
                <a:latin typeface="Calibri"/>
                <a:ea typeface="Calibri"/>
                <a:cs typeface="Calibri"/>
                <a:sym typeface="Calibri"/>
              </a:rPr>
              <a:t>Objectives</a:t>
            </a:r>
            <a:endParaRPr sz="2133" b="1">
              <a:solidFill>
                <a:srgbClr val="000000"/>
              </a:solidFill>
              <a:latin typeface="Calibri"/>
              <a:ea typeface="Calibri"/>
              <a:cs typeface="Calibri"/>
              <a:sym typeface="Calibri"/>
            </a:endParaRPr>
          </a:p>
          <a:p>
            <a:pPr indent="-431789">
              <a:buClr>
                <a:schemeClr val="dk1"/>
              </a:buClr>
              <a:buSzPts val="1500"/>
              <a:buFont typeface="Calibri"/>
              <a:buChar char="●"/>
            </a:pPr>
            <a:r>
              <a:rPr lang="en" sz="2000">
                <a:solidFill>
                  <a:schemeClr val="dk1"/>
                </a:solidFill>
                <a:latin typeface="Calibri"/>
                <a:ea typeface="Calibri"/>
                <a:cs typeface="Calibri"/>
                <a:sym typeface="Calibri"/>
              </a:rPr>
              <a:t>Research the historical and current formats of imagery data</a:t>
            </a:r>
            <a:endParaRPr sz="2000">
              <a:solidFill>
                <a:schemeClr val="dk1"/>
              </a:solidFill>
              <a:latin typeface="Calibri"/>
              <a:ea typeface="Calibri"/>
              <a:cs typeface="Calibri"/>
              <a:sym typeface="Calibri"/>
            </a:endParaRPr>
          </a:p>
          <a:p>
            <a:pPr indent="-431789">
              <a:buClr>
                <a:schemeClr val="dk1"/>
              </a:buClr>
              <a:buSzPts val="1500"/>
              <a:buFont typeface="Calibri"/>
              <a:buChar char="●"/>
            </a:pPr>
            <a:r>
              <a:rPr lang="en" sz="2000">
                <a:solidFill>
                  <a:schemeClr val="dk1"/>
                </a:solidFill>
                <a:latin typeface="Calibri"/>
                <a:ea typeface="Calibri"/>
                <a:cs typeface="Calibri"/>
                <a:sym typeface="Calibri"/>
              </a:rPr>
              <a:t>Assess the monetary investment involved in the original creation of Minnesota imagery</a:t>
            </a:r>
            <a:endParaRPr sz="2000">
              <a:solidFill>
                <a:schemeClr val="dk1"/>
              </a:solidFill>
              <a:latin typeface="Calibri"/>
              <a:ea typeface="Calibri"/>
              <a:cs typeface="Calibri"/>
              <a:sym typeface="Calibri"/>
            </a:endParaRPr>
          </a:p>
          <a:p>
            <a:pPr indent="-431789">
              <a:buClr>
                <a:schemeClr val="dk1"/>
              </a:buClr>
              <a:buSzPts val="1500"/>
              <a:buFont typeface="Calibri"/>
              <a:buChar char="●"/>
            </a:pPr>
            <a:r>
              <a:rPr lang="en" sz="2000">
                <a:solidFill>
                  <a:schemeClr val="dk1"/>
                </a:solidFill>
                <a:latin typeface="Calibri"/>
                <a:ea typeface="Calibri"/>
                <a:cs typeface="Calibri"/>
                <a:sym typeface="Calibri"/>
              </a:rPr>
              <a:t>Consult with the Image Service Sustainability Committee on planning workflows for image service retirements</a:t>
            </a:r>
            <a:endParaRPr sz="2000">
              <a:solidFill>
                <a:schemeClr val="dk1"/>
              </a:solidFill>
              <a:latin typeface="Calibri"/>
              <a:ea typeface="Calibri"/>
              <a:cs typeface="Calibri"/>
              <a:sym typeface="Calibri"/>
            </a:endParaRPr>
          </a:p>
          <a:p>
            <a:pPr indent="-431789">
              <a:buClr>
                <a:schemeClr val="dk1"/>
              </a:buClr>
              <a:buSzPts val="1500"/>
              <a:buFont typeface="Calibri"/>
              <a:buChar char="●"/>
            </a:pPr>
            <a:r>
              <a:rPr lang="en" sz="2000">
                <a:solidFill>
                  <a:schemeClr val="dk1"/>
                </a:solidFill>
                <a:latin typeface="Calibri"/>
                <a:ea typeface="Calibri"/>
                <a:cs typeface="Calibri"/>
                <a:sym typeface="Calibri"/>
              </a:rPr>
              <a:t>Identify any major challenges with archiving imagery data, such as space considerations due to the size of the files</a:t>
            </a:r>
            <a:endParaRPr sz="2000">
              <a:solidFill>
                <a:schemeClr val="dk1"/>
              </a:solidFill>
              <a:latin typeface="Calibri"/>
              <a:ea typeface="Calibri"/>
              <a:cs typeface="Calibri"/>
              <a:sym typeface="Calibri"/>
            </a:endParaRPr>
          </a:p>
          <a:p>
            <a:pPr indent="-431789">
              <a:buClr>
                <a:schemeClr val="dk1"/>
              </a:buClr>
              <a:buSzPts val="1500"/>
              <a:buFont typeface="Calibri"/>
              <a:buChar char="●"/>
            </a:pPr>
            <a:r>
              <a:rPr lang="en" sz="2000">
                <a:solidFill>
                  <a:schemeClr val="dk1"/>
                </a:solidFill>
                <a:latin typeface="Calibri"/>
                <a:ea typeface="Calibri"/>
                <a:cs typeface="Calibri"/>
                <a:sym typeface="Calibri"/>
              </a:rPr>
              <a:t>Evaluate existing practices and potential strategies for transferring, storing, transforming, documenting, and archiving imagery data</a:t>
            </a:r>
            <a:endParaRPr sz="2933"/>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6"/>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VALUE</a:t>
            </a:r>
            <a:endParaRPr/>
          </a:p>
        </p:txBody>
      </p:sp>
      <p:sp>
        <p:nvSpPr>
          <p:cNvPr id="489" name="Google Shape;489;p66"/>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490" name="Google Shape;490;p66"/>
          <p:cNvSpPr txBox="1">
            <a:spLocks noGrp="1"/>
          </p:cNvSpPr>
          <p:nvPr>
            <p:ph type="body" idx="1"/>
          </p:nvPr>
        </p:nvSpPr>
        <p:spPr>
          <a:xfrm>
            <a:off x="361467" y="1620567"/>
            <a:ext cx="4521600" cy="4555200"/>
          </a:xfrm>
          <a:prstGeom prst="rect">
            <a:avLst/>
          </a:prstGeom>
        </p:spPr>
        <p:txBody>
          <a:bodyPr spcFirstLastPara="1" vert="horz" wrap="square" lIns="91433" tIns="45700" rIns="91433" bIns="45700" rtlCol="0" anchor="t" anchorCtr="0">
            <a:noAutofit/>
          </a:bodyPr>
          <a:lstStyle/>
          <a:p>
            <a:pPr marL="0" indent="0">
              <a:buNone/>
            </a:pPr>
            <a:r>
              <a:rPr lang="en" sz="2933"/>
              <a:t>Archiving Workgroup Survey 2018</a:t>
            </a:r>
            <a:endParaRPr sz="2933"/>
          </a:p>
          <a:p>
            <a:pPr marL="0" indent="0">
              <a:buNone/>
            </a:pPr>
            <a:endParaRPr sz="2933"/>
          </a:p>
          <a:p>
            <a:pPr marL="0" indent="0">
              <a:buNone/>
            </a:pPr>
            <a:r>
              <a:rPr lang="en" sz="2933"/>
              <a:t>The most important need for historical data is </a:t>
            </a:r>
            <a:r>
              <a:rPr lang="en" sz="2933" b="1"/>
              <a:t>aerial photos &amp; imagery </a:t>
            </a:r>
            <a:endParaRPr sz="2933" b="1"/>
          </a:p>
        </p:txBody>
      </p:sp>
      <p:pic>
        <p:nvPicPr>
          <p:cNvPr id="491" name="Google Shape;491;p66"/>
          <p:cNvPicPr preferRelativeResize="0"/>
          <p:nvPr/>
        </p:nvPicPr>
        <p:blipFill>
          <a:blip r:embed="rId3">
            <a:alphaModFix/>
          </a:blip>
          <a:stretch>
            <a:fillRect/>
          </a:stretch>
        </p:blipFill>
        <p:spPr>
          <a:xfrm>
            <a:off x="5647101" y="1536634"/>
            <a:ext cx="6153299" cy="50196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7"/>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USE</a:t>
            </a:r>
            <a:endParaRPr/>
          </a:p>
        </p:txBody>
      </p:sp>
      <p:sp>
        <p:nvSpPr>
          <p:cNvPr id="498" name="Google Shape;498;p67"/>
          <p:cNvSpPr txBox="1">
            <a:spLocks noGrp="1"/>
          </p:cNvSpPr>
          <p:nvPr>
            <p:ph type="body" idx="1"/>
          </p:nvPr>
        </p:nvSpPr>
        <p:spPr>
          <a:xfrm>
            <a:off x="552300" y="1620567"/>
            <a:ext cx="5226000" cy="1889200"/>
          </a:xfrm>
          <a:prstGeom prst="rect">
            <a:avLst/>
          </a:prstGeom>
        </p:spPr>
        <p:txBody>
          <a:bodyPr spcFirstLastPara="1" vert="horz" wrap="square" lIns="91433" tIns="45700" rIns="91433" bIns="45700" rtlCol="0" anchor="t" anchorCtr="0">
            <a:noAutofit/>
          </a:bodyPr>
          <a:lstStyle/>
          <a:p>
            <a:pPr marL="0" indent="0">
              <a:buNone/>
            </a:pPr>
            <a:r>
              <a:rPr lang="en" sz="2933">
                <a:solidFill>
                  <a:schemeClr val="accent2"/>
                </a:solidFill>
              </a:rPr>
              <a:t>MHAPO Statistics</a:t>
            </a:r>
            <a:endParaRPr sz="1600">
              <a:solidFill>
                <a:schemeClr val="accent2"/>
              </a:solidFill>
            </a:endParaRPr>
          </a:p>
          <a:p>
            <a:pPr marL="0" indent="0">
              <a:lnSpc>
                <a:spcPct val="115000"/>
              </a:lnSpc>
              <a:spcBef>
                <a:spcPts val="0"/>
              </a:spcBef>
              <a:buNone/>
            </a:pPr>
            <a:r>
              <a:rPr lang="en" sz="1600">
                <a:solidFill>
                  <a:schemeClr val="dk2"/>
                </a:solidFill>
              </a:rPr>
              <a:t>Site visitors per month (average): </a:t>
            </a:r>
            <a:r>
              <a:rPr lang="en" sz="3333">
                <a:solidFill>
                  <a:schemeClr val="dk2"/>
                </a:solidFill>
              </a:rPr>
              <a:t>5,300</a:t>
            </a:r>
            <a:endParaRPr sz="3333">
              <a:solidFill>
                <a:schemeClr val="dk2"/>
              </a:solidFill>
            </a:endParaRPr>
          </a:p>
          <a:p>
            <a:pPr marL="0" indent="0">
              <a:lnSpc>
                <a:spcPct val="115000"/>
              </a:lnSpc>
              <a:spcBef>
                <a:spcPts val="0"/>
              </a:spcBef>
              <a:buNone/>
            </a:pPr>
            <a:r>
              <a:rPr lang="en" sz="1600">
                <a:solidFill>
                  <a:schemeClr val="dk2"/>
                </a:solidFill>
              </a:rPr>
              <a:t>Site downloads per month (average):</a:t>
            </a:r>
            <a:r>
              <a:rPr lang="en" sz="3333">
                <a:solidFill>
                  <a:schemeClr val="dk2"/>
                </a:solidFill>
              </a:rPr>
              <a:t>17,200</a:t>
            </a:r>
            <a:r>
              <a:rPr lang="en" sz="1600">
                <a:solidFill>
                  <a:schemeClr val="dk2"/>
                </a:solidFill>
              </a:rPr>
              <a:t> </a:t>
            </a:r>
            <a:endParaRPr sz="2933"/>
          </a:p>
        </p:txBody>
      </p:sp>
      <p:sp>
        <p:nvSpPr>
          <p:cNvPr id="499" name="Google Shape;499;p67"/>
          <p:cNvSpPr txBox="1">
            <a:spLocks noGrp="1"/>
          </p:cNvSpPr>
          <p:nvPr>
            <p:ph type="body" idx="1"/>
          </p:nvPr>
        </p:nvSpPr>
        <p:spPr>
          <a:xfrm>
            <a:off x="6678633" y="1620567"/>
            <a:ext cx="4521600" cy="1889200"/>
          </a:xfrm>
          <a:prstGeom prst="rect">
            <a:avLst/>
          </a:prstGeom>
        </p:spPr>
        <p:txBody>
          <a:bodyPr spcFirstLastPara="1" vert="horz" wrap="square" lIns="91433" tIns="45700" rIns="91433" bIns="45700" rtlCol="0" anchor="t" anchorCtr="0">
            <a:noAutofit/>
          </a:bodyPr>
          <a:lstStyle/>
          <a:p>
            <a:pPr marL="0" indent="0">
              <a:buNone/>
            </a:pPr>
            <a:r>
              <a:rPr lang="en" sz="2933">
                <a:solidFill>
                  <a:schemeClr val="accent2"/>
                </a:solidFill>
              </a:rPr>
              <a:t>BTAA Geoportal Statistics</a:t>
            </a:r>
            <a:endParaRPr sz="2933">
              <a:solidFill>
                <a:schemeClr val="accent2"/>
              </a:solidFill>
            </a:endParaRPr>
          </a:p>
          <a:p>
            <a:pPr marL="0" indent="0">
              <a:lnSpc>
                <a:spcPct val="115000"/>
              </a:lnSpc>
              <a:spcBef>
                <a:spcPts val="0"/>
              </a:spcBef>
              <a:buNone/>
            </a:pPr>
            <a:r>
              <a:rPr lang="en" sz="1600">
                <a:solidFill>
                  <a:schemeClr val="dk2"/>
                </a:solidFill>
              </a:rPr>
              <a:t>Most commonly visited page: </a:t>
            </a:r>
            <a:r>
              <a:rPr lang="en">
                <a:solidFill>
                  <a:srgbClr val="0E101A"/>
                </a:solidFill>
              </a:rPr>
              <a:t>Wisconsin Historic Aerial Imagery Finder (Aerial Photos 1937-41)</a:t>
            </a:r>
            <a:endParaRPr>
              <a:solidFill>
                <a:schemeClr val="dk2"/>
              </a:solidFill>
            </a:endParaRPr>
          </a:p>
          <a:p>
            <a:pPr marL="0" indent="0">
              <a:buNone/>
            </a:pPr>
            <a:endParaRPr sz="2933"/>
          </a:p>
        </p:txBody>
      </p:sp>
      <p:pic>
        <p:nvPicPr>
          <p:cNvPr id="500" name="Google Shape;500;p67"/>
          <p:cNvPicPr preferRelativeResize="0"/>
          <p:nvPr/>
        </p:nvPicPr>
        <p:blipFill>
          <a:blip r:embed="rId3">
            <a:alphaModFix/>
          </a:blip>
          <a:stretch>
            <a:fillRect/>
          </a:stretch>
        </p:blipFill>
        <p:spPr>
          <a:xfrm>
            <a:off x="552286" y="3884585"/>
            <a:ext cx="4245167" cy="2718799"/>
          </a:xfrm>
          <a:prstGeom prst="rect">
            <a:avLst/>
          </a:prstGeom>
          <a:noFill/>
          <a:ln>
            <a:noFill/>
          </a:ln>
        </p:spPr>
      </p:pic>
      <p:pic>
        <p:nvPicPr>
          <p:cNvPr id="501" name="Google Shape;501;p67"/>
          <p:cNvPicPr preferRelativeResize="0"/>
          <p:nvPr/>
        </p:nvPicPr>
        <p:blipFill>
          <a:blip r:embed="rId4">
            <a:alphaModFix/>
          </a:blip>
          <a:stretch>
            <a:fillRect/>
          </a:stretch>
        </p:blipFill>
        <p:spPr>
          <a:xfrm>
            <a:off x="6678635" y="3930168"/>
            <a:ext cx="4245167" cy="26276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838199" y="1718048"/>
            <a:ext cx="4437531" cy="4956645"/>
          </a:xfrm>
        </p:spPr>
        <p:txBody>
          <a:bodyPr vert="horz" lIns="91440" tIns="45720" rIns="91440" bIns="45720" rtlCol="0" anchor="t">
            <a:normAutofit fontScale="62500" lnSpcReduction="20000"/>
          </a:bodyPr>
          <a:lstStyle/>
          <a:p>
            <a:pPr>
              <a:lnSpc>
                <a:spcPct val="120000"/>
              </a:lnSpc>
              <a:spcBef>
                <a:spcPts val="0"/>
              </a:spcBef>
              <a:spcAft>
                <a:spcPts val="0"/>
              </a:spcAft>
            </a:pPr>
            <a:r>
              <a:rPr lang="en-US" dirty="0">
                <a:ea typeface="+mn-lt"/>
                <a:cs typeface="+mn-lt"/>
              </a:rPr>
              <a:t>City, Twin Cities metro </a:t>
            </a:r>
            <a:endParaRPr lang="en-US" dirty="0">
              <a:cs typeface="Calibri"/>
            </a:endParaRPr>
          </a:p>
          <a:p>
            <a:pPr lvl="1">
              <a:lnSpc>
                <a:spcPct val="120000"/>
              </a:lnSpc>
              <a:spcBef>
                <a:spcPts val="0"/>
              </a:spcBef>
              <a:spcAft>
                <a:spcPts val="0"/>
              </a:spcAft>
            </a:pPr>
            <a:r>
              <a:rPr lang="en-US" dirty="0">
                <a:ea typeface="+mn-lt"/>
                <a:cs typeface="+mn-lt"/>
              </a:rPr>
              <a:t>Cory Richter, Ramsey County</a:t>
            </a:r>
            <a:endParaRPr lang="en-US" dirty="0">
              <a:cs typeface="Calibri"/>
            </a:endParaRPr>
          </a:p>
          <a:p>
            <a:pPr>
              <a:lnSpc>
                <a:spcPct val="120000"/>
              </a:lnSpc>
              <a:spcBef>
                <a:spcPts val="0"/>
              </a:spcBef>
              <a:spcAft>
                <a:spcPts val="0"/>
              </a:spcAft>
            </a:pPr>
            <a:r>
              <a:rPr lang="en-US" dirty="0">
                <a:ea typeface="+mn-lt"/>
                <a:cs typeface="+mn-lt"/>
              </a:rPr>
              <a:t>City, Greater Minnesota </a:t>
            </a:r>
            <a:endParaRPr lang="en-US" dirty="0">
              <a:cs typeface="Calibri"/>
            </a:endParaRPr>
          </a:p>
          <a:p>
            <a:pPr lvl="1">
              <a:lnSpc>
                <a:spcPct val="120000"/>
              </a:lnSpc>
              <a:spcBef>
                <a:spcPts val="0"/>
              </a:spcBef>
              <a:spcAft>
                <a:spcPts val="0"/>
              </a:spcAft>
            </a:pPr>
            <a:r>
              <a:rPr lang="en-US" dirty="0">
                <a:ea typeface="+mn-lt"/>
                <a:cs typeface="+mn-lt"/>
              </a:rPr>
              <a:t>Shawn Strong, City of Brainerd</a:t>
            </a:r>
            <a:endParaRPr lang="en-US" dirty="0">
              <a:cs typeface="Calibri"/>
            </a:endParaRPr>
          </a:p>
          <a:p>
            <a:pPr>
              <a:lnSpc>
                <a:spcPct val="120000"/>
              </a:lnSpc>
              <a:spcBef>
                <a:spcPts val="0"/>
              </a:spcBef>
              <a:spcAft>
                <a:spcPts val="0"/>
              </a:spcAft>
            </a:pPr>
            <a:r>
              <a:rPr lang="en-US" dirty="0">
                <a:ea typeface="+mn-lt"/>
                <a:cs typeface="+mn-lt"/>
              </a:rPr>
              <a:t>County, Twin Cities metro</a:t>
            </a:r>
            <a:endParaRPr lang="en-US" dirty="0">
              <a:cs typeface="Calibri"/>
            </a:endParaRPr>
          </a:p>
          <a:p>
            <a:pPr lvl="1">
              <a:lnSpc>
                <a:spcPct val="120000"/>
              </a:lnSpc>
              <a:spcBef>
                <a:spcPts val="0"/>
              </a:spcBef>
              <a:spcAft>
                <a:spcPts val="0"/>
              </a:spcAft>
            </a:pPr>
            <a:r>
              <a:rPr lang="en-US" dirty="0">
                <a:ea typeface="+mn-lt"/>
                <a:cs typeface="+mn-lt"/>
              </a:rPr>
              <a:t>Victoria Reinhardt, Ramsey County</a:t>
            </a:r>
            <a:endParaRPr lang="en-US" dirty="0">
              <a:cs typeface="Calibri"/>
            </a:endParaRPr>
          </a:p>
          <a:p>
            <a:pPr>
              <a:lnSpc>
                <a:spcPct val="120000"/>
              </a:lnSpc>
              <a:spcBef>
                <a:spcPts val="0"/>
              </a:spcBef>
              <a:spcAft>
                <a:spcPts val="0"/>
              </a:spcAft>
            </a:pPr>
            <a:r>
              <a:rPr lang="en-US" dirty="0">
                <a:ea typeface="+mn-lt"/>
                <a:cs typeface="+mn-lt"/>
              </a:rPr>
              <a:t>County, Greater Minnesota</a:t>
            </a:r>
            <a:endParaRPr lang="en-US" dirty="0">
              <a:cs typeface="Calibri"/>
            </a:endParaRPr>
          </a:p>
          <a:p>
            <a:pPr lvl="1">
              <a:lnSpc>
                <a:spcPct val="120000"/>
              </a:lnSpc>
              <a:spcBef>
                <a:spcPts val="0"/>
              </a:spcBef>
              <a:spcAft>
                <a:spcPts val="0"/>
              </a:spcAft>
            </a:pPr>
            <a:r>
              <a:rPr lang="en-US" dirty="0">
                <a:ea typeface="+mn-lt"/>
                <a:cs typeface="+mn-lt"/>
              </a:rPr>
              <a:t>Patrick </a:t>
            </a:r>
            <a:r>
              <a:rPr lang="en-US" dirty="0" err="1">
                <a:ea typeface="+mn-lt"/>
                <a:cs typeface="+mn-lt"/>
              </a:rPr>
              <a:t>Veraguth</a:t>
            </a:r>
            <a:r>
              <a:rPr lang="en-US" dirty="0">
                <a:ea typeface="+mn-lt"/>
                <a:cs typeface="+mn-lt"/>
              </a:rPr>
              <a:t>, Douglas County</a:t>
            </a:r>
            <a:endParaRPr lang="en-US" dirty="0">
              <a:cs typeface="Calibri"/>
            </a:endParaRPr>
          </a:p>
          <a:p>
            <a:pPr>
              <a:lnSpc>
                <a:spcPct val="120000"/>
              </a:lnSpc>
              <a:spcBef>
                <a:spcPts val="0"/>
              </a:spcBef>
              <a:spcAft>
                <a:spcPts val="0"/>
              </a:spcAft>
            </a:pPr>
            <a:r>
              <a:rPr lang="en-US" dirty="0">
                <a:ea typeface="+mn-lt"/>
                <a:cs typeface="+mn-lt"/>
              </a:rPr>
              <a:t>Regional government, Twin Cities metro</a:t>
            </a:r>
            <a:endParaRPr lang="en-US" dirty="0">
              <a:cs typeface="Calibri"/>
            </a:endParaRPr>
          </a:p>
          <a:p>
            <a:pPr lvl="1">
              <a:lnSpc>
                <a:spcPct val="120000"/>
              </a:lnSpc>
              <a:spcBef>
                <a:spcPts val="0"/>
              </a:spcBef>
              <a:spcAft>
                <a:spcPts val="0"/>
              </a:spcAft>
            </a:pPr>
            <a:r>
              <a:rPr lang="en-US" dirty="0">
                <a:ea typeface="+mn-lt"/>
                <a:cs typeface="+mn-lt"/>
              </a:rPr>
              <a:t>Matt McGuire, Met Council</a:t>
            </a:r>
            <a:endParaRPr lang="en-US" dirty="0">
              <a:cs typeface="Calibri"/>
            </a:endParaRPr>
          </a:p>
          <a:p>
            <a:pPr>
              <a:lnSpc>
                <a:spcPct val="120000"/>
              </a:lnSpc>
              <a:spcBef>
                <a:spcPts val="0"/>
              </a:spcBef>
              <a:spcAft>
                <a:spcPts val="0"/>
              </a:spcAft>
            </a:pPr>
            <a:r>
              <a:rPr lang="en-US" dirty="0">
                <a:ea typeface="+mn-lt"/>
                <a:cs typeface="+mn-lt"/>
              </a:rPr>
              <a:t>Regional government, Greater Minnesota</a:t>
            </a:r>
            <a:endParaRPr lang="en-US" dirty="0">
              <a:cs typeface="Calibri"/>
            </a:endParaRPr>
          </a:p>
          <a:p>
            <a:pPr lvl="1">
              <a:lnSpc>
                <a:spcPct val="120000"/>
              </a:lnSpc>
              <a:spcBef>
                <a:spcPts val="0"/>
              </a:spcBef>
              <a:spcAft>
                <a:spcPts val="0"/>
              </a:spcAft>
            </a:pPr>
            <a:r>
              <a:rPr lang="en-US" dirty="0">
                <a:ea typeface="+mn-lt"/>
                <a:cs typeface="+mn-lt"/>
              </a:rPr>
              <a:t>vacant   </a:t>
            </a:r>
            <a:endParaRPr lang="en-US" dirty="0">
              <a:cs typeface="Calibri"/>
            </a:endParaRPr>
          </a:p>
          <a:p>
            <a:pPr>
              <a:lnSpc>
                <a:spcPct val="120000"/>
              </a:lnSpc>
              <a:spcBef>
                <a:spcPts val="0"/>
              </a:spcBef>
              <a:spcAft>
                <a:spcPts val="0"/>
              </a:spcAft>
            </a:pPr>
            <a:r>
              <a:rPr lang="en-US" dirty="0">
                <a:ea typeface="+mn-lt"/>
                <a:cs typeface="+mn-lt"/>
              </a:rPr>
              <a:t>State agencies</a:t>
            </a:r>
            <a:endParaRPr lang="en-US" dirty="0">
              <a:cs typeface="Calibri"/>
            </a:endParaRPr>
          </a:p>
          <a:p>
            <a:pPr lvl="1">
              <a:lnSpc>
                <a:spcPct val="120000"/>
              </a:lnSpc>
              <a:spcBef>
                <a:spcPts val="0"/>
              </a:spcBef>
              <a:spcAft>
                <a:spcPts val="0"/>
              </a:spcAft>
            </a:pPr>
            <a:r>
              <a:rPr lang="en-US" dirty="0">
                <a:ea typeface="+mn-lt"/>
                <a:cs typeface="+mn-lt"/>
              </a:rPr>
              <a:t>Kari Geurts, DNR</a:t>
            </a:r>
            <a:endParaRPr lang="en-US" dirty="0">
              <a:cs typeface="Calibri"/>
            </a:endParaRPr>
          </a:p>
          <a:p>
            <a:pPr lvl="1">
              <a:lnSpc>
                <a:spcPct val="120000"/>
              </a:lnSpc>
              <a:spcBef>
                <a:spcPts val="0"/>
              </a:spcBef>
              <a:spcAft>
                <a:spcPts val="0"/>
              </a:spcAft>
            </a:pPr>
            <a:r>
              <a:rPr lang="en-US" dirty="0">
                <a:ea typeface="+mn-lt"/>
                <a:cs typeface="+mn-lt"/>
              </a:rPr>
              <a:t>Ben </a:t>
            </a:r>
            <a:r>
              <a:rPr lang="en-US" dirty="0" err="1">
                <a:ea typeface="+mn-lt"/>
                <a:cs typeface="+mn-lt"/>
              </a:rPr>
              <a:t>Timerson</a:t>
            </a:r>
            <a:r>
              <a:rPr lang="en-US" dirty="0">
                <a:ea typeface="+mn-lt"/>
                <a:cs typeface="+mn-lt"/>
              </a:rPr>
              <a:t>, MnDOT</a:t>
            </a:r>
            <a:endParaRPr lang="en-US" dirty="0">
              <a:cs typeface="Calibri"/>
            </a:endParaRPr>
          </a:p>
          <a:p>
            <a:pPr marL="285750" indent="-285750">
              <a:spcBef>
                <a:spcPts val="0"/>
              </a:spcBef>
              <a:spcAft>
                <a:spcPts val="0"/>
              </a:spcAft>
              <a:buFont typeface="Arial,Sans-Serif" panose="020B0604020202020204" pitchFamily="34" charset="0"/>
            </a:pPr>
            <a:r>
              <a:rPr lang="en-US" dirty="0">
                <a:cs typeface="Calibri"/>
              </a:rPr>
              <a:t>Federal government</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Mitch Bergeson, U.S. Geological Survey</a:t>
            </a:r>
          </a:p>
          <a:p>
            <a:pPr marL="742950" lvl="1" indent="-285750">
              <a:spcBef>
                <a:spcPts val="0"/>
              </a:spcBef>
              <a:spcAft>
                <a:spcPts val="0"/>
              </a:spcAft>
              <a:buFont typeface="Arial,Sans-Serif" panose="020B0604020202020204" pitchFamily="34" charset="0"/>
            </a:pPr>
            <a:r>
              <a:rPr lang="en-US" dirty="0">
                <a:cs typeface="Calibri"/>
              </a:rPr>
              <a:t>Jeff Bloomquist, Risk Management Agency, USDA</a:t>
            </a:r>
          </a:p>
          <a:p>
            <a:pPr marL="285750" indent="-285750">
              <a:spcBef>
                <a:spcPts val="0"/>
              </a:spcBef>
              <a:spcAft>
                <a:spcPts val="0"/>
              </a:spcAft>
              <a:buFont typeface="Arial,Sans-Serif" panose="020B0604020202020204" pitchFamily="34" charset="0"/>
            </a:pPr>
            <a:r>
              <a:rPr lang="en-US" dirty="0">
                <a:cs typeface="Calibri"/>
              </a:rPr>
              <a:t>Tribal government </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Ryan Bonney, Shakopee Mdewakanton Sioux Community</a:t>
            </a:r>
          </a:p>
          <a:p>
            <a:pPr marL="285750" indent="-285750">
              <a:spcBef>
                <a:spcPts val="0"/>
              </a:spcBef>
              <a:spcAft>
                <a:spcPts val="0"/>
              </a:spcAft>
              <a:buFont typeface="Arial,Sans-Serif" panose="020B0604020202020204" pitchFamily="34" charset="0"/>
            </a:pPr>
            <a:r>
              <a:rPr lang="en-US" dirty="0">
                <a:cs typeface="Calibri"/>
              </a:rPr>
              <a:t>Non-profit organizations</a:t>
            </a:r>
            <a:endParaRPr lang="en-US" dirty="0">
              <a:ea typeface="+mn-lt"/>
              <a:cs typeface="+mn-lt"/>
            </a:endParaRPr>
          </a:p>
          <a:p>
            <a:pPr marL="742950" lvl="1" indent="-285750">
              <a:spcBef>
                <a:spcPts val="0"/>
              </a:spcBef>
              <a:spcAft>
                <a:spcPts val="0"/>
              </a:spcAft>
              <a:buFont typeface="Arial,Sans-Serif" panose="020B0604020202020204" pitchFamily="34" charset="0"/>
            </a:pPr>
            <a:r>
              <a:rPr lang="en-US" dirty="0">
                <a:cs typeface="Calibri"/>
              </a:rPr>
              <a:t>vacant</a:t>
            </a:r>
            <a:endParaRPr lang="en-US" dirty="0"/>
          </a:p>
        </p:txBody>
      </p:sp>
      <p:sp>
        <p:nvSpPr>
          <p:cNvPr id="4" name="TextBox 3">
            <a:extLst>
              <a:ext uri="{FF2B5EF4-FFF2-40B4-BE49-F238E27FC236}">
                <a16:creationId xmlns:a16="http://schemas.microsoft.com/office/drawing/2014/main" id="{F9248610-4D3D-4E36-887D-C0CB089BB184}"/>
              </a:ext>
            </a:extLst>
          </p:cNvPr>
          <p:cNvSpPr txBox="1"/>
          <p:nvPr/>
        </p:nvSpPr>
        <p:spPr>
          <a:xfrm>
            <a:off x="5647765" y="1721224"/>
            <a:ext cx="47244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Business</a:t>
            </a:r>
            <a:endParaRPr lang="en-US" sz="1600" dirty="0"/>
          </a:p>
          <a:p>
            <a:pPr marL="742950" lvl="1" indent="-285750">
              <a:buFont typeface="Arial"/>
              <a:buChar char="•"/>
            </a:pPr>
            <a:r>
              <a:rPr lang="en-US" sz="1300" dirty="0">
                <a:ea typeface="+mn-lt"/>
                <a:cs typeface="+mn-lt"/>
              </a:rPr>
              <a:t>Kendis Scharenbroich, Pro-West &amp; Associates</a:t>
            </a:r>
            <a:endParaRPr lang="en-US" sz="1300" dirty="0">
              <a:cs typeface="Calibri"/>
            </a:endParaRPr>
          </a:p>
          <a:p>
            <a:pPr marL="742950" lvl="1" indent="-285750">
              <a:buFont typeface="Arial"/>
              <a:buChar char="•"/>
            </a:pPr>
            <a:r>
              <a:rPr lang="en-US" sz="1300" dirty="0">
                <a:ea typeface="+mn-lt"/>
                <a:cs typeface="+mn-lt"/>
              </a:rPr>
              <a:t>Gerry Sjerven, Minnesota Power</a:t>
            </a:r>
            <a:endParaRPr lang="en-US" sz="1300" dirty="0"/>
          </a:p>
          <a:p>
            <a:pPr marL="285750" indent="-285750">
              <a:buFont typeface="Arial"/>
              <a:buChar char="•"/>
            </a:pPr>
            <a:r>
              <a:rPr lang="en-US" sz="1600" dirty="0">
                <a:ea typeface="+mn-lt"/>
                <a:cs typeface="+mn-lt"/>
              </a:rPr>
              <a:t>Higher Education</a:t>
            </a:r>
            <a:endParaRPr lang="en-US" sz="1600" dirty="0"/>
          </a:p>
          <a:p>
            <a:pPr marL="742950" lvl="1" indent="-285750">
              <a:buFont typeface="Arial"/>
              <a:buChar char="•"/>
            </a:pPr>
            <a:r>
              <a:rPr lang="en-US" sz="1300" dirty="0">
                <a:ea typeface="+mn-lt"/>
                <a:cs typeface="+mn-lt"/>
              </a:rPr>
              <a:t>Len Kne, U-Spatial / UMN Twin Cities</a:t>
            </a:r>
            <a:endParaRPr lang="en-US" sz="1300" dirty="0">
              <a:cs typeface="Calibri"/>
            </a:endParaRPr>
          </a:p>
          <a:p>
            <a:pPr marL="742950" lvl="1" indent="-285750">
              <a:buFont typeface="Arial"/>
              <a:buChar char="•"/>
            </a:pPr>
            <a:r>
              <a:rPr lang="en-US" sz="1300" dirty="0">
                <a:ea typeface="+mn-lt"/>
                <a:cs typeface="+mn-lt"/>
              </a:rPr>
              <a:t>Stacey Stark, U-Spatial / UMN Duluth</a:t>
            </a:r>
            <a:endParaRPr lang="en-US" sz="1300" dirty="0"/>
          </a:p>
          <a:p>
            <a:pPr marL="285750" indent="-285750">
              <a:buFont typeface="Arial"/>
              <a:buChar char="•"/>
            </a:pPr>
            <a:r>
              <a:rPr lang="en-US" sz="1600" dirty="0">
                <a:ea typeface="+mn-lt"/>
                <a:cs typeface="+mn-lt"/>
              </a:rPr>
              <a:t>K-12 Education</a:t>
            </a:r>
          </a:p>
          <a:p>
            <a:pPr marL="742950" lvl="1" indent="-285750">
              <a:buFont typeface="Arial"/>
              <a:buChar char="•"/>
            </a:pPr>
            <a:r>
              <a:rPr lang="en-US" sz="1300" dirty="0">
                <a:ea typeface="+mn-lt"/>
                <a:cs typeface="+mn-lt"/>
              </a:rPr>
              <a:t>Shanna Crosson, U-Spatial / UMN Twin Cities</a:t>
            </a:r>
          </a:p>
          <a:p>
            <a:pPr marL="285750" indent="-285750">
              <a:buFont typeface="Arial"/>
              <a:buChar char="•"/>
            </a:pPr>
            <a:r>
              <a:rPr lang="en-US" sz="1600" dirty="0" err="1">
                <a:ea typeface="+mn-lt"/>
                <a:cs typeface="+mn-lt"/>
              </a:rPr>
              <a:t>MetroGIS</a:t>
            </a:r>
            <a:endParaRPr lang="en-US" sz="1600" dirty="0" err="1"/>
          </a:p>
          <a:p>
            <a:pPr marL="742950" lvl="1" indent="-285750">
              <a:buFont typeface="Arial"/>
              <a:buChar char="•"/>
            </a:pPr>
            <a:r>
              <a:rPr lang="en-US" sz="1300" dirty="0">
                <a:ea typeface="+mn-lt"/>
                <a:cs typeface="+mn-lt"/>
              </a:rPr>
              <a:t>David Brandt, Washington County</a:t>
            </a:r>
            <a:endParaRPr lang="en-US" sz="1300" dirty="0"/>
          </a:p>
          <a:p>
            <a:pPr marL="285750" indent="-285750">
              <a:buFont typeface="Arial"/>
              <a:buChar char="•"/>
            </a:pPr>
            <a:r>
              <a:rPr lang="en-US" sz="1600" dirty="0">
                <a:ea typeface="+mn-lt"/>
                <a:cs typeface="+mn-lt"/>
              </a:rPr>
              <a:t>MN GIS/LIS Consortium</a:t>
            </a:r>
            <a:endParaRPr lang="en-US" sz="1600" dirty="0"/>
          </a:p>
          <a:p>
            <a:pPr marL="742950" lvl="1" indent="-285750">
              <a:buFont typeface="Arial"/>
              <a:buChar char="•"/>
            </a:pPr>
            <a:r>
              <a:rPr lang="en-US" sz="1300" dirty="0">
                <a:ea typeface="+mn-lt"/>
                <a:cs typeface="+mn-lt"/>
              </a:rPr>
              <a:t>Leanne Knott, City of Red Wing</a:t>
            </a:r>
            <a:endParaRPr lang="en-US" sz="1300" dirty="0"/>
          </a:p>
          <a:p>
            <a:pPr marL="285750" indent="-285750">
              <a:buFont typeface="Arial"/>
              <a:buChar char="•"/>
            </a:pPr>
            <a:r>
              <a:rPr lang="en-US" sz="1600" dirty="0">
                <a:ea typeface="+mn-lt"/>
                <a:cs typeface="+mn-lt"/>
              </a:rPr>
              <a:t>Surveyor</a:t>
            </a:r>
            <a:endParaRPr lang="en-US" sz="1600" dirty="0"/>
          </a:p>
          <a:p>
            <a:pPr marL="742950" lvl="1" indent="-285750">
              <a:buFont typeface="Arial"/>
              <a:buChar char="•"/>
            </a:pPr>
            <a:r>
              <a:rPr lang="en-US" sz="1300" dirty="0">
                <a:ea typeface="+mn-lt"/>
                <a:cs typeface="+mn-lt"/>
              </a:rPr>
              <a:t>Chris Mavis, Hennepin County</a:t>
            </a:r>
            <a:endParaRPr lang="en-US" sz="1300" dirty="0"/>
          </a:p>
          <a:p>
            <a:pPr marL="285750" indent="-285750">
              <a:buFont typeface="Arial"/>
              <a:buChar char="•"/>
            </a:pPr>
            <a:r>
              <a:rPr lang="en-US" sz="1600" dirty="0">
                <a:ea typeface="+mn-lt"/>
                <a:cs typeface="+mn-lt"/>
              </a:rPr>
              <a:t>At-large</a:t>
            </a:r>
            <a:endParaRPr lang="en-US" sz="1600" dirty="0"/>
          </a:p>
          <a:p>
            <a:pPr marL="742950" lvl="1" indent="-285750">
              <a:buFont typeface="Arial"/>
              <a:buChar char="•"/>
            </a:pPr>
            <a:r>
              <a:rPr lang="en-US" sz="1300" dirty="0">
                <a:ea typeface="+mn-lt"/>
                <a:cs typeface="+mn-lt"/>
              </a:rPr>
              <a:t>Alex Steele, Minnehaha Creek Watershed District</a:t>
            </a:r>
            <a:endParaRPr lang="en-US" sz="1300" dirty="0">
              <a:cs typeface="Calibri"/>
            </a:endParaRPr>
          </a:p>
          <a:p>
            <a:pPr marL="742950" lvl="1" indent="-285750">
              <a:buFont typeface="Arial"/>
              <a:buChar char="•"/>
            </a:pPr>
            <a:r>
              <a:rPr lang="en-US" sz="1300" dirty="0">
                <a:ea typeface="+mn-lt"/>
                <a:cs typeface="+mn-lt"/>
              </a:rPr>
              <a:t>Heather Albrecht, Hennepin County</a:t>
            </a:r>
            <a:endParaRPr lang="en-US" sz="1300" dirty="0">
              <a:cs typeface="Calibri"/>
            </a:endParaRPr>
          </a:p>
          <a:p>
            <a:pPr marL="742950" lvl="1" indent="-285750">
              <a:buFont typeface="Arial"/>
              <a:buChar char="•"/>
            </a:pPr>
            <a:r>
              <a:rPr lang="en-US" sz="1300" dirty="0">
                <a:ea typeface="+mn-lt"/>
                <a:cs typeface="+mn-lt"/>
              </a:rPr>
              <a:t>Britta Maddox, Anoka County</a:t>
            </a:r>
            <a:endParaRPr lang="en-US" sz="1300" dirty="0"/>
          </a:p>
          <a:p>
            <a:pPr marL="285750" indent="-285750">
              <a:buFont typeface="Arial"/>
              <a:buChar char="•"/>
            </a:pPr>
            <a:r>
              <a:rPr lang="en-US" sz="1600" dirty="0">
                <a:ea typeface="+mn-lt"/>
                <a:cs typeface="+mn-lt"/>
              </a:rPr>
              <a:t>1 Chief Geospatial Information Officer (ex-officio)</a:t>
            </a:r>
            <a:endParaRPr lang="en-US" sz="1600" dirty="0"/>
          </a:p>
          <a:p>
            <a:pPr marL="742950" lvl="1" indent="-285750">
              <a:buFont typeface="Arial"/>
              <a:buChar char="•"/>
            </a:pPr>
            <a:r>
              <a:rPr lang="en-US" sz="1300" dirty="0">
                <a:ea typeface="+mn-lt"/>
                <a:cs typeface="+mn-lt"/>
              </a:rPr>
              <a:t>Alison </a:t>
            </a:r>
            <a:r>
              <a:rPr lang="en-US" sz="1300" dirty="0" err="1">
                <a:ea typeface="+mn-lt"/>
                <a:cs typeface="+mn-lt"/>
              </a:rPr>
              <a:t>Slaats</a:t>
            </a:r>
            <a:r>
              <a:rPr lang="en-US" sz="1300" dirty="0">
                <a:ea typeface="+mn-lt"/>
                <a:cs typeface="+mn-lt"/>
              </a:rPr>
              <a:t>, </a:t>
            </a:r>
            <a:r>
              <a:rPr lang="en-US" sz="1300" dirty="0" err="1">
                <a:ea typeface="+mn-lt"/>
                <a:cs typeface="+mn-lt"/>
              </a:rPr>
              <a:t>MnGeo</a:t>
            </a:r>
            <a:endParaRPr lang="en-US" sz="1300" dirty="0"/>
          </a:p>
          <a:p>
            <a:pPr algn="l"/>
            <a:endParaRPr lang="en-US" dirty="0">
              <a:cs typeface="Calibri"/>
            </a:endParaRPr>
          </a:p>
        </p:txBody>
      </p:sp>
    </p:spTree>
    <p:extLst>
      <p:ext uri="{BB962C8B-B14F-4D97-AF65-F5344CB8AC3E}">
        <p14:creationId xmlns:p14="http://schemas.microsoft.com/office/powerpoint/2010/main" val="420098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8"/>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Eras (generalized)</a:t>
            </a:r>
            <a:endParaRPr/>
          </a:p>
        </p:txBody>
      </p:sp>
      <p:sp>
        <p:nvSpPr>
          <p:cNvPr id="508" name="Google Shape;508;p68"/>
          <p:cNvSpPr txBox="1">
            <a:spLocks noGrp="1"/>
          </p:cNvSpPr>
          <p:nvPr>
            <p:ph type="body" idx="1"/>
          </p:nvPr>
        </p:nvSpPr>
        <p:spPr>
          <a:xfrm>
            <a:off x="193599" y="1570200"/>
            <a:ext cx="5754400" cy="1858800"/>
          </a:xfrm>
          <a:prstGeom prst="rect">
            <a:avLst/>
          </a:prstGeom>
        </p:spPr>
        <p:txBody>
          <a:bodyPr spcFirstLastPara="1" vert="horz" wrap="square" lIns="91433" tIns="45700" rIns="91433" bIns="45700" rtlCol="0" anchor="ctr" anchorCtr="0">
            <a:noAutofit/>
          </a:bodyPr>
          <a:lstStyle/>
          <a:p>
            <a:pPr indent="0"/>
            <a:r>
              <a:rPr lang="en" sz="2667"/>
              <a:t>Analog</a:t>
            </a:r>
            <a:endParaRPr sz="2667"/>
          </a:p>
          <a:p>
            <a:pPr indent="0"/>
            <a:r>
              <a:rPr lang="en"/>
              <a:t>1920s-1990s</a:t>
            </a:r>
            <a:endParaRPr/>
          </a:p>
          <a:p>
            <a:pPr indent="0"/>
            <a:endParaRPr/>
          </a:p>
          <a:p>
            <a:pPr indent="0"/>
            <a:r>
              <a:rPr lang="en"/>
              <a:t>Storage: Images on film stored as physical media at libraries and agencies</a:t>
            </a:r>
            <a:endParaRPr/>
          </a:p>
          <a:p>
            <a:pPr indent="0"/>
            <a:endParaRPr/>
          </a:p>
          <a:p>
            <a:pPr indent="0"/>
            <a:r>
              <a:rPr lang="en"/>
              <a:t>Access: Scanned images available for download</a:t>
            </a:r>
            <a:endParaRPr/>
          </a:p>
        </p:txBody>
      </p:sp>
      <p:pic>
        <p:nvPicPr>
          <p:cNvPr id="509" name="Google Shape;509;p68"/>
          <p:cNvPicPr preferRelativeResize="0">
            <a:picLocks noGrp="1"/>
          </p:cNvPicPr>
          <p:nvPr>
            <p:ph type="pic" idx="3"/>
          </p:nvPr>
        </p:nvPicPr>
        <p:blipFill rotWithShape="1">
          <a:blip r:embed="rId3">
            <a:alphaModFix/>
          </a:blip>
          <a:srcRect r="26583"/>
          <a:stretch/>
        </p:blipFill>
        <p:spPr>
          <a:xfrm>
            <a:off x="7644633" y="4178969"/>
            <a:ext cx="2451967" cy="2451967"/>
          </a:xfrm>
          <a:prstGeom prst="rect">
            <a:avLst/>
          </a:prstGeom>
        </p:spPr>
      </p:pic>
      <p:sp>
        <p:nvSpPr>
          <p:cNvPr id="510" name="Google Shape;510;p68"/>
          <p:cNvSpPr txBox="1">
            <a:spLocks noGrp="1"/>
          </p:cNvSpPr>
          <p:nvPr>
            <p:ph type="body" idx="4"/>
          </p:nvPr>
        </p:nvSpPr>
        <p:spPr>
          <a:xfrm>
            <a:off x="6631267" y="1570200"/>
            <a:ext cx="4819200" cy="2154000"/>
          </a:xfrm>
          <a:prstGeom prst="rect">
            <a:avLst/>
          </a:prstGeom>
        </p:spPr>
        <p:txBody>
          <a:bodyPr spcFirstLastPara="1" vert="horz" wrap="square" lIns="91433" tIns="45700" rIns="91433" bIns="45700" rtlCol="0" anchor="ctr" anchorCtr="0">
            <a:noAutofit/>
          </a:bodyPr>
          <a:lstStyle/>
          <a:p>
            <a:pPr marL="0" indent="0"/>
            <a:r>
              <a:rPr lang="en" sz="2667"/>
              <a:t>Digital </a:t>
            </a:r>
            <a:endParaRPr sz="2667"/>
          </a:p>
          <a:p>
            <a:pPr marL="0" indent="0"/>
            <a:r>
              <a:rPr lang="en"/>
              <a:t>1990s-present</a:t>
            </a:r>
            <a:endParaRPr/>
          </a:p>
          <a:p>
            <a:pPr marL="0" indent="0"/>
            <a:endParaRPr/>
          </a:p>
          <a:p>
            <a:pPr marL="0" indent="0"/>
            <a:r>
              <a:rPr lang="en"/>
              <a:t>Images as digital files stored on hard drives and servers</a:t>
            </a:r>
            <a:endParaRPr/>
          </a:p>
          <a:p>
            <a:pPr marL="0" indent="0"/>
            <a:endParaRPr/>
          </a:p>
          <a:p>
            <a:pPr marL="0" indent="0"/>
            <a:r>
              <a:rPr lang="en"/>
              <a:t>Access: rasters downloads and images stitched together to become geospatial image services</a:t>
            </a:r>
            <a:endParaRPr/>
          </a:p>
        </p:txBody>
      </p:sp>
      <p:pic>
        <p:nvPicPr>
          <p:cNvPr id="511" name="Google Shape;511;p68"/>
          <p:cNvPicPr preferRelativeResize="0"/>
          <p:nvPr/>
        </p:nvPicPr>
        <p:blipFill>
          <a:blip r:embed="rId4">
            <a:alphaModFix/>
          </a:blip>
          <a:stretch>
            <a:fillRect/>
          </a:stretch>
        </p:blipFill>
        <p:spPr>
          <a:xfrm>
            <a:off x="1243267" y="3932400"/>
            <a:ext cx="3130696" cy="24519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9"/>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MnGeo Image Service</a:t>
            </a:r>
            <a:endParaRPr/>
          </a:p>
        </p:txBody>
      </p:sp>
      <p:sp>
        <p:nvSpPr>
          <p:cNvPr id="518" name="Google Shape;518;p69"/>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519" name="Google Shape;519;p69"/>
          <p:cNvSpPr txBox="1">
            <a:spLocks noGrp="1"/>
          </p:cNvSpPr>
          <p:nvPr>
            <p:ph type="body" idx="1"/>
          </p:nvPr>
        </p:nvSpPr>
        <p:spPr>
          <a:xfrm>
            <a:off x="361467" y="1620567"/>
            <a:ext cx="11286000" cy="4555200"/>
          </a:xfrm>
          <a:prstGeom prst="rect">
            <a:avLst/>
          </a:prstGeom>
        </p:spPr>
        <p:txBody>
          <a:bodyPr spcFirstLastPara="1" vert="horz" wrap="square" lIns="91433" tIns="45700" rIns="91433" bIns="45700" rtlCol="0" anchor="t" anchorCtr="0">
            <a:noAutofit/>
          </a:bodyPr>
          <a:lstStyle/>
          <a:p>
            <a:pPr marL="0" indent="0">
              <a:buNone/>
            </a:pPr>
            <a:r>
              <a:rPr lang="en" sz="2933" b="1"/>
              <a:t> </a:t>
            </a:r>
            <a:endParaRPr sz="2933" b="1"/>
          </a:p>
        </p:txBody>
      </p:sp>
      <p:pic>
        <p:nvPicPr>
          <p:cNvPr id="520" name="Google Shape;520;p69"/>
          <p:cNvPicPr preferRelativeResize="0"/>
          <p:nvPr/>
        </p:nvPicPr>
        <p:blipFill rotWithShape="1">
          <a:blip r:embed="rId3">
            <a:alphaModFix/>
          </a:blip>
          <a:srcRect t="34019"/>
          <a:stretch/>
        </p:blipFill>
        <p:spPr>
          <a:xfrm>
            <a:off x="1173800" y="1897534"/>
            <a:ext cx="10104232" cy="36905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0"/>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FILE FORMATS</a:t>
            </a:r>
            <a:endParaRPr/>
          </a:p>
        </p:txBody>
      </p:sp>
      <p:sp>
        <p:nvSpPr>
          <p:cNvPr id="527" name="Google Shape;527;p70"/>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528" name="Google Shape;528;p70"/>
          <p:cNvSpPr txBox="1">
            <a:spLocks noGrp="1"/>
          </p:cNvSpPr>
          <p:nvPr>
            <p:ph type="body" idx="1"/>
          </p:nvPr>
        </p:nvSpPr>
        <p:spPr>
          <a:xfrm>
            <a:off x="415600" y="1536633"/>
            <a:ext cx="113908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pic>
        <p:nvPicPr>
          <p:cNvPr id="529" name="Google Shape;529;p70">
            <a:hlinkClick r:id="rId3"/>
          </p:cNvPr>
          <p:cNvPicPr preferRelativeResize="0"/>
          <p:nvPr/>
        </p:nvPicPr>
        <p:blipFill>
          <a:blip r:embed="rId4">
            <a:alphaModFix/>
          </a:blip>
          <a:stretch>
            <a:fillRect/>
          </a:stretch>
        </p:blipFill>
        <p:spPr>
          <a:xfrm>
            <a:off x="3980730" y="1580101"/>
            <a:ext cx="3914133" cy="49333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1"/>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FILE FORMAT INVENTORY</a:t>
            </a:r>
            <a:endParaRPr/>
          </a:p>
        </p:txBody>
      </p:sp>
      <p:sp>
        <p:nvSpPr>
          <p:cNvPr id="536" name="Google Shape;536;p71"/>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537" name="Google Shape;537;p71"/>
          <p:cNvSpPr txBox="1">
            <a:spLocks noGrp="1"/>
          </p:cNvSpPr>
          <p:nvPr>
            <p:ph type="body" idx="1"/>
          </p:nvPr>
        </p:nvSpPr>
        <p:spPr>
          <a:xfrm>
            <a:off x="415600" y="1536633"/>
            <a:ext cx="113908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graphicFrame>
        <p:nvGraphicFramePr>
          <p:cNvPr id="538" name="Google Shape;538;p71"/>
          <p:cNvGraphicFramePr/>
          <p:nvPr/>
        </p:nvGraphicFramePr>
        <p:xfrm>
          <a:off x="5565433" y="1536633"/>
          <a:ext cx="6018033" cy="5179677"/>
        </p:xfrm>
        <a:graphic>
          <a:graphicData uri="http://schemas.openxmlformats.org/drawingml/2006/table">
            <a:tbl>
              <a:tblPr>
                <a:noFill/>
              </a:tblPr>
              <a:tblGrid>
                <a:gridCol w="1851733">
                  <a:extLst>
                    <a:ext uri="{9D8B030D-6E8A-4147-A177-3AD203B41FA5}">
                      <a16:colId xmlns:a16="http://schemas.microsoft.com/office/drawing/2014/main" val="20000"/>
                    </a:ext>
                  </a:extLst>
                </a:gridCol>
                <a:gridCol w="4166300">
                  <a:extLst>
                    <a:ext uri="{9D8B030D-6E8A-4147-A177-3AD203B41FA5}">
                      <a16:colId xmlns:a16="http://schemas.microsoft.com/office/drawing/2014/main" val="20001"/>
                    </a:ext>
                  </a:extLst>
                </a:gridCol>
              </a:tblGrid>
              <a:tr h="867325">
                <a:tc>
                  <a:txBody>
                    <a:bodyPr/>
                    <a:lstStyle/>
                    <a:p>
                      <a:pPr marL="0" lvl="0" indent="0" algn="ctr" rtl="0">
                        <a:lnSpc>
                          <a:spcPct val="115000"/>
                        </a:lnSpc>
                        <a:spcBef>
                          <a:spcPts val="0"/>
                        </a:spcBef>
                        <a:spcAft>
                          <a:spcPts val="0"/>
                        </a:spcAft>
                        <a:buNone/>
                      </a:pPr>
                      <a:r>
                        <a:rPr lang="en" sz="2400" b="1"/>
                        <a:t>File Format</a:t>
                      </a:r>
                      <a:endParaRPr sz="24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400" b="1"/>
                        <a:t>Total size (before de-duplication)</a:t>
                      </a:r>
                      <a:endParaRPr sz="24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31233">
                <a:tc>
                  <a:txBody>
                    <a:bodyPr/>
                    <a:lstStyle/>
                    <a:p>
                      <a:pPr marL="0" lvl="0" indent="0" algn="ctr" rtl="0">
                        <a:lnSpc>
                          <a:spcPct val="115000"/>
                        </a:lnSpc>
                        <a:spcBef>
                          <a:spcPts val="0"/>
                        </a:spcBef>
                        <a:spcAft>
                          <a:spcPts val="0"/>
                        </a:spcAft>
                        <a:buNone/>
                      </a:pPr>
                      <a:r>
                        <a:rPr lang="en" sz="1600" b="1"/>
                        <a:t>.tif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51.2 TB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1233">
                <a:tc>
                  <a:txBody>
                    <a:bodyPr/>
                    <a:lstStyle/>
                    <a:p>
                      <a:pPr marL="0" lvl="0" indent="0" algn="ctr" rtl="0">
                        <a:lnSpc>
                          <a:spcPct val="115000"/>
                        </a:lnSpc>
                        <a:spcBef>
                          <a:spcPts val="0"/>
                        </a:spcBef>
                        <a:spcAft>
                          <a:spcPts val="0"/>
                        </a:spcAft>
                        <a:buNone/>
                      </a:pPr>
                      <a:r>
                        <a:rPr lang="en" sz="1600" b="1"/>
                        <a:t>.jp2</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1.1 TB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1233">
                <a:tc>
                  <a:txBody>
                    <a:bodyPr/>
                    <a:lstStyle/>
                    <a:p>
                      <a:pPr marL="0" lvl="0" indent="0" algn="ctr" rtl="0">
                        <a:lnSpc>
                          <a:spcPct val="115000"/>
                        </a:lnSpc>
                        <a:spcBef>
                          <a:spcPts val="0"/>
                        </a:spcBef>
                        <a:spcAft>
                          <a:spcPts val="0"/>
                        </a:spcAft>
                        <a:buNone/>
                      </a:pPr>
                      <a:r>
                        <a:rPr lang="en" sz="1600" b="1"/>
                        <a:t>.sid</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611.1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1233">
                <a:tc>
                  <a:txBody>
                    <a:bodyPr/>
                    <a:lstStyle/>
                    <a:p>
                      <a:pPr marL="0" lvl="0" indent="0" algn="ctr" rtl="0">
                        <a:lnSpc>
                          <a:spcPct val="115000"/>
                        </a:lnSpc>
                        <a:spcBef>
                          <a:spcPts val="0"/>
                        </a:spcBef>
                        <a:spcAft>
                          <a:spcPts val="0"/>
                        </a:spcAft>
                        <a:buNone/>
                      </a:pPr>
                      <a:r>
                        <a:rPr lang="en" sz="1600" b="1"/>
                        <a:t>.flt</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519.1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1233">
                <a:tc>
                  <a:txBody>
                    <a:bodyPr/>
                    <a:lstStyle/>
                    <a:p>
                      <a:pPr marL="0" lvl="0" indent="0" algn="ctr" rtl="0">
                        <a:lnSpc>
                          <a:spcPct val="115000"/>
                        </a:lnSpc>
                        <a:spcBef>
                          <a:spcPts val="0"/>
                        </a:spcBef>
                        <a:spcAft>
                          <a:spcPts val="0"/>
                        </a:spcAft>
                        <a:buNone/>
                      </a:pPr>
                      <a:r>
                        <a:rPr lang="en" sz="1600" b="1"/>
                        <a:t>.jpg</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142.8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31233">
                <a:tc>
                  <a:txBody>
                    <a:bodyPr/>
                    <a:lstStyle/>
                    <a:p>
                      <a:pPr marL="0" lvl="0" indent="0" algn="ctr" rtl="0">
                        <a:lnSpc>
                          <a:spcPct val="115000"/>
                        </a:lnSpc>
                        <a:spcBef>
                          <a:spcPts val="0"/>
                        </a:spcBef>
                        <a:spcAft>
                          <a:spcPts val="0"/>
                        </a:spcAft>
                        <a:buNone/>
                      </a:pPr>
                      <a:r>
                        <a:rPr lang="en" sz="1600" b="1"/>
                        <a:t>.adf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101.0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31233">
                <a:tc>
                  <a:txBody>
                    <a:bodyPr/>
                    <a:lstStyle/>
                    <a:p>
                      <a:pPr marL="0" lvl="0" indent="0" algn="ctr" rtl="0">
                        <a:lnSpc>
                          <a:spcPct val="115000"/>
                        </a:lnSpc>
                        <a:spcBef>
                          <a:spcPts val="0"/>
                        </a:spcBef>
                        <a:spcAft>
                          <a:spcPts val="0"/>
                        </a:spcAft>
                        <a:buNone/>
                      </a:pPr>
                      <a:r>
                        <a:rPr lang="en" sz="1600" b="1"/>
                        <a:t>.bil</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48.7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31233">
                <a:tc>
                  <a:txBody>
                    <a:bodyPr/>
                    <a:lstStyle/>
                    <a:p>
                      <a:pPr marL="0" lvl="0" indent="0" algn="ctr" rtl="0">
                        <a:lnSpc>
                          <a:spcPct val="115000"/>
                        </a:lnSpc>
                        <a:spcBef>
                          <a:spcPts val="0"/>
                        </a:spcBef>
                        <a:spcAft>
                          <a:spcPts val="0"/>
                        </a:spcAft>
                        <a:buNone/>
                      </a:pPr>
                      <a:r>
                        <a:rPr lang="en" sz="1600" b="1"/>
                        <a:t>.img</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1.0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31233">
                <a:tc>
                  <a:txBody>
                    <a:bodyPr/>
                    <a:lstStyle/>
                    <a:p>
                      <a:pPr marL="0" lvl="0" indent="0" algn="ctr" rtl="0">
                        <a:lnSpc>
                          <a:spcPct val="115000"/>
                        </a:lnSpc>
                        <a:spcBef>
                          <a:spcPts val="0"/>
                        </a:spcBef>
                        <a:spcAft>
                          <a:spcPts val="0"/>
                        </a:spcAft>
                        <a:buNone/>
                      </a:pPr>
                      <a:r>
                        <a:rPr lang="en" sz="1600" b="1"/>
                        <a:t>.tiff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865.4 MB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31233">
                <a:tc>
                  <a:txBody>
                    <a:bodyPr/>
                    <a:lstStyle/>
                    <a:p>
                      <a:pPr marL="0" lvl="0" indent="0" algn="ctr" rtl="0">
                        <a:lnSpc>
                          <a:spcPct val="115000"/>
                        </a:lnSpc>
                        <a:spcBef>
                          <a:spcPts val="0"/>
                        </a:spcBef>
                        <a:spcAft>
                          <a:spcPts val="0"/>
                        </a:spcAft>
                        <a:buNone/>
                      </a:pPr>
                      <a:r>
                        <a:rPr lang="en" sz="1600" b="1"/>
                        <a:t>.ecw</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193.1 MB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539" name="Google Shape;539;p71"/>
          <p:cNvSpPr txBox="1"/>
          <p:nvPr/>
        </p:nvSpPr>
        <p:spPr>
          <a:xfrm>
            <a:off x="356067" y="1749334"/>
            <a:ext cx="4102400" cy="984845"/>
          </a:xfrm>
          <a:prstGeom prst="rect">
            <a:avLst/>
          </a:prstGeom>
          <a:noFill/>
          <a:ln>
            <a:noFill/>
          </a:ln>
        </p:spPr>
        <p:txBody>
          <a:bodyPr spcFirstLastPara="1" wrap="square" lIns="121900" tIns="121900" rIns="121900" bIns="121900" anchor="t" anchorCtr="0">
            <a:spAutoFit/>
          </a:bodyPr>
          <a:lstStyle/>
          <a:p>
            <a:pPr algn="ctr"/>
            <a:r>
              <a:rPr lang="en" sz="2400" b="1">
                <a:latin typeface="Calibri"/>
                <a:ea typeface="Calibri"/>
                <a:cs typeface="Calibri"/>
                <a:sym typeface="Calibri"/>
              </a:rPr>
              <a:t>Top 10 raster file formats </a:t>
            </a:r>
            <a:endParaRPr sz="2400" b="1">
              <a:latin typeface="Calibri"/>
              <a:ea typeface="Calibri"/>
              <a:cs typeface="Calibri"/>
              <a:sym typeface="Calibri"/>
            </a:endParaRPr>
          </a:p>
          <a:p>
            <a:pPr algn="ctr"/>
            <a:r>
              <a:rPr lang="en" sz="2400" b="1">
                <a:latin typeface="Calibri"/>
                <a:ea typeface="Calibri"/>
                <a:cs typeface="Calibri"/>
                <a:sym typeface="Calibri"/>
              </a:rPr>
              <a:t>held by MNGeo</a:t>
            </a:r>
            <a:endParaRPr sz="2400" b="1">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2"/>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FILE FORMAT INVENTORY</a:t>
            </a:r>
            <a:endParaRPr/>
          </a:p>
        </p:txBody>
      </p:sp>
      <p:sp>
        <p:nvSpPr>
          <p:cNvPr id="546" name="Google Shape;546;p72"/>
          <p:cNvSpPr txBox="1"/>
          <p:nvPr/>
        </p:nvSpPr>
        <p:spPr>
          <a:xfrm>
            <a:off x="2956900" y="2633867"/>
            <a:ext cx="60876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547" name="Google Shape;547;p72"/>
          <p:cNvSpPr txBox="1">
            <a:spLocks noGrp="1"/>
          </p:cNvSpPr>
          <p:nvPr>
            <p:ph type="body" idx="1"/>
          </p:nvPr>
        </p:nvSpPr>
        <p:spPr>
          <a:xfrm>
            <a:off x="400600" y="1634300"/>
            <a:ext cx="113908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sp>
        <p:nvSpPr>
          <p:cNvPr id="548" name="Google Shape;548;p72"/>
          <p:cNvSpPr txBox="1"/>
          <p:nvPr/>
        </p:nvSpPr>
        <p:spPr>
          <a:xfrm>
            <a:off x="356067" y="1749334"/>
            <a:ext cx="4102400" cy="984845"/>
          </a:xfrm>
          <a:prstGeom prst="rect">
            <a:avLst/>
          </a:prstGeom>
          <a:noFill/>
          <a:ln>
            <a:noFill/>
          </a:ln>
        </p:spPr>
        <p:txBody>
          <a:bodyPr spcFirstLastPara="1" wrap="square" lIns="121900" tIns="121900" rIns="121900" bIns="121900" anchor="t" anchorCtr="0">
            <a:spAutoFit/>
          </a:bodyPr>
          <a:lstStyle/>
          <a:p>
            <a:pPr algn="ctr"/>
            <a:r>
              <a:rPr lang="en" sz="2400" b="1">
                <a:latin typeface="Calibri"/>
                <a:ea typeface="Calibri"/>
                <a:cs typeface="Calibri"/>
                <a:sym typeface="Calibri"/>
              </a:rPr>
              <a:t>Top 10 raster file formats </a:t>
            </a:r>
            <a:endParaRPr sz="2400" b="1">
              <a:latin typeface="Calibri"/>
              <a:ea typeface="Calibri"/>
              <a:cs typeface="Calibri"/>
              <a:sym typeface="Calibri"/>
            </a:endParaRPr>
          </a:p>
          <a:p>
            <a:pPr algn="ctr"/>
            <a:r>
              <a:rPr lang="en" sz="2400" b="1">
                <a:latin typeface="Calibri"/>
                <a:ea typeface="Calibri"/>
                <a:cs typeface="Calibri"/>
                <a:sym typeface="Calibri"/>
              </a:rPr>
              <a:t>held by MNGeo</a:t>
            </a:r>
            <a:endParaRPr sz="2400" b="1">
              <a:latin typeface="Calibri"/>
              <a:ea typeface="Calibri"/>
              <a:cs typeface="Calibri"/>
              <a:sym typeface="Calibri"/>
            </a:endParaRPr>
          </a:p>
        </p:txBody>
      </p:sp>
      <p:graphicFrame>
        <p:nvGraphicFramePr>
          <p:cNvPr id="549" name="Google Shape;549;p72"/>
          <p:cNvGraphicFramePr/>
          <p:nvPr/>
        </p:nvGraphicFramePr>
        <p:xfrm>
          <a:off x="5575100" y="1536633"/>
          <a:ext cx="6025667" cy="5186017"/>
        </p:xfrm>
        <a:graphic>
          <a:graphicData uri="http://schemas.openxmlformats.org/drawingml/2006/table">
            <a:tbl>
              <a:tblPr>
                <a:noFill/>
              </a:tblPr>
              <a:tblGrid>
                <a:gridCol w="1825700">
                  <a:extLst>
                    <a:ext uri="{9D8B030D-6E8A-4147-A177-3AD203B41FA5}">
                      <a16:colId xmlns:a16="http://schemas.microsoft.com/office/drawing/2014/main" val="20000"/>
                    </a:ext>
                  </a:extLst>
                </a:gridCol>
                <a:gridCol w="4199967">
                  <a:extLst>
                    <a:ext uri="{9D8B030D-6E8A-4147-A177-3AD203B41FA5}">
                      <a16:colId xmlns:a16="http://schemas.microsoft.com/office/drawing/2014/main" val="20001"/>
                    </a:ext>
                  </a:extLst>
                </a:gridCol>
              </a:tblGrid>
              <a:tr h="867325">
                <a:tc>
                  <a:txBody>
                    <a:bodyPr/>
                    <a:lstStyle/>
                    <a:p>
                      <a:pPr marL="0" lvl="0" indent="0" algn="ctr" rtl="0">
                        <a:lnSpc>
                          <a:spcPct val="115000"/>
                        </a:lnSpc>
                        <a:spcBef>
                          <a:spcPts val="0"/>
                        </a:spcBef>
                        <a:spcAft>
                          <a:spcPts val="0"/>
                        </a:spcAft>
                        <a:buNone/>
                      </a:pPr>
                      <a:r>
                        <a:rPr lang="en" sz="2400" b="1"/>
                        <a:t>File Format</a:t>
                      </a:r>
                      <a:endParaRPr sz="24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400" b="1"/>
                        <a:t>Total size (before de-duplication)</a:t>
                      </a:r>
                      <a:endParaRPr sz="24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31867">
                <a:tc>
                  <a:txBody>
                    <a:bodyPr/>
                    <a:lstStyle/>
                    <a:p>
                      <a:pPr marL="0" lvl="0" indent="0" algn="ctr" rtl="0">
                        <a:lnSpc>
                          <a:spcPct val="115000"/>
                        </a:lnSpc>
                        <a:spcBef>
                          <a:spcPts val="0"/>
                        </a:spcBef>
                        <a:spcAft>
                          <a:spcPts val="0"/>
                        </a:spcAft>
                        <a:buNone/>
                      </a:pPr>
                      <a:r>
                        <a:rPr lang="en" sz="1600" b="1"/>
                        <a:t>.tif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51.2 TB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1867">
                <a:tc>
                  <a:txBody>
                    <a:bodyPr/>
                    <a:lstStyle/>
                    <a:p>
                      <a:pPr marL="0" lvl="0" indent="0" algn="ctr" rtl="0">
                        <a:lnSpc>
                          <a:spcPct val="115000"/>
                        </a:lnSpc>
                        <a:spcBef>
                          <a:spcPts val="0"/>
                        </a:spcBef>
                        <a:spcAft>
                          <a:spcPts val="0"/>
                        </a:spcAft>
                        <a:buNone/>
                      </a:pPr>
                      <a:r>
                        <a:rPr lang="en" sz="1600" b="1"/>
                        <a:t>.jp2</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1.1 TB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1867">
                <a:tc>
                  <a:txBody>
                    <a:bodyPr/>
                    <a:lstStyle/>
                    <a:p>
                      <a:pPr marL="0" lvl="0" indent="0" algn="ctr" rtl="0">
                        <a:lnSpc>
                          <a:spcPct val="115000"/>
                        </a:lnSpc>
                        <a:spcBef>
                          <a:spcPts val="0"/>
                        </a:spcBef>
                        <a:spcAft>
                          <a:spcPts val="0"/>
                        </a:spcAft>
                        <a:buNone/>
                      </a:pPr>
                      <a:r>
                        <a:rPr lang="en" sz="1600" b="1"/>
                        <a:t>.sid</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600" b="1"/>
                        <a:t>611.1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431867">
                <a:tc>
                  <a:txBody>
                    <a:bodyPr/>
                    <a:lstStyle/>
                    <a:p>
                      <a:pPr marL="0" lvl="0" indent="0" algn="ctr" rtl="0">
                        <a:lnSpc>
                          <a:spcPct val="115000"/>
                        </a:lnSpc>
                        <a:spcBef>
                          <a:spcPts val="0"/>
                        </a:spcBef>
                        <a:spcAft>
                          <a:spcPts val="0"/>
                        </a:spcAft>
                        <a:buNone/>
                      </a:pPr>
                      <a:r>
                        <a:rPr lang="en" sz="1600" b="1"/>
                        <a:t>.flt</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600" b="1"/>
                        <a:t>519.1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431867">
                <a:tc>
                  <a:txBody>
                    <a:bodyPr/>
                    <a:lstStyle/>
                    <a:p>
                      <a:pPr marL="0" lvl="0" indent="0" algn="ctr" rtl="0">
                        <a:lnSpc>
                          <a:spcPct val="115000"/>
                        </a:lnSpc>
                        <a:spcBef>
                          <a:spcPts val="0"/>
                        </a:spcBef>
                        <a:spcAft>
                          <a:spcPts val="0"/>
                        </a:spcAft>
                        <a:buNone/>
                      </a:pPr>
                      <a:r>
                        <a:rPr lang="en" sz="1600" b="1"/>
                        <a:t>.jpg</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142.8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31867">
                <a:tc>
                  <a:txBody>
                    <a:bodyPr/>
                    <a:lstStyle/>
                    <a:p>
                      <a:pPr marL="0" lvl="0" indent="0" algn="ctr" rtl="0">
                        <a:lnSpc>
                          <a:spcPct val="115000"/>
                        </a:lnSpc>
                        <a:spcBef>
                          <a:spcPts val="0"/>
                        </a:spcBef>
                        <a:spcAft>
                          <a:spcPts val="0"/>
                        </a:spcAft>
                        <a:buNone/>
                      </a:pPr>
                      <a:r>
                        <a:rPr lang="en" sz="1600" b="1"/>
                        <a:t>.adf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600" b="1"/>
                        <a:t>101.0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431867">
                <a:tc>
                  <a:txBody>
                    <a:bodyPr/>
                    <a:lstStyle/>
                    <a:p>
                      <a:pPr marL="0" lvl="0" indent="0" algn="ctr" rtl="0">
                        <a:lnSpc>
                          <a:spcPct val="115000"/>
                        </a:lnSpc>
                        <a:spcBef>
                          <a:spcPts val="0"/>
                        </a:spcBef>
                        <a:spcAft>
                          <a:spcPts val="0"/>
                        </a:spcAft>
                        <a:buNone/>
                      </a:pPr>
                      <a:r>
                        <a:rPr lang="en" sz="1600" b="1"/>
                        <a:t>.bil</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48.7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31867">
                <a:tc>
                  <a:txBody>
                    <a:bodyPr/>
                    <a:lstStyle/>
                    <a:p>
                      <a:pPr marL="0" lvl="0" indent="0" algn="ctr" rtl="0">
                        <a:lnSpc>
                          <a:spcPct val="115000"/>
                        </a:lnSpc>
                        <a:spcBef>
                          <a:spcPts val="0"/>
                        </a:spcBef>
                        <a:spcAft>
                          <a:spcPts val="0"/>
                        </a:spcAft>
                        <a:buNone/>
                      </a:pPr>
                      <a:r>
                        <a:rPr lang="en" sz="1600" b="1"/>
                        <a:t>.img</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600" b="1"/>
                        <a:t>1.0 GB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8"/>
                  </a:ext>
                </a:extLst>
              </a:tr>
              <a:tr h="431867">
                <a:tc>
                  <a:txBody>
                    <a:bodyPr/>
                    <a:lstStyle/>
                    <a:p>
                      <a:pPr marL="0" lvl="0" indent="0" algn="ctr" rtl="0">
                        <a:lnSpc>
                          <a:spcPct val="115000"/>
                        </a:lnSpc>
                        <a:spcBef>
                          <a:spcPts val="0"/>
                        </a:spcBef>
                        <a:spcAft>
                          <a:spcPts val="0"/>
                        </a:spcAft>
                        <a:buNone/>
                      </a:pPr>
                      <a:r>
                        <a:rPr lang="en" sz="1600" b="1"/>
                        <a:t>.tiff</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t>865.4 MB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31867">
                <a:tc>
                  <a:txBody>
                    <a:bodyPr/>
                    <a:lstStyle/>
                    <a:p>
                      <a:pPr marL="0" lvl="0" indent="0" algn="ctr" rtl="0">
                        <a:lnSpc>
                          <a:spcPct val="115000"/>
                        </a:lnSpc>
                        <a:spcBef>
                          <a:spcPts val="0"/>
                        </a:spcBef>
                        <a:spcAft>
                          <a:spcPts val="0"/>
                        </a:spcAft>
                        <a:buNone/>
                      </a:pPr>
                      <a:r>
                        <a:rPr lang="en" sz="1600" b="1"/>
                        <a:t>.ecw</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1600" b="1"/>
                        <a:t>193.1 MB</a:t>
                      </a:r>
                      <a:endParaRPr sz="1600" b="1"/>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10"/>
                  </a:ext>
                </a:extLst>
              </a:tr>
            </a:tbl>
          </a:graphicData>
        </a:graphic>
      </p:graphicFrame>
      <p:graphicFrame>
        <p:nvGraphicFramePr>
          <p:cNvPr id="550" name="Google Shape;550;p72"/>
          <p:cNvGraphicFramePr/>
          <p:nvPr/>
        </p:nvGraphicFramePr>
        <p:xfrm>
          <a:off x="1364267" y="3553867"/>
          <a:ext cx="2540000" cy="1249680"/>
        </p:xfrm>
        <a:graphic>
          <a:graphicData uri="http://schemas.openxmlformats.org/drawingml/2006/table">
            <a:tbl>
              <a:tblPr>
                <a:noFill/>
              </a:tblPr>
              <a:tblGrid>
                <a:gridCol w="1270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tblGrid>
              <a:tr h="416560">
                <a:tc>
                  <a:txBody>
                    <a:bodyPr/>
                    <a:lstStyle/>
                    <a:p>
                      <a:pPr marL="0" lvl="0" indent="0" algn="l" rtl="0">
                        <a:spcBef>
                          <a:spcPts val="0"/>
                        </a:spcBef>
                        <a:spcAft>
                          <a:spcPts val="0"/>
                        </a:spcAft>
                        <a:buNone/>
                      </a:pPr>
                      <a:endParaRPr sz="24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CE5CD"/>
                    </a:solidFill>
                  </a:tcPr>
                </a:tc>
                <a:tc>
                  <a:txBody>
                    <a:bodyPr/>
                    <a:lstStyle/>
                    <a:p>
                      <a:pPr marL="0" lvl="0" indent="0" algn="l" rtl="0">
                        <a:lnSpc>
                          <a:spcPct val="115000"/>
                        </a:lnSpc>
                        <a:spcBef>
                          <a:spcPts val="0"/>
                        </a:spcBef>
                        <a:spcAft>
                          <a:spcPts val="0"/>
                        </a:spcAft>
                        <a:buNone/>
                      </a:pPr>
                      <a:r>
                        <a:rPr lang="en" sz="1600" b="1"/>
                        <a:t>Proprietary</a:t>
                      </a:r>
                      <a:endParaRPr sz="16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416560">
                <a:tc>
                  <a:txBody>
                    <a:bodyPr/>
                    <a:lstStyle/>
                    <a:p>
                      <a:pPr marL="0" lvl="0" indent="0" algn="l" rtl="0">
                        <a:spcBef>
                          <a:spcPts val="0"/>
                        </a:spcBef>
                        <a:spcAft>
                          <a:spcPts val="0"/>
                        </a:spcAft>
                        <a:buNone/>
                      </a:pPr>
                      <a:endParaRPr sz="24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416560">
                <a:tc>
                  <a:txBody>
                    <a:bodyPr/>
                    <a:lstStyle/>
                    <a:p>
                      <a:pPr marL="0" lvl="0" indent="0" algn="l" rtl="0">
                        <a:spcBef>
                          <a:spcPts val="0"/>
                        </a:spcBef>
                        <a:spcAft>
                          <a:spcPts val="0"/>
                        </a:spcAft>
                        <a:buNone/>
                      </a:pPr>
                      <a:endParaRPr sz="2400"/>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2CC"/>
                    </a:solidFill>
                  </a:tcPr>
                </a:tc>
                <a:tc>
                  <a:txBody>
                    <a:bodyPr/>
                    <a:lstStyle/>
                    <a:p>
                      <a:pPr marL="0" lvl="0" indent="0" algn="l" rtl="0">
                        <a:lnSpc>
                          <a:spcPct val="115000"/>
                        </a:lnSpc>
                        <a:spcBef>
                          <a:spcPts val="0"/>
                        </a:spcBef>
                        <a:spcAft>
                          <a:spcPts val="0"/>
                        </a:spcAft>
                        <a:buNone/>
                      </a:pPr>
                      <a:r>
                        <a:rPr lang="en" sz="1600" b="1"/>
                        <a:t>Legacy</a:t>
                      </a:r>
                      <a:endParaRPr sz="16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COMMUNITY SURVEYS</a:t>
            </a:r>
            <a:endParaRPr/>
          </a:p>
        </p:txBody>
      </p:sp>
      <p:sp>
        <p:nvSpPr>
          <p:cNvPr id="557" name="Google Shape;557;p73"/>
          <p:cNvSpPr txBox="1">
            <a:spLocks noGrp="1"/>
          </p:cNvSpPr>
          <p:nvPr>
            <p:ph type="body" idx="1"/>
          </p:nvPr>
        </p:nvSpPr>
        <p:spPr>
          <a:xfrm>
            <a:off x="415600" y="1536633"/>
            <a:ext cx="111504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pic>
        <p:nvPicPr>
          <p:cNvPr id="558" name="Google Shape;558;p73"/>
          <p:cNvPicPr preferRelativeResize="0"/>
          <p:nvPr/>
        </p:nvPicPr>
        <p:blipFill>
          <a:blip r:embed="rId3">
            <a:alphaModFix/>
          </a:blip>
          <a:stretch>
            <a:fillRect/>
          </a:stretch>
        </p:blipFill>
        <p:spPr>
          <a:xfrm>
            <a:off x="3474267" y="1663501"/>
            <a:ext cx="5243467" cy="5194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COMMUNITY SURVEYS</a:t>
            </a:r>
            <a:endParaRPr/>
          </a:p>
        </p:txBody>
      </p:sp>
      <p:sp>
        <p:nvSpPr>
          <p:cNvPr id="565" name="Google Shape;565;p74"/>
          <p:cNvSpPr txBox="1">
            <a:spLocks noGrp="1"/>
          </p:cNvSpPr>
          <p:nvPr>
            <p:ph type="body" idx="1"/>
          </p:nvPr>
        </p:nvSpPr>
        <p:spPr>
          <a:xfrm>
            <a:off x="415600" y="1536633"/>
            <a:ext cx="111504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pic>
        <p:nvPicPr>
          <p:cNvPr id="566" name="Google Shape;566;p74" title="Chart"/>
          <p:cNvPicPr preferRelativeResize="0"/>
          <p:nvPr/>
        </p:nvPicPr>
        <p:blipFill>
          <a:blip r:embed="rId3">
            <a:alphaModFix/>
          </a:blip>
          <a:stretch>
            <a:fillRect/>
          </a:stretch>
        </p:blipFill>
        <p:spPr>
          <a:xfrm>
            <a:off x="1231601" y="1397301"/>
            <a:ext cx="8831332" cy="5460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5"/>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COMMUNITY SURVEYS</a:t>
            </a:r>
            <a:endParaRPr/>
          </a:p>
        </p:txBody>
      </p:sp>
      <p:sp>
        <p:nvSpPr>
          <p:cNvPr id="573" name="Google Shape;573;p75"/>
          <p:cNvSpPr txBox="1">
            <a:spLocks noGrp="1"/>
          </p:cNvSpPr>
          <p:nvPr>
            <p:ph type="body" idx="1"/>
          </p:nvPr>
        </p:nvSpPr>
        <p:spPr>
          <a:xfrm>
            <a:off x="415600" y="1536633"/>
            <a:ext cx="111504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pic>
        <p:nvPicPr>
          <p:cNvPr id="574" name="Google Shape;574;p75" title="Chart"/>
          <p:cNvPicPr preferRelativeResize="0"/>
          <p:nvPr/>
        </p:nvPicPr>
        <p:blipFill>
          <a:blip r:embed="rId3">
            <a:alphaModFix/>
          </a:blip>
          <a:stretch>
            <a:fillRect/>
          </a:stretch>
        </p:blipFill>
        <p:spPr>
          <a:xfrm>
            <a:off x="1191534" y="1377800"/>
            <a:ext cx="9808935" cy="5480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6"/>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COMMUNITY SURVEYS</a:t>
            </a:r>
            <a:endParaRPr/>
          </a:p>
        </p:txBody>
      </p:sp>
      <p:sp>
        <p:nvSpPr>
          <p:cNvPr id="581" name="Google Shape;581;p76"/>
          <p:cNvSpPr txBox="1">
            <a:spLocks noGrp="1"/>
          </p:cNvSpPr>
          <p:nvPr>
            <p:ph type="body" idx="1"/>
          </p:nvPr>
        </p:nvSpPr>
        <p:spPr>
          <a:xfrm>
            <a:off x="415600" y="1536633"/>
            <a:ext cx="11150400" cy="4555200"/>
          </a:xfrm>
          <a:prstGeom prst="rect">
            <a:avLst/>
          </a:prstGeom>
        </p:spPr>
        <p:txBody>
          <a:bodyPr spcFirstLastPara="1" vert="horz" wrap="square" lIns="91433" tIns="45700" rIns="91433" bIns="45700" rtlCol="0" anchor="t" anchorCtr="0">
            <a:noAutofit/>
          </a:bodyPr>
          <a:lstStyle/>
          <a:p>
            <a:pPr marL="0" indent="0">
              <a:buNone/>
            </a:pPr>
            <a:r>
              <a:rPr lang="en"/>
              <a:t> </a:t>
            </a:r>
            <a:endParaRPr/>
          </a:p>
        </p:txBody>
      </p:sp>
      <p:pic>
        <p:nvPicPr>
          <p:cNvPr id="582" name="Google Shape;582;p76" title="Chart"/>
          <p:cNvPicPr preferRelativeResize="0"/>
          <p:nvPr/>
        </p:nvPicPr>
        <p:blipFill>
          <a:blip r:embed="rId3">
            <a:alphaModFix/>
          </a:blip>
          <a:stretch>
            <a:fillRect/>
          </a:stretch>
        </p:blipFill>
        <p:spPr>
          <a:xfrm>
            <a:off x="1269932" y="1377034"/>
            <a:ext cx="9798867" cy="54809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7"/>
          <p:cNvSpPr txBox="1">
            <a:spLocks noGrp="1"/>
          </p:cNvSpPr>
          <p:nvPr>
            <p:ph type="title"/>
          </p:nvPr>
        </p:nvSpPr>
        <p:spPr>
          <a:xfrm>
            <a:off x="838200" y="152400"/>
            <a:ext cx="10515600" cy="914400"/>
          </a:xfrm>
          <a:prstGeom prst="rect">
            <a:avLst/>
          </a:prstGeom>
          <a:noFill/>
          <a:ln>
            <a:noFill/>
          </a:ln>
        </p:spPr>
        <p:txBody>
          <a:bodyPr spcFirstLastPara="1" vert="horz" wrap="square" lIns="91433" tIns="45700" rIns="91433" bIns="45700" rtlCol="0" anchor="ctr" anchorCtr="0">
            <a:noAutofit/>
          </a:bodyPr>
          <a:lstStyle/>
          <a:p>
            <a:pPr algn="ctr"/>
            <a:r>
              <a:rPr lang="en" sz="2800"/>
              <a:t>Archiving Imagery Workgroup </a:t>
            </a:r>
            <a:endParaRPr sz="2800"/>
          </a:p>
          <a:p>
            <a:pPr algn="ctr"/>
            <a:r>
              <a:rPr lang="en"/>
              <a:t>SUMMARY</a:t>
            </a:r>
            <a:endParaRPr/>
          </a:p>
        </p:txBody>
      </p:sp>
      <p:sp>
        <p:nvSpPr>
          <p:cNvPr id="589" name="Google Shape;589;p77"/>
          <p:cNvSpPr txBox="1">
            <a:spLocks noGrp="1"/>
          </p:cNvSpPr>
          <p:nvPr>
            <p:ph type="body" idx="1"/>
          </p:nvPr>
        </p:nvSpPr>
        <p:spPr>
          <a:xfrm>
            <a:off x="207800" y="1651467"/>
            <a:ext cx="11776400" cy="4098800"/>
          </a:xfrm>
          <a:prstGeom prst="rect">
            <a:avLst/>
          </a:prstGeom>
        </p:spPr>
        <p:txBody>
          <a:bodyPr spcFirstLastPara="1" vert="horz" wrap="square" lIns="91433" tIns="45700" rIns="91433" bIns="45700" rtlCol="0" anchor="t" anchorCtr="0">
            <a:noAutofit/>
          </a:bodyPr>
          <a:lstStyle/>
          <a:p>
            <a:pPr indent="-440256">
              <a:lnSpc>
                <a:spcPct val="115000"/>
              </a:lnSpc>
              <a:spcBef>
                <a:spcPts val="0"/>
              </a:spcBef>
              <a:buClr>
                <a:schemeClr val="dk2"/>
              </a:buClr>
              <a:buSzPts val="1600"/>
              <a:buFont typeface="Calibri"/>
              <a:buChar char="●"/>
            </a:pPr>
            <a:r>
              <a:rPr lang="en" sz="2000" dirty="0">
                <a:solidFill>
                  <a:schemeClr val="dk2"/>
                </a:solidFill>
              </a:rPr>
              <a:t>Historical aerial imagery is highly valued and used by the community</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Various agencies are spending hundred of thousands of dollars per year collecting new imagery</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Digital image files are stored inconsistently and are at risk of loss</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Digital image files take up considerable server space </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Digital image files are often unknowingly stored on duplicate drives across the state</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Imagery is being stored in a variety of file formats including formats that are proprietary or legacy</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There is no clear workflow for retroactively archiving images from geospatial image services</a:t>
            </a:r>
            <a:endParaRPr sz="2000" dirty="0">
              <a:solidFill>
                <a:schemeClr val="dk2"/>
              </a:solidFill>
            </a:endParaRPr>
          </a:p>
          <a:p>
            <a:pPr indent="-440256">
              <a:lnSpc>
                <a:spcPct val="115000"/>
              </a:lnSpc>
              <a:spcBef>
                <a:spcPts val="1333"/>
              </a:spcBef>
              <a:buClr>
                <a:schemeClr val="dk2"/>
              </a:buClr>
              <a:buSzPts val="1600"/>
              <a:buChar char="●"/>
            </a:pPr>
            <a:r>
              <a:rPr lang="en" sz="2000" dirty="0">
                <a:solidFill>
                  <a:schemeClr val="dk2"/>
                </a:solidFill>
              </a:rPr>
              <a:t>Providing access to archived files may look different than the way existing services provide access to imagery as the focus is on long term availability and preservation rather than immediate use</a:t>
            </a:r>
          </a:p>
          <a:p>
            <a:pPr indent="-440256">
              <a:lnSpc>
                <a:spcPct val="115000"/>
              </a:lnSpc>
              <a:spcBef>
                <a:spcPts val="1333"/>
              </a:spcBef>
              <a:buClr>
                <a:schemeClr val="dk2"/>
              </a:buClr>
              <a:buSzPts val="1600"/>
              <a:buChar char="●"/>
            </a:pPr>
            <a:r>
              <a:rPr lang="en" sz="2000" dirty="0">
                <a:solidFill>
                  <a:schemeClr val="dk2"/>
                </a:solidFill>
                <a:hlinkClick r:id="rId3"/>
              </a:rPr>
              <a:t>Final report</a:t>
            </a:r>
            <a:endParaRPr sz="2000" dirty="0">
              <a:solidFill>
                <a:schemeClr val="dk2"/>
              </a:solidFill>
            </a:endParaRPr>
          </a:p>
          <a:p>
            <a:pPr marL="0" indent="0">
              <a:lnSpc>
                <a:spcPct val="115000"/>
              </a:lnSpc>
              <a:spcBef>
                <a:spcPts val="1333"/>
              </a:spcBef>
              <a:spcAft>
                <a:spcPts val="1333"/>
              </a:spcAft>
              <a:buNone/>
            </a:pPr>
            <a:endParaRPr sz="2133" dirty="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1484977"/>
              </p:ext>
            </p:extLst>
          </p:nvPr>
        </p:nvGraphicFramePr>
        <p:xfrm>
          <a:off x="341376" y="1336628"/>
          <a:ext cx="11545823" cy="4064810"/>
        </p:xfrm>
        <a:graphic>
          <a:graphicData uri="http://schemas.openxmlformats.org/drawingml/2006/table">
            <a:tbl>
              <a:tblPr firstRow="1" bandRow="1">
                <a:tableStyleId>{C083E6E3-FA7D-4D7B-A595-EF9225AFEA82}</a:tableStyleId>
              </a:tblPr>
              <a:tblGrid>
                <a:gridCol w="1028551">
                  <a:extLst>
                    <a:ext uri="{9D8B030D-6E8A-4147-A177-3AD203B41FA5}">
                      <a16:colId xmlns:a16="http://schemas.microsoft.com/office/drawing/2014/main" val="20000"/>
                    </a:ext>
                  </a:extLst>
                </a:gridCol>
                <a:gridCol w="4776604">
                  <a:extLst>
                    <a:ext uri="{9D8B030D-6E8A-4147-A177-3AD203B41FA5}">
                      <a16:colId xmlns:a16="http://schemas.microsoft.com/office/drawing/2014/main" val="20001"/>
                    </a:ext>
                  </a:extLst>
                </a:gridCol>
                <a:gridCol w="436283">
                  <a:extLst>
                    <a:ext uri="{9D8B030D-6E8A-4147-A177-3AD203B41FA5}">
                      <a16:colId xmlns:a16="http://schemas.microsoft.com/office/drawing/2014/main" val="4258693984"/>
                    </a:ext>
                  </a:extLst>
                </a:gridCol>
                <a:gridCol w="876608">
                  <a:extLst>
                    <a:ext uri="{9D8B030D-6E8A-4147-A177-3AD203B41FA5}">
                      <a16:colId xmlns:a16="http://schemas.microsoft.com/office/drawing/2014/main" val="268677829"/>
                    </a:ext>
                  </a:extLst>
                </a:gridCol>
                <a:gridCol w="4427777">
                  <a:extLst>
                    <a:ext uri="{9D8B030D-6E8A-4147-A177-3AD203B41FA5}">
                      <a16:colId xmlns:a16="http://schemas.microsoft.com/office/drawing/2014/main" val="888275951"/>
                    </a:ext>
                  </a:extLst>
                </a:gridCol>
              </a:tblGrid>
              <a:tr h="418943">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400" dirty="0"/>
                    </a:p>
                  </a:txBody>
                  <a:tcPr marL="217650"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dirty="0"/>
                        <a:t>Time</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400" dirty="0"/>
                        <a:t>Topic</a:t>
                      </a:r>
                    </a:p>
                  </a:txBody>
                  <a:tcPr marL="108825" marR="108825" marT="54413" marB="544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837882">
                <a:tc>
                  <a:txBody>
                    <a:bodyPr/>
                    <a:lstStyle/>
                    <a:p>
                      <a:pPr algn="ctr"/>
                      <a:r>
                        <a:rPr lang="en-US" sz="1400" dirty="0"/>
                        <a:t>10:00</a:t>
                      </a:r>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Introductions, approve agenda and previous minutes</a:t>
                      </a:r>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1400" dirty="0"/>
                        <a:t>11:05</a:t>
                      </a:r>
                      <a:endParaRPr lang="en-US" dirty="0"/>
                    </a:p>
                  </a:txBody>
                  <a:tcPr marL="108825"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Calibri"/>
                        </a:rPr>
                        <a:t>Break</a:t>
                      </a:r>
                      <a:endParaRPr lang="en-US" sz="1400" dirty="0"/>
                    </a:p>
                  </a:txBody>
                  <a:tcPr marL="217650" marR="108825" marT="108825" marB="10882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60448">
                <a:tc>
                  <a:txBody>
                    <a:bodyPr/>
                    <a:lstStyle/>
                    <a:p>
                      <a:pPr algn="ctr"/>
                      <a:r>
                        <a:rPr lang="en-US" sz="1400" dirty="0"/>
                        <a:t>10:10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Committee reports – Review </a:t>
                      </a:r>
                      <a:r>
                        <a:rPr lang="en-US" sz="1400" dirty="0"/>
                        <a:t>and</a:t>
                      </a:r>
                      <a:r>
                        <a:rPr lang="en-US" sz="1400" baseline="0" dirty="0"/>
                        <a:t> accept</a:t>
                      </a: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lvl="0" algn="ctr">
                        <a:buNone/>
                      </a:pPr>
                      <a:r>
                        <a:rPr lang="en-US" sz="1400" dirty="0"/>
                        <a:t>11:15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t>Archiving update</a:t>
                      </a:r>
                      <a:endParaRPr lang="en-US" dirty="0" err="1"/>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0448">
                <a:tc>
                  <a:txBody>
                    <a:bodyPr/>
                    <a:lstStyle/>
                    <a:p>
                      <a:pPr algn="ctr"/>
                      <a:r>
                        <a:rPr lang="en-US" sz="1400" dirty="0"/>
                        <a:t>10:20</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dirty="0"/>
                        <a:t>Stream ID Standard approval</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Tx/>
                        <a:buSzTx/>
                        <a:buFontTx/>
                        <a:buNone/>
                      </a:pPr>
                      <a:r>
                        <a:rPr lang="en-US" sz="1400" dirty="0"/>
                        <a:t>11:35</a:t>
                      </a:r>
                      <a:endParaRPr lang="en-US"/>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GAC priority projects and initiatives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66193">
                <a:tc>
                  <a:txBody>
                    <a:bodyPr/>
                    <a:lstStyle/>
                    <a:p>
                      <a:pPr algn="ctr"/>
                      <a:r>
                        <a:rPr lang="en-US" sz="1400" dirty="0"/>
                        <a:t>10:25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t>Criminal Justice Information Best Practices update</a:t>
                      </a: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11:55</a:t>
                      </a: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noProof="0" dirty="0">
                          <a:latin typeface="Calibri"/>
                        </a:rPr>
                        <a:t>Announcements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10:30</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0" i="0" u="none" strike="noStrike" baseline="0" noProof="0" dirty="0">
                          <a:latin typeface="Calibri"/>
                        </a:rPr>
                        <a:t>2023 Priority Project Survey Scores</a:t>
                      </a:r>
                      <a:endParaRPr lang="en-US" sz="1400" baseline="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r>
                        <a:rPr lang="en-US" sz="1400" dirty="0"/>
                        <a:t>noon</a:t>
                      </a:r>
                      <a:endParaRPr lang="en-US"/>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US" sz="1400" kern="1200" dirty="0">
                          <a:solidFill>
                            <a:schemeClr val="tx1"/>
                          </a:solidFill>
                          <a:latin typeface="+mn-lt"/>
                          <a:ea typeface="+mn-ea"/>
                          <a:cs typeface="+mn-cs"/>
                        </a:rPr>
                        <a:t>Adjourn</a:t>
                      </a:r>
                      <a:endParaRPr lang="en-US"/>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483296"/>
                  </a:ext>
                </a:extLst>
              </a:tr>
              <a:tr h="56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10:55</a:t>
                      </a:r>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400" baseline="0" dirty="0"/>
                        <a:t>Legislative Updates</a:t>
                      </a:r>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a:lnSpc>
                          <a:spcPct val="100000"/>
                        </a:lnSpc>
                        <a:spcBef>
                          <a:spcPts val="0"/>
                        </a:spcBef>
                        <a:spcAft>
                          <a:spcPts val="0"/>
                        </a:spcAft>
                        <a:buClrTx/>
                        <a:buSzTx/>
                        <a:buFontTx/>
                        <a:buNone/>
                        <a:tabLst/>
                        <a:defRPr/>
                      </a:pPr>
                      <a:endParaRPr lang="en-US" dirty="0"/>
                    </a:p>
                  </a:txBody>
                  <a:tcPr marL="108825"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a:lnSpc>
                          <a:spcPct val="100000"/>
                        </a:lnSpc>
                        <a:spcBef>
                          <a:spcPts val="0"/>
                        </a:spcBef>
                        <a:spcAft>
                          <a:spcPts val="0"/>
                        </a:spcAft>
                        <a:buClrTx/>
                        <a:buSzTx/>
                        <a:buFontTx/>
                        <a:buNone/>
                        <a:tabLst/>
                        <a:defRPr/>
                      </a:pPr>
                      <a:endParaRPr lang="en-US" dirty="0"/>
                    </a:p>
                  </a:txBody>
                  <a:tcPr marL="217650" marR="108825" marT="108825" marB="108825"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7328149"/>
                  </a:ext>
                </a:extLst>
              </a:tr>
            </a:tbl>
          </a:graphicData>
        </a:graphic>
      </p:graphicFrame>
    </p:spTree>
    <p:extLst>
      <p:ext uri="{BB962C8B-B14F-4D97-AF65-F5344CB8AC3E}">
        <p14:creationId xmlns:p14="http://schemas.microsoft.com/office/powerpoint/2010/main" val="1298639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8"/>
          <p:cNvSpPr txBox="1">
            <a:spLocks noGrp="1"/>
          </p:cNvSpPr>
          <p:nvPr>
            <p:ph type="title"/>
          </p:nvPr>
        </p:nvSpPr>
        <p:spPr>
          <a:xfrm>
            <a:off x="628651" y="114300"/>
            <a:ext cx="7886800" cy="686000"/>
          </a:xfrm>
          <a:prstGeom prst="rect">
            <a:avLst/>
          </a:prstGeom>
          <a:noFill/>
          <a:ln>
            <a:noFill/>
          </a:ln>
        </p:spPr>
        <p:txBody>
          <a:bodyPr spcFirstLastPara="1" vert="horz" wrap="square" lIns="91433" tIns="45700" rIns="91433" bIns="45700" rtlCol="0" anchor="ctr" anchorCtr="0">
            <a:noAutofit/>
          </a:bodyPr>
          <a:lstStyle/>
          <a:p>
            <a:r>
              <a:rPr lang="en"/>
              <a:t>Archiving Imagery Workgroup</a:t>
            </a:r>
            <a:endParaRPr/>
          </a:p>
        </p:txBody>
      </p:sp>
      <p:sp>
        <p:nvSpPr>
          <p:cNvPr id="596" name="Google Shape;596;p78"/>
          <p:cNvSpPr txBox="1">
            <a:spLocks noGrp="1"/>
          </p:cNvSpPr>
          <p:nvPr>
            <p:ph type="body" idx="1"/>
          </p:nvPr>
        </p:nvSpPr>
        <p:spPr>
          <a:xfrm>
            <a:off x="838200" y="1594625"/>
            <a:ext cx="10515600" cy="4582400"/>
          </a:xfrm>
          <a:prstGeom prst="rect">
            <a:avLst/>
          </a:prstGeom>
          <a:solidFill>
            <a:schemeClr val="lt1"/>
          </a:solidFill>
          <a:ln>
            <a:noFill/>
          </a:ln>
        </p:spPr>
        <p:txBody>
          <a:bodyPr spcFirstLastPara="1" vert="horz" wrap="square" lIns="91433" tIns="45700" rIns="91433" bIns="45700" rtlCol="0" anchor="t" anchorCtr="0">
            <a:noAutofit/>
          </a:bodyPr>
          <a:lstStyle/>
          <a:p>
            <a:pPr marL="237061" indent="-84665" algn="ctr">
              <a:spcBef>
                <a:spcPts val="2000"/>
              </a:spcBef>
              <a:buSzPts val="1900"/>
              <a:buNone/>
            </a:pPr>
            <a:endParaRPr sz="4800" b="1"/>
          </a:p>
          <a:p>
            <a:pPr marL="237061" indent="-84665" algn="ctr">
              <a:spcBef>
                <a:spcPts val="2000"/>
              </a:spcBef>
              <a:buSzPts val="1900"/>
              <a:buNone/>
            </a:pPr>
            <a:r>
              <a:rPr lang="en" sz="4800" b="1"/>
              <a:t>Questions?</a:t>
            </a:r>
            <a:endParaRPr sz="4800"/>
          </a:p>
        </p:txBody>
      </p:sp>
      <p:sp>
        <p:nvSpPr>
          <p:cNvPr id="597" name="Google Shape;597;p78"/>
          <p:cNvSpPr txBox="1"/>
          <p:nvPr/>
        </p:nvSpPr>
        <p:spPr>
          <a:xfrm>
            <a:off x="2782111" y="5023485"/>
            <a:ext cx="6741267" cy="984845"/>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dk2"/>
                </a:solidFill>
                <a:latin typeface="Calibri"/>
                <a:ea typeface="Calibri"/>
                <a:cs typeface="Calibri"/>
                <a:sym typeface="Calibri"/>
              </a:rPr>
              <a:t>Karen Majewicz (chair) - majew030@umn.edu</a:t>
            </a:r>
            <a:endParaRPr sz="2400" dirty="0">
              <a:solidFill>
                <a:schemeClr val="dk2"/>
              </a:solidFill>
              <a:latin typeface="Calibri"/>
              <a:ea typeface="Calibri"/>
              <a:cs typeface="Calibri"/>
              <a:sym typeface="Calibri"/>
            </a:endParaRPr>
          </a:p>
          <a:p>
            <a:pPr algn="ctr"/>
            <a:r>
              <a:rPr lang="en" sz="2400" dirty="0">
                <a:solidFill>
                  <a:schemeClr val="dk2"/>
                </a:solidFill>
                <a:latin typeface="Calibri"/>
                <a:ea typeface="Calibri"/>
                <a:cs typeface="Calibri"/>
                <a:sym typeface="Calibri"/>
              </a:rPr>
              <a:t>Melinda Kernik (vice-chair) - kerni016@umn.edu</a:t>
            </a:r>
            <a:endParaRPr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9</a:t>
            </a:r>
          </a:p>
        </p:txBody>
      </p:sp>
      <p:sp>
        <p:nvSpPr>
          <p:cNvPr id="2" name="Text Placeholder 1"/>
          <p:cNvSpPr>
            <a:spLocks noGrp="1"/>
          </p:cNvSpPr>
          <p:nvPr>
            <p:ph idx="1"/>
          </p:nvPr>
        </p:nvSpPr>
        <p:spPr/>
        <p:txBody>
          <a:bodyPr vert="horz" lIns="91440" tIns="45720" rIns="91440" bIns="45720" rtlCol="0" anchor="t">
            <a:normAutofit/>
          </a:bodyPr>
          <a:lstStyle/>
          <a:p>
            <a:pPr marL="0" indent="0">
              <a:buNone/>
            </a:pPr>
            <a:r>
              <a:rPr lang="en-US" b="1" dirty="0"/>
              <a:t>Updates on GAC Priority Projects and Initiatives</a:t>
            </a:r>
          </a:p>
          <a:p>
            <a:pPr marL="0" indent="0">
              <a:buNone/>
            </a:pPr>
            <a:r>
              <a:rPr lang="en-US" dirty="0">
                <a:cs typeface="Calibri"/>
              </a:rPr>
              <a:t>David Brandt</a:t>
            </a:r>
          </a:p>
        </p:txBody>
      </p:sp>
    </p:spTree>
    <p:extLst>
      <p:ext uri="{BB962C8B-B14F-4D97-AF65-F5344CB8AC3E}">
        <p14:creationId xmlns:p14="http://schemas.microsoft.com/office/powerpoint/2010/main" val="2418978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en-US" dirty="0"/>
              <a:t>Updates on GAC Priority Projects and Initiatives</a:t>
            </a:r>
            <a:endParaRPr dirty="0"/>
          </a:p>
        </p:txBody>
      </p:sp>
      <p:sp>
        <p:nvSpPr>
          <p:cNvPr id="490" name="Google Shape;490;p61"/>
          <p:cNvSpPr txBox="1">
            <a:spLocks noGrp="1"/>
          </p:cNvSpPr>
          <p:nvPr>
            <p:ph type="body" idx="1"/>
          </p:nvPr>
        </p:nvSpPr>
        <p:spPr>
          <a:prstGeom prst="rect">
            <a:avLst/>
          </a:prstGeom>
          <a:solidFill>
            <a:schemeClr val="lt1"/>
          </a:solidFill>
          <a:ln>
            <a:noFill/>
          </a:ln>
        </p:spPr>
        <p:txBody>
          <a:bodyPr spcFirstLastPara="1" wrap="square" lIns="91425" tIns="45700" rIns="91425" bIns="45700" anchor="t" anchorCtr="0">
            <a:noAutofit/>
          </a:bodyPr>
          <a:lstStyle/>
          <a:p>
            <a:pPr indent="-457200">
              <a:buFont typeface="+mj-lt"/>
              <a:buAutoNum type="arabicPeriod"/>
            </a:pPr>
            <a:r>
              <a:rPr lang="en-US" sz="2400" dirty="0">
                <a:ea typeface="+mn-lt"/>
                <a:cs typeface="+mn-lt"/>
              </a:rPr>
              <a:t>Most recent success </a:t>
            </a:r>
          </a:p>
          <a:p>
            <a:pPr indent="-457200">
              <a:buFont typeface="+mj-lt"/>
              <a:buAutoNum type="arabicPeriod"/>
            </a:pPr>
            <a:r>
              <a:rPr lang="en-US" sz="2400" dirty="0">
                <a:ea typeface="+mn-lt"/>
                <a:cs typeface="+mn-lt"/>
              </a:rPr>
              <a:t>Experiencing a barrier?</a:t>
            </a:r>
          </a:p>
          <a:p>
            <a:pPr indent="-457200">
              <a:buFont typeface="+mj-lt"/>
              <a:buAutoNum type="arabicPeriod"/>
            </a:pPr>
            <a:r>
              <a:rPr lang="en-US" sz="2400" dirty="0">
                <a:ea typeface="+mn-lt"/>
                <a:cs typeface="+mn-lt"/>
              </a:rPr>
              <a:t>Next task</a:t>
            </a:r>
            <a:endParaRPr lang="en-US" sz="2400" dirty="0"/>
          </a:p>
          <a:p>
            <a:pPr marL="0" marR="0" lvl="0" indent="0" algn="l" rtl="0">
              <a:lnSpc>
                <a:spcPct val="100000"/>
              </a:lnSpc>
              <a:spcBef>
                <a:spcPts val="0"/>
              </a:spcBef>
              <a:spcAft>
                <a:spcPts val="0"/>
              </a:spcAft>
              <a:buNone/>
            </a:pPr>
            <a:endParaRPr lang="en-US" sz="2400" b="1" dirty="0"/>
          </a:p>
        </p:txBody>
      </p:sp>
    </p:spTree>
    <p:extLst>
      <p:ext uri="{BB962C8B-B14F-4D97-AF65-F5344CB8AC3E}">
        <p14:creationId xmlns:p14="http://schemas.microsoft.com/office/powerpoint/2010/main" val="3858281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title="Table of GAC Priorities"/>
          <p:cNvGraphicFramePr>
            <a:graphicFrameLocks noGrp="1"/>
          </p:cNvGraphicFramePr>
          <p:nvPr>
            <p:extLst>
              <p:ext uri="{D42A27DB-BD31-4B8C-83A1-F6EECF244321}">
                <p14:modId xmlns:p14="http://schemas.microsoft.com/office/powerpoint/2010/main" val="1896862473"/>
              </p:ext>
            </p:extLst>
          </p:nvPr>
        </p:nvGraphicFramePr>
        <p:xfrm>
          <a:off x="962526" y="1343239"/>
          <a:ext cx="10283869" cy="5030219"/>
        </p:xfrm>
        <a:graphic>
          <a:graphicData uri="http://schemas.openxmlformats.org/drawingml/2006/table">
            <a:tbl>
              <a:tblPr>
                <a:tableStyleId>{5C22544A-7EE6-4342-B048-85BDC9FD1C3A}</a:tableStyleId>
              </a:tblPr>
              <a:tblGrid>
                <a:gridCol w="4334006">
                  <a:extLst>
                    <a:ext uri="{9D8B030D-6E8A-4147-A177-3AD203B41FA5}">
                      <a16:colId xmlns:a16="http://schemas.microsoft.com/office/drawing/2014/main" val="1836324951"/>
                    </a:ext>
                  </a:extLst>
                </a:gridCol>
                <a:gridCol w="1478071">
                  <a:extLst>
                    <a:ext uri="{9D8B030D-6E8A-4147-A177-3AD203B41FA5}">
                      <a16:colId xmlns:a16="http://schemas.microsoft.com/office/drawing/2014/main" val="2608705875"/>
                    </a:ext>
                  </a:extLst>
                </a:gridCol>
                <a:gridCol w="2203798">
                  <a:extLst>
                    <a:ext uri="{9D8B030D-6E8A-4147-A177-3AD203B41FA5}">
                      <a16:colId xmlns:a16="http://schemas.microsoft.com/office/drawing/2014/main" val="887950405"/>
                    </a:ext>
                  </a:extLst>
                </a:gridCol>
                <a:gridCol w="2267994">
                  <a:extLst>
                    <a:ext uri="{9D8B030D-6E8A-4147-A177-3AD203B41FA5}">
                      <a16:colId xmlns:a16="http://schemas.microsoft.com/office/drawing/2014/main" val="3554509381"/>
                    </a:ext>
                  </a:extLst>
                </a:gridCol>
              </a:tblGrid>
              <a:tr h="640211">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65834">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New Lidar Acquisition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dirty="0">
                          <a:solidFill>
                            <a:schemeClr val="dk1"/>
                          </a:solidFill>
                          <a:effectLst/>
                          <a:latin typeface="+mn-lt"/>
                        </a:rPr>
                        <a:t>Active</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Gerry Sjerven</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37609979"/>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Updated and Aligned Boundary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Preston Dowell</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1005778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pt-BR" sz="2000" b="0" i="0" u="none" strike="noStrike" dirty="0">
                          <a:solidFill>
                            <a:srgbClr val="003865"/>
                          </a:solidFill>
                          <a:effectLst/>
                          <a:latin typeface="Calibri" panose="020F0502020204030204" pitchFamily="34" charset="0"/>
                        </a:rPr>
                        <a:t>Parcel Data</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Mark Kotz</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73844051"/>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Road Centerline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err="1">
                          <a:effectLst/>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947476017"/>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Image Service Improvements</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u="none" strike="noStrike" dirty="0">
                          <a:effectLst/>
                        </a:rPr>
                        <a:t>Jim Bunning</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54039146"/>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Critical Infrastructure Data</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Stacey Stark</a:t>
                      </a: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Steve Swazee</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35244595"/>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Address Points Data</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MnGeo</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Alison Slaats</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626182"/>
                  </a:ext>
                </a:extLst>
              </a:tr>
              <a:tr h="3658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mn-lt"/>
                          <a:ea typeface="+mn-ea"/>
                          <a:cs typeface="+mn-cs"/>
                        </a:rPr>
                        <a:t>Underground Utilities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Steve Swazee</a:t>
                      </a:r>
                    </a:p>
                  </a:txBody>
                  <a:tcPr marL="7620" marR="7620" marT="7620" marB="0" anchor="ctr">
                    <a:solidFill>
                      <a:schemeClr val="accent2">
                        <a:lumMod val="40000"/>
                        <a:lumOff val="60000"/>
                      </a:schemeClr>
                    </a:solidFill>
                  </a:tcPr>
                </a:tc>
                <a:tc>
                  <a:txBody>
                    <a:bodyPr/>
                    <a:lstStyle/>
                    <a:p>
                      <a:pPr algn="l" fontAlgn="b"/>
                      <a:r>
                        <a:rPr lang="en-US" sz="2000" u="none" strike="noStrike" dirty="0">
                          <a:effectLst/>
                        </a:rPr>
                        <a:t>Barb Cederberg</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493653729"/>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U.S. National Grid Materials</a:t>
                      </a:r>
                      <a:endParaRPr kumimoji="0"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Randy Knippel</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Randy Knippel</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626389347"/>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Archiving Implementation</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Ryan Mattke</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mn-lt"/>
                          <a:ea typeface="+mn-ea"/>
                          <a:cs typeface="+mn-cs"/>
                        </a:rPr>
                        <a:t>many</a:t>
                      </a:r>
                      <a:endParaRPr lang="en-US" sz="2000" b="0" i="0" u="none" strike="noStrike" dirty="0">
                        <a:solidFill>
                          <a:srgbClr val="000000"/>
                        </a:solidFill>
                        <a:effectLst/>
                        <a:latin typeface="Calibri"/>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093910541"/>
                  </a:ext>
                </a:extLst>
              </a:tr>
              <a:tr h="365834">
                <a:tc>
                  <a:txBody>
                    <a:bodyPr/>
                    <a:lstStyle/>
                    <a:p>
                      <a:pPr marL="0" marR="0" lvl="0" indent="0" algn="l" rtl="0">
                        <a:lnSpc>
                          <a:spcPct val="100000"/>
                        </a:lnSpc>
                        <a:spcBef>
                          <a:spcPts val="0"/>
                        </a:spcBef>
                        <a:spcAft>
                          <a:spcPts val="0"/>
                        </a:spcAft>
                        <a:buClrTx/>
                        <a:buSzTx/>
                        <a:buFontTx/>
                        <a:buNone/>
                      </a:pPr>
                      <a:r>
                        <a:rPr lang="en-US" sz="2000" u="none" strike="noStrike" dirty="0">
                          <a:effectLst/>
                        </a:rPr>
                        <a:t>Accurate Hydro-DEMs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rgbClr val="003865"/>
                          </a:solidFill>
                          <a:effectLst/>
                          <a:latin typeface="Calibri"/>
                        </a:rPr>
                        <a:t>Sean Vaughn</a:t>
                      </a:r>
                      <a:endParaRPr lang="en-US"/>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rgbClr val="003865"/>
                          </a:solidFill>
                          <a:effectLst/>
                          <a:uLnTx/>
                          <a:uFillTx/>
                          <a:latin typeface="Calibri"/>
                          <a:ea typeface="+mn-ea"/>
                          <a:cs typeface="+mn-cs"/>
                        </a:rPr>
                        <a:t>many</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2796515690"/>
                  </a:ext>
                </a:extLst>
              </a:tr>
              <a:tr h="365834">
                <a:tc>
                  <a:txBody>
                    <a:bodyPr/>
                    <a:lstStyle/>
                    <a:p>
                      <a:pPr marL="0" marR="0" lvl="0" indent="0" algn="l" rtl="0">
                        <a:lnSpc>
                          <a:spcPct val="100000"/>
                        </a:lnSpc>
                        <a:spcBef>
                          <a:spcPts val="0"/>
                        </a:spcBef>
                        <a:spcAft>
                          <a:spcPts val="0"/>
                        </a:spcAft>
                        <a:buClrTx/>
                        <a:buSzTx/>
                        <a:buFontTx/>
                        <a:buNone/>
                      </a:pPr>
                      <a:r>
                        <a:rPr lang="pt-BR" sz="2000" b="0" i="0" u="none" strike="noStrike" kern="1200" cap="none" spc="0" normalizeH="0" baseline="0" noProof="0" dirty="0">
                          <a:ln>
                            <a:noFill/>
                          </a:ln>
                          <a:solidFill>
                            <a:srgbClr val="003865"/>
                          </a:solidFill>
                          <a:effectLst/>
                          <a:uLnTx/>
                          <a:uFillTx/>
                          <a:latin typeface="+mn-lt"/>
                          <a:ea typeface="+mn-ea"/>
                          <a:cs typeface="+mn-cs"/>
                        </a:rPr>
                        <a:t>Culvert Data Standard</a:t>
                      </a:r>
                      <a:endParaRPr lang="pt-BR" sz="2000" b="1" i="0" u="none" strike="noStrike" kern="1200" cap="none" spc="0" normalizeH="0" baseline="0" noProof="0" dirty="0">
                        <a:ln>
                          <a:noFill/>
                        </a:ln>
                        <a:solidFill>
                          <a:srgbClr val="000000"/>
                        </a:solidFill>
                        <a:effectLst/>
                        <a:uLnTx/>
                        <a:uFillTx/>
                        <a:latin typeface="Calibri"/>
                        <a:ea typeface="+mn-ea"/>
                        <a:cs typeface="+mn-cs"/>
                      </a:endParaRPr>
                    </a:p>
                  </a:txBody>
                  <a:tcPr marL="7620" marR="7620" marT="7620" marB="0" anchor="ctr">
                    <a:solidFill>
                      <a:schemeClr val="accent2">
                        <a:lumMod val="40000"/>
                        <a:lumOff val="60000"/>
                      </a:schemeClr>
                    </a:solidFill>
                  </a:tcPr>
                </a:tc>
                <a:tc>
                  <a:txBody>
                    <a:bodyPr/>
                    <a:lstStyle/>
                    <a:p>
                      <a:pPr lvl="0" algn="ctr">
                        <a:buNone/>
                      </a:pPr>
                      <a:r>
                        <a:rPr lang="en-US" sz="2000" b="0" i="0" u="none" strike="noStrike" kern="1200" cap="none" spc="0" normalizeH="0" baseline="0" noProof="0" dirty="0">
                          <a:ln>
                            <a:noFill/>
                          </a:ln>
                          <a:solidFill>
                            <a:srgbClr val="003865"/>
                          </a:solidFill>
                          <a:effectLst/>
                          <a:uLnTx/>
                          <a:uFillTx/>
                          <a:latin typeface="+mn-lt"/>
                          <a:ea typeface="+mn-ea"/>
                          <a:cs typeface="+mn-cs"/>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dirty="0">
                          <a:solidFill>
                            <a:schemeClr val="tx1"/>
                          </a:solidFill>
                          <a:effectLst/>
                          <a:latin typeface="Calibri"/>
                        </a:rPr>
                        <a:t>Rick Moore</a:t>
                      </a:r>
                      <a:endParaRPr lang="en-US">
                        <a:solidFill>
                          <a:schemeClr val="tx1"/>
                        </a:solidFill>
                      </a:endParaRPr>
                    </a:p>
                  </a:txBody>
                  <a:tcPr marL="7620" marR="7620" marT="7620" marB="0" anchor="ctr">
                    <a:solidFill>
                      <a:schemeClr val="accent2">
                        <a:lumMod val="40000"/>
                        <a:lumOff val="60000"/>
                      </a:schemeClr>
                    </a:solidFill>
                  </a:tcPr>
                </a:tc>
                <a:tc>
                  <a:txBody>
                    <a:bodyPr/>
                    <a:lstStyle/>
                    <a:p>
                      <a:pPr marL="0" marR="0" lvl="0" indent="0" algn="l" rtl="0">
                        <a:lnSpc>
                          <a:spcPct val="100000"/>
                        </a:lnSpc>
                        <a:spcBef>
                          <a:spcPts val="0"/>
                        </a:spcBef>
                        <a:spcAft>
                          <a:spcPts val="0"/>
                        </a:spcAft>
                        <a:buClrTx/>
                        <a:buSzTx/>
                        <a:buFontTx/>
                        <a:buNone/>
                      </a:pPr>
                      <a:r>
                        <a:rPr lang="en-US" sz="2000" b="0" i="0" u="none" strike="noStrike" kern="1200" cap="none" spc="0" normalizeH="0" baseline="0" noProof="0" dirty="0">
                          <a:ln>
                            <a:noFill/>
                          </a:ln>
                          <a:solidFill>
                            <a:schemeClr val="tx1"/>
                          </a:solidFill>
                          <a:effectLst/>
                          <a:uLnTx/>
                          <a:uFillTx/>
                          <a:latin typeface="Calibri"/>
                          <a:ea typeface="+mn-ea"/>
                          <a:cs typeface="+mn-cs"/>
                        </a:rPr>
                        <a:t>Jonathan Lord</a:t>
                      </a:r>
                    </a:p>
                  </a:txBody>
                  <a:tcPr marL="7620" marR="7620" marT="7620" marB="0" anchor="ctr">
                    <a:solidFill>
                      <a:schemeClr val="accent2">
                        <a:lumMod val="40000"/>
                        <a:lumOff val="60000"/>
                      </a:schemeClr>
                    </a:solidFill>
                  </a:tcPr>
                </a:tc>
                <a:extLst>
                  <a:ext uri="{0D108BD9-81ED-4DB2-BD59-A6C34878D82A}">
                    <a16:rowId xmlns:a16="http://schemas.microsoft.com/office/drawing/2014/main" val="2840920082"/>
                  </a:ext>
                </a:extLst>
              </a:tr>
            </a:tbl>
          </a:graphicData>
        </a:graphic>
      </p:graphicFrame>
    </p:spTree>
    <p:extLst>
      <p:ext uri="{BB962C8B-B14F-4D97-AF65-F5344CB8AC3E}">
        <p14:creationId xmlns:p14="http://schemas.microsoft.com/office/powerpoint/2010/main" val="3417779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GAC Priorities</a:t>
            </a:r>
          </a:p>
        </p:txBody>
      </p:sp>
      <p:graphicFrame>
        <p:nvGraphicFramePr>
          <p:cNvPr id="2" name="Table 1" descr="Table of GAC Priorities - continues" title="Table of GAC Priorities - continues"/>
          <p:cNvGraphicFramePr>
            <a:graphicFrameLocks noGrp="1"/>
          </p:cNvGraphicFramePr>
          <p:nvPr>
            <p:extLst>
              <p:ext uri="{D42A27DB-BD31-4B8C-83A1-F6EECF244321}">
                <p14:modId xmlns:p14="http://schemas.microsoft.com/office/powerpoint/2010/main" val="2633002233"/>
              </p:ext>
            </p:extLst>
          </p:nvPr>
        </p:nvGraphicFramePr>
        <p:xfrm>
          <a:off x="990728" y="1345925"/>
          <a:ext cx="10290949" cy="5353211"/>
        </p:xfrm>
        <a:graphic>
          <a:graphicData uri="http://schemas.openxmlformats.org/drawingml/2006/table">
            <a:tbl>
              <a:tblPr>
                <a:tableStyleId>{5C22544A-7EE6-4342-B048-85BDC9FD1C3A}</a:tableStyleId>
              </a:tblPr>
              <a:tblGrid>
                <a:gridCol w="4353612">
                  <a:extLst>
                    <a:ext uri="{9D8B030D-6E8A-4147-A177-3AD203B41FA5}">
                      <a16:colId xmlns:a16="http://schemas.microsoft.com/office/drawing/2014/main" val="1836324951"/>
                    </a:ext>
                  </a:extLst>
                </a:gridCol>
                <a:gridCol w="1503123">
                  <a:extLst>
                    <a:ext uri="{9D8B030D-6E8A-4147-A177-3AD203B41FA5}">
                      <a16:colId xmlns:a16="http://schemas.microsoft.com/office/drawing/2014/main" val="2608705875"/>
                    </a:ext>
                  </a:extLst>
                </a:gridCol>
                <a:gridCol w="2178746">
                  <a:extLst>
                    <a:ext uri="{9D8B030D-6E8A-4147-A177-3AD203B41FA5}">
                      <a16:colId xmlns:a16="http://schemas.microsoft.com/office/drawing/2014/main" val="887950405"/>
                    </a:ext>
                  </a:extLst>
                </a:gridCol>
                <a:gridCol w="2255468">
                  <a:extLst>
                    <a:ext uri="{9D8B030D-6E8A-4147-A177-3AD203B41FA5}">
                      <a16:colId xmlns:a16="http://schemas.microsoft.com/office/drawing/2014/main" val="3554509381"/>
                    </a:ext>
                  </a:extLst>
                </a:gridCol>
              </a:tblGrid>
              <a:tr h="707440">
                <a:tc>
                  <a:txBody>
                    <a:bodyPr/>
                    <a:lstStyle/>
                    <a:p>
                      <a:pPr algn="l" fontAlgn="b"/>
                      <a:r>
                        <a:rPr lang="en-US" sz="2000" b="1" u="none" strike="noStrike" dirty="0">
                          <a:effectLst/>
                        </a:rPr>
                        <a:t>Project or Initiative Description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Status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Project Owner</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b="1" u="none" strike="noStrike" dirty="0">
                          <a:effectLst/>
                        </a:rPr>
                        <a:t>Champion</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933252473"/>
                  </a:ext>
                </a:extLst>
              </a:tr>
              <a:tr h="357367">
                <a:tc>
                  <a:txBody>
                    <a:bodyPr/>
                    <a:lstStyle/>
                    <a:p>
                      <a:pPr lvl="0" algn="l">
                        <a:buNone/>
                      </a:pPr>
                      <a:r>
                        <a:rPr lang="en-US" sz="2000" u="none" strike="noStrike" dirty="0" err="1">
                          <a:effectLst/>
                        </a:rPr>
                        <a:t>Remonumentation</a:t>
                      </a:r>
                      <a:r>
                        <a:rPr lang="en-US" sz="2000" u="none" strike="noStrike" dirty="0">
                          <a:effectLst/>
                        </a:rPr>
                        <a:t> of Section Corners</a:t>
                      </a:r>
                      <a:endParaRPr lang="en-US" sz="2000" b="1" i="0" u="none" strike="noStrike" dirty="0">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ctr">
                        <a:buNone/>
                      </a:pPr>
                      <a:r>
                        <a:rPr lang="en-US" sz="2000" u="none" strike="noStrike" dirty="0">
                          <a:effectLst/>
                        </a:rPr>
                        <a:t>Active</a:t>
                      </a:r>
                      <a:endParaRPr lang="en-US" sz="2000" b="1" i="0" u="none" strike="noStrike">
                        <a:solidFill>
                          <a:srgbClr val="000000"/>
                        </a:solidFill>
                        <a:effectLst/>
                        <a:latin typeface="Calibri"/>
                      </a:endParaRPr>
                    </a:p>
                  </a:txBody>
                  <a:tcPr marL="7620" marR="7620" marT="7620" marB="0" anchor="ctr">
                    <a:solidFill>
                      <a:schemeClr val="accent2">
                        <a:lumMod val="40000"/>
                        <a:lumOff val="60000"/>
                      </a:schemeClr>
                    </a:solidFill>
                  </a:tcPr>
                </a:tc>
                <a:tc>
                  <a:txBody>
                    <a:bodyPr/>
                    <a:lstStyle/>
                    <a:p>
                      <a:pPr lvl="0" algn="l">
                        <a:buNone/>
                      </a:pPr>
                      <a:r>
                        <a:rPr lang="en-US" sz="2000" b="0" i="0" u="none" strike="noStrike" noProof="0" dirty="0">
                          <a:effectLst/>
                        </a:rPr>
                        <a:t>Pat Veraguth</a:t>
                      </a:r>
                      <a:endParaRPr lang="en-US" dirty="0"/>
                    </a:p>
                  </a:txBody>
                  <a:tcPr marL="7620" marR="7620" marT="7620" marB="0" anchor="ctr">
                    <a:solidFill>
                      <a:schemeClr val="accent2">
                        <a:lumMod val="40000"/>
                        <a:lumOff val="60000"/>
                      </a:schemeClr>
                    </a:solidFill>
                  </a:tcPr>
                </a:tc>
                <a:tc>
                  <a:txBody>
                    <a:bodyPr/>
                    <a:lstStyle/>
                    <a:p>
                      <a:pPr lvl="0" algn="l">
                        <a:buNone/>
                      </a:pPr>
                      <a:r>
                        <a:rPr lang="en-US" sz="2000" b="0" i="0" u="none" strike="noStrike" dirty="0">
                          <a:solidFill>
                            <a:srgbClr val="003865"/>
                          </a:solidFill>
                          <a:effectLst/>
                          <a:latin typeface="Calibri"/>
                        </a:rPr>
                        <a:t>Alison Slaats</a:t>
                      </a:r>
                      <a:endParaRPr lang="en-US" dirty="0"/>
                    </a:p>
                  </a:txBody>
                  <a:tcPr marL="7620" marR="7620" marT="7620" marB="0" anchor="ctr">
                    <a:solidFill>
                      <a:schemeClr val="accent2">
                        <a:lumMod val="40000"/>
                        <a:lumOff val="60000"/>
                      </a:schemeClr>
                    </a:solidFill>
                  </a:tcPr>
                </a:tc>
                <a:extLst>
                  <a:ext uri="{0D108BD9-81ED-4DB2-BD59-A6C34878D82A}">
                    <a16:rowId xmlns:a16="http://schemas.microsoft.com/office/drawing/2014/main" val="424977690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Success Stories for Geospatial Technology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6719099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Commons Advisory Group</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63747255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Criminal Justice Info Best Practices</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92544544"/>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NG911 Forum</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Recruitment</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238369850"/>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Parks Data Standard</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729317083"/>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Summary Crime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Britta Maddox</a:t>
                      </a:r>
                    </a:p>
                  </a:txBody>
                  <a:tcPr marL="7620" marR="7620" marT="7620" marB="0" anchor="ctr">
                    <a:solidFill>
                      <a:schemeClr val="accent2">
                        <a:lumMod val="40000"/>
                        <a:lumOff val="60000"/>
                      </a:schemeClr>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04756477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3865"/>
                          </a:solidFill>
                          <a:effectLst/>
                          <a:uLnTx/>
                          <a:uFillTx/>
                          <a:latin typeface="+mn-lt"/>
                          <a:ea typeface="+mn-ea"/>
                          <a:cs typeface="+mn-cs"/>
                        </a:rPr>
                        <a:t>Basemap</a:t>
                      </a:r>
                      <a:r>
                        <a:rPr kumimoji="0" lang="en-US" sz="2000" b="0" i="0" u="none" strike="noStrike" kern="1200" cap="none" spc="0" normalizeH="0" baseline="0" noProof="0" dirty="0">
                          <a:ln>
                            <a:noFill/>
                          </a:ln>
                          <a:solidFill>
                            <a:srgbClr val="003865"/>
                          </a:solidFill>
                          <a:effectLst/>
                          <a:uLnTx/>
                          <a:uFillTx/>
                          <a:latin typeface="+mn-lt"/>
                          <a:ea typeface="+mn-ea"/>
                          <a:cs typeface="+mn-cs"/>
                        </a:rPr>
                        <a:t> Services</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128839857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3865"/>
                          </a:solidFill>
                          <a:effectLst/>
                          <a:latin typeface="Calibri" panose="020F0502020204030204" pitchFamily="34" charset="0"/>
                        </a:rPr>
                        <a:t>Strategy Team for All Types of Imagery</a:t>
                      </a: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139740677"/>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State Business License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3530615119"/>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Snow Emergency Parking Restriction Data</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552937032"/>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Street Parking Restrictions Data Standard</a:t>
                      </a:r>
                      <a:endParaRPr lang="en-US" sz="2000" b="0"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063475715"/>
                  </a:ext>
                </a:extLst>
              </a:tr>
              <a:tr h="3573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Geospatial Data Asset Inventory</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US" sz="2000" u="none" strike="noStrike" dirty="0">
                          <a:effectLst/>
                        </a:rPr>
                        <a:t>Inactive</a:t>
                      </a:r>
                      <a:endParaRPr lang="en-US" sz="2000" b="1" i="0" u="none" strike="noStrike" dirty="0">
                        <a:solidFill>
                          <a:srgbClr val="000000"/>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2000" b="0" i="0" u="none" strike="noStrike" dirty="0">
                        <a:solidFill>
                          <a:srgbClr val="003865"/>
                        </a:solidFill>
                        <a:effectLst/>
                        <a:latin typeface="Calibri" panose="020F0502020204030204" pitchFamily="34" charset="0"/>
                      </a:endParaRPr>
                    </a:p>
                  </a:txBody>
                  <a:tcPr marL="7620" marR="7620" marT="7620" marB="0" anchor="ctr">
                    <a:solidFill>
                      <a:schemeClr val="accent2">
                        <a:lumMod val="40000"/>
                        <a:lumOff val="60000"/>
                      </a:schemeClr>
                    </a:solidFill>
                  </a:tcPr>
                </a:tc>
                <a:tc>
                  <a:txBody>
                    <a:bodyPr/>
                    <a:lstStyle/>
                    <a:p>
                      <a:pPr lvl="0" algn="l">
                        <a:buNone/>
                      </a:pPr>
                      <a:endParaRPr lang="en-US" sz="2000" b="0" i="0" u="none" strike="noStrike" noProof="0" dirty="0" err="1">
                        <a:effectLst/>
                      </a:endParaRPr>
                    </a:p>
                  </a:txBody>
                  <a:tcPr marL="7620" marR="7620" marT="7620" marB="0" anchor="ctr">
                    <a:solidFill>
                      <a:schemeClr val="accent2">
                        <a:lumMod val="40000"/>
                        <a:lumOff val="60000"/>
                      </a:schemeClr>
                    </a:solidFill>
                  </a:tcPr>
                </a:tc>
                <a:extLst>
                  <a:ext uri="{0D108BD9-81ED-4DB2-BD59-A6C34878D82A}">
                    <a16:rowId xmlns:a16="http://schemas.microsoft.com/office/drawing/2014/main" val="2875461601"/>
                  </a:ext>
                </a:extLst>
              </a:tr>
            </a:tbl>
          </a:graphicData>
        </a:graphic>
      </p:graphicFrame>
    </p:spTree>
    <p:extLst>
      <p:ext uri="{BB962C8B-B14F-4D97-AF65-F5344CB8AC3E}">
        <p14:creationId xmlns:p14="http://schemas.microsoft.com/office/powerpoint/2010/main" val="2750188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fontScale="90000"/>
          </a:bodyPr>
          <a:lstStyle/>
          <a:p>
            <a:r>
              <a:rPr lang="en-US" sz="4000" dirty="0">
                <a:ea typeface="+mj-lt"/>
                <a:cs typeface="+mj-lt"/>
              </a:rPr>
              <a:t>Status of Free and Open Data Public Geospatial Data</a:t>
            </a:r>
            <a:endParaRPr lang="en-US" dirty="0"/>
          </a:p>
        </p:txBody>
      </p:sp>
      <p:graphicFrame>
        <p:nvGraphicFramePr>
          <p:cNvPr id="8" name="Content Placeholder 7">
            <a:extLst>
              <a:ext uri="{FF2B5EF4-FFF2-40B4-BE49-F238E27FC236}">
                <a16:creationId xmlns:a16="http://schemas.microsoft.com/office/drawing/2014/main" id="{772E9270-DBF4-4675-8007-B258FB39872A}"/>
              </a:ext>
            </a:extLst>
          </p:cNvPr>
          <p:cNvGraphicFramePr>
            <a:graphicFrameLocks noGrp="1"/>
          </p:cNvGraphicFramePr>
          <p:nvPr>
            <p:ph idx="1"/>
            <p:extLst>
              <p:ext uri="{D42A27DB-BD31-4B8C-83A1-F6EECF244321}">
                <p14:modId xmlns:p14="http://schemas.microsoft.com/office/powerpoint/2010/main" val="1246345360"/>
              </p:ext>
            </p:extLst>
          </p:nvPr>
        </p:nvGraphicFramePr>
        <p:xfrm>
          <a:off x="454526" y="1844842"/>
          <a:ext cx="5756472" cy="2234601"/>
        </p:xfrm>
        <a:graphic>
          <a:graphicData uri="http://schemas.openxmlformats.org/drawingml/2006/table">
            <a:tbl>
              <a:tblPr firstRow="1" bandRow="1">
                <a:tableStyleId>{5C22544A-7EE6-4342-B048-85BDC9FD1C3A}</a:tableStyleId>
              </a:tblPr>
              <a:tblGrid>
                <a:gridCol w="3040215">
                  <a:extLst>
                    <a:ext uri="{9D8B030D-6E8A-4147-A177-3AD203B41FA5}">
                      <a16:colId xmlns:a16="http://schemas.microsoft.com/office/drawing/2014/main" val="363571237"/>
                    </a:ext>
                  </a:extLst>
                </a:gridCol>
                <a:gridCol w="1694546">
                  <a:extLst>
                    <a:ext uri="{9D8B030D-6E8A-4147-A177-3AD203B41FA5}">
                      <a16:colId xmlns:a16="http://schemas.microsoft.com/office/drawing/2014/main" val="906394948"/>
                    </a:ext>
                  </a:extLst>
                </a:gridCol>
                <a:gridCol w="1021711">
                  <a:extLst>
                    <a:ext uri="{9D8B030D-6E8A-4147-A177-3AD203B41FA5}">
                      <a16:colId xmlns:a16="http://schemas.microsoft.com/office/drawing/2014/main" val="1342545899"/>
                    </a:ext>
                  </a:extLst>
                </a:gridCol>
              </a:tblGrid>
              <a:tr h="836075">
                <a:tc>
                  <a:txBody>
                    <a:bodyPr/>
                    <a:lstStyle/>
                    <a:p>
                      <a:pPr marL="0" algn="ctr" rtl="0" eaLnBrk="1" latinLnBrk="0" hangingPunct="1">
                        <a:spcBef>
                          <a:spcPts val="0"/>
                        </a:spcBef>
                        <a:spcAft>
                          <a:spcPts val="0"/>
                        </a:spcAft>
                      </a:pPr>
                      <a:r>
                        <a:rPr lang="en-US" sz="2400" kern="1200" dirty="0">
                          <a:effectLst/>
                        </a:rPr>
                        <a:t>Status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Number of Counties</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sz="2400" kern="1200" dirty="0">
                          <a:effectLst/>
                        </a:rPr>
                        <a:t>Total</a:t>
                      </a:r>
                      <a:endParaRPr lang="en-US" dirty="0">
                        <a:effectLst/>
                      </a:endParaRPr>
                    </a:p>
                  </a:txBody>
                  <a:tcPr marL="0" marR="0" marT="0" marB="0" anchor="ctr"/>
                </a:tc>
                <a:extLst>
                  <a:ext uri="{0D108BD9-81ED-4DB2-BD59-A6C34878D82A}">
                    <a16:rowId xmlns:a16="http://schemas.microsoft.com/office/drawing/2014/main" val="2615589831"/>
                  </a:ext>
                </a:extLst>
              </a:tr>
              <a:tr h="425638">
                <a:tc>
                  <a:txBody>
                    <a:bodyPr/>
                    <a:lstStyle/>
                    <a:p>
                      <a:pPr marL="0" marR="0" indent="0" algn="l" rtl="0" eaLnBrk="1" fontAlgn="auto" latinLnBrk="0" hangingPunct="1">
                        <a:spcBef>
                          <a:spcPts val="0"/>
                        </a:spcBef>
                        <a:spcAft>
                          <a:spcPts val="0"/>
                        </a:spcAft>
                      </a:pPr>
                      <a:r>
                        <a:rPr lang="en-US" sz="2400" kern="1200" dirty="0">
                          <a:effectLst/>
                        </a:rPr>
                        <a:t>Open - Policy</a:t>
                      </a:r>
                      <a:endParaRPr lang="en-US" dirty="0">
                        <a:effectLst/>
                      </a:endParaRPr>
                    </a:p>
                  </a:txBody>
                  <a:tcPr marL="0" marR="0" marT="0" marB="0" anchor="ctr">
                    <a:solidFill>
                      <a:srgbClr val="85CC9B"/>
                    </a:solidFill>
                  </a:tcPr>
                </a:tc>
                <a:tc>
                  <a:txBody>
                    <a:bodyPr/>
                    <a:lstStyle/>
                    <a:p>
                      <a:pPr marL="0" algn="ctr" rtl="0" eaLnBrk="1" latinLnBrk="0" hangingPunct="1">
                        <a:spcBef>
                          <a:spcPts val="0"/>
                        </a:spcBef>
                        <a:spcAft>
                          <a:spcPts val="0"/>
                        </a:spcAft>
                      </a:pPr>
                      <a:r>
                        <a:rPr lang="en-US" sz="2400" kern="1200" dirty="0">
                          <a:effectLst/>
                        </a:rPr>
                        <a:t>16</a:t>
                      </a:r>
                      <a:endParaRPr lang="en-US" dirty="0">
                        <a:effectLst/>
                      </a:endParaRPr>
                    </a:p>
                  </a:txBody>
                  <a:tcPr marL="0" marR="0" marT="0" marB="0" anchor="ctr">
                    <a:solidFill>
                      <a:srgbClr val="85CC9B"/>
                    </a:solidFill>
                  </a:tcPr>
                </a:tc>
                <a:tc rowSpan="2">
                  <a:txBody>
                    <a:bodyPr/>
                    <a:lstStyle/>
                    <a:p>
                      <a:pPr marL="0" algn="ctr" rtl="0" eaLnBrk="1" latinLnBrk="0" hangingPunct="1">
                        <a:spcBef>
                          <a:spcPts val="0"/>
                        </a:spcBef>
                        <a:spcAft>
                          <a:spcPts val="0"/>
                        </a:spcAft>
                      </a:pPr>
                      <a:r>
                        <a:rPr lang="en-US" sz="2400" b="1" kern="1200" dirty="0">
                          <a:effectLst/>
                        </a:rPr>
                        <a:t>49</a:t>
                      </a:r>
                      <a:endParaRPr lang="en-US" b="1" dirty="0">
                        <a:effectLst/>
                      </a:endParaRPr>
                    </a:p>
                  </a:txBody>
                  <a:tcPr marL="0" marR="0" marT="0" marB="0" anchor="ctr">
                    <a:solidFill>
                      <a:srgbClr val="C5F5AB"/>
                    </a:solidFill>
                  </a:tcPr>
                </a:tc>
                <a:extLst>
                  <a:ext uri="{0D108BD9-81ED-4DB2-BD59-A6C34878D82A}">
                    <a16:rowId xmlns:a16="http://schemas.microsoft.com/office/drawing/2014/main" val="3751897246"/>
                  </a:ext>
                </a:extLst>
              </a:tr>
              <a:tr h="471243">
                <a:tc>
                  <a:txBody>
                    <a:bodyPr/>
                    <a:lstStyle/>
                    <a:p>
                      <a:pPr marL="0" marR="0" indent="0" algn="l" rtl="0" eaLnBrk="1" fontAlgn="auto" latinLnBrk="0" hangingPunct="1">
                        <a:spcBef>
                          <a:spcPts val="0"/>
                        </a:spcBef>
                        <a:spcAft>
                          <a:spcPts val="0"/>
                        </a:spcAft>
                      </a:pPr>
                      <a:r>
                        <a:rPr lang="en-US" sz="2400" kern="1200" dirty="0">
                          <a:effectLst/>
                        </a:rPr>
                        <a:t>Open - No Policy</a:t>
                      </a:r>
                      <a:endParaRPr lang="en-US" dirty="0">
                        <a:effectLst/>
                      </a:endParaRPr>
                    </a:p>
                  </a:txBody>
                  <a:tcPr marL="0" marR="0" marT="0" marB="0" anchor="ctr">
                    <a:solidFill>
                      <a:srgbClr val="C5F5AB"/>
                    </a:solidFill>
                  </a:tcPr>
                </a:tc>
                <a:tc>
                  <a:txBody>
                    <a:bodyPr/>
                    <a:lstStyle/>
                    <a:p>
                      <a:pPr marL="0" algn="ctr" rtl="0" eaLnBrk="1" latinLnBrk="0" hangingPunct="1">
                        <a:spcBef>
                          <a:spcPts val="0"/>
                        </a:spcBef>
                        <a:spcAft>
                          <a:spcPts val="0"/>
                        </a:spcAft>
                      </a:pPr>
                      <a:r>
                        <a:rPr lang="en-US" sz="2400" kern="1200" dirty="0">
                          <a:effectLst/>
                        </a:rPr>
                        <a:t>33</a:t>
                      </a:r>
                      <a:endParaRPr lang="en-US" dirty="0">
                        <a:effectLst/>
                      </a:endParaRPr>
                    </a:p>
                  </a:txBody>
                  <a:tcPr marL="0" marR="0" marT="0" marB="0" anchor="ctr">
                    <a:solidFill>
                      <a:srgbClr val="C5F5AB"/>
                    </a:solidFill>
                  </a:tcPr>
                </a:tc>
                <a:tc vMerge="1">
                  <a:txBody>
                    <a:bodyPr/>
                    <a:lstStyle/>
                    <a:p>
                      <a:endParaRPr lang="en-US"/>
                    </a:p>
                  </a:txBody>
                  <a:tcPr/>
                </a:tc>
                <a:extLst>
                  <a:ext uri="{0D108BD9-81ED-4DB2-BD59-A6C34878D82A}">
                    <a16:rowId xmlns:a16="http://schemas.microsoft.com/office/drawing/2014/main" val="999955565"/>
                  </a:ext>
                </a:extLst>
              </a:tr>
              <a:tr h="501645">
                <a:tc>
                  <a:txBody>
                    <a:bodyPr/>
                    <a:lstStyle/>
                    <a:p>
                      <a:pPr marL="0" marR="0" indent="0" algn="l" rtl="0" eaLnBrk="1" fontAlgn="auto" latinLnBrk="0" hangingPunct="1">
                        <a:spcBef>
                          <a:spcPts val="0"/>
                        </a:spcBef>
                        <a:spcAft>
                          <a:spcPts val="0"/>
                        </a:spcAft>
                      </a:pPr>
                      <a:r>
                        <a:rPr lang="en-US" sz="2400" kern="1200" dirty="0">
                          <a:effectLst/>
                        </a:rPr>
                        <a:t>Not Open or Unknown</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tc>
                  <a:txBody>
                    <a:bodyPr/>
                    <a:lstStyle/>
                    <a:p>
                      <a:pPr marL="0" algn="ctr" rtl="0" eaLnBrk="1" latinLnBrk="0" hangingPunct="1">
                        <a:spcBef>
                          <a:spcPts val="0"/>
                        </a:spcBef>
                        <a:spcAft>
                          <a:spcPts val="0"/>
                        </a:spcAft>
                      </a:pPr>
                      <a:r>
                        <a:rPr lang="en-US" sz="2400" kern="1200" dirty="0">
                          <a:effectLst/>
                        </a:rPr>
                        <a:t>38</a:t>
                      </a:r>
                      <a:endParaRPr lang="en-US" dirty="0">
                        <a:effectLst/>
                      </a:endParaRPr>
                    </a:p>
                  </a:txBody>
                  <a:tcPr marL="0" marR="0" marT="0" marB="0" anchor="ctr">
                    <a:solidFill>
                      <a:srgbClr val="FFFDE6"/>
                    </a:solidFill>
                  </a:tcPr>
                </a:tc>
                <a:extLst>
                  <a:ext uri="{0D108BD9-81ED-4DB2-BD59-A6C34878D82A}">
                    <a16:rowId xmlns:a16="http://schemas.microsoft.com/office/drawing/2014/main" val="1130452562"/>
                  </a:ext>
                </a:extLst>
              </a:tr>
            </a:tbl>
          </a:graphicData>
        </a:graphic>
      </p:graphicFrame>
      <p:sp>
        <p:nvSpPr>
          <p:cNvPr id="5" name="TextBox 4">
            <a:extLst>
              <a:ext uri="{FF2B5EF4-FFF2-40B4-BE49-F238E27FC236}">
                <a16:creationId xmlns:a16="http://schemas.microsoft.com/office/drawing/2014/main" id="{124D28C6-70FB-45DD-B855-7D0217B6A1B0}"/>
              </a:ext>
            </a:extLst>
          </p:cNvPr>
          <p:cNvSpPr txBox="1"/>
          <p:nvPr/>
        </p:nvSpPr>
        <p:spPr>
          <a:xfrm>
            <a:off x="454526" y="6001966"/>
            <a:ext cx="5016117" cy="523220"/>
          </a:xfrm>
          <a:prstGeom prst="rect">
            <a:avLst/>
          </a:prstGeom>
          <a:noFill/>
        </p:spPr>
        <p:txBody>
          <a:bodyPr wrap="none" rtlCol="0">
            <a:spAutoFit/>
          </a:bodyPr>
          <a:lstStyle/>
          <a:p>
            <a:r>
              <a:rPr lang="en-US" sz="1400" dirty="0"/>
              <a:t>Data current as of April 15, 2022 (no change since then)</a:t>
            </a:r>
          </a:p>
          <a:p>
            <a:r>
              <a:rPr lang="en-US" sz="1400" dirty="0">
                <a:hlinkClick r:id="rId2"/>
              </a:rPr>
              <a:t>https://gisdata.mn.gov/dataset/bdry-mn-county-open-data-status</a:t>
            </a:r>
            <a:endParaRPr lang="en-US" sz="1400" dirty="0"/>
          </a:p>
        </p:txBody>
      </p:sp>
      <p:pic>
        <p:nvPicPr>
          <p:cNvPr id="7" name="Picture 6">
            <a:extLst>
              <a:ext uri="{FF2B5EF4-FFF2-40B4-BE49-F238E27FC236}">
                <a16:creationId xmlns:a16="http://schemas.microsoft.com/office/drawing/2014/main" id="{5E2BAA38-268D-4639-B775-DBE47A627F93}"/>
              </a:ext>
            </a:extLst>
          </p:cNvPr>
          <p:cNvPicPr>
            <a:picLocks noChangeAspect="1"/>
          </p:cNvPicPr>
          <p:nvPr/>
        </p:nvPicPr>
        <p:blipFill>
          <a:blip r:embed="rId3"/>
          <a:stretch>
            <a:fillRect/>
          </a:stretch>
        </p:blipFill>
        <p:spPr>
          <a:xfrm>
            <a:off x="7121986" y="1369526"/>
            <a:ext cx="4231814" cy="5155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53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DC2959-60A5-471E-A65E-9E2141A0661B}"/>
              </a:ext>
            </a:extLst>
          </p:cNvPr>
          <p:cNvSpPr>
            <a:spLocks noGrp="1"/>
          </p:cNvSpPr>
          <p:nvPr>
            <p:ph type="title"/>
          </p:nvPr>
        </p:nvSpPr>
        <p:spPr/>
        <p:txBody>
          <a:bodyPr/>
          <a:lstStyle/>
          <a:p>
            <a:pPr algn="l"/>
            <a:r>
              <a:rPr lang="en-US" dirty="0"/>
              <a:t>MN Lidar Status Map 2021 - 2022</a:t>
            </a:r>
          </a:p>
        </p:txBody>
      </p:sp>
      <p:pic>
        <p:nvPicPr>
          <p:cNvPr id="5" name="Picture 4" descr="Map&#10;&#10;Description automatically generated">
            <a:extLst>
              <a:ext uri="{FF2B5EF4-FFF2-40B4-BE49-F238E27FC236}">
                <a16:creationId xmlns:a16="http://schemas.microsoft.com/office/drawing/2014/main" id="{37402D25-5F5F-4698-8F87-952B73D717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335281"/>
            <a:ext cx="4567245" cy="5373230"/>
          </a:xfrm>
          <a:prstGeom prst="rect">
            <a:avLst/>
          </a:prstGeom>
        </p:spPr>
      </p:pic>
      <p:pic>
        <p:nvPicPr>
          <p:cNvPr id="3" name="Picture 2"/>
          <p:cNvPicPr>
            <a:picLocks noChangeAspect="1"/>
          </p:cNvPicPr>
          <p:nvPr/>
        </p:nvPicPr>
        <p:blipFill>
          <a:blip r:embed="rId3"/>
          <a:stretch>
            <a:fillRect/>
          </a:stretch>
        </p:blipFill>
        <p:spPr>
          <a:xfrm>
            <a:off x="6729466" y="1403287"/>
            <a:ext cx="4510742" cy="5305224"/>
          </a:xfrm>
          <a:prstGeom prst="rect">
            <a:avLst/>
          </a:prstGeom>
        </p:spPr>
      </p:pic>
    </p:spTree>
    <p:extLst>
      <p:ext uri="{BB962C8B-B14F-4D97-AF65-F5344CB8AC3E}">
        <p14:creationId xmlns:p14="http://schemas.microsoft.com/office/powerpoint/2010/main" val="1618037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9641-BA66-45DF-90A4-2E85FA08CD20}"/>
              </a:ext>
            </a:extLst>
          </p:cNvPr>
          <p:cNvSpPr>
            <a:spLocks noGrp="1"/>
          </p:cNvSpPr>
          <p:nvPr>
            <p:ph type="title"/>
          </p:nvPr>
        </p:nvSpPr>
        <p:spPr>
          <a:xfrm>
            <a:off x="519621" y="127233"/>
            <a:ext cx="11226901" cy="914400"/>
          </a:xfrm>
        </p:spPr>
        <p:txBody>
          <a:bodyPr>
            <a:noAutofit/>
          </a:bodyPr>
          <a:lstStyle/>
          <a:p>
            <a:r>
              <a:rPr lang="en-US" sz="2400"/>
              <a:t>3DGeo Outreach: PLANNING for 2023 </a:t>
            </a:r>
            <a:r>
              <a:rPr lang="en-US" sz="2400">
                <a:sym typeface="Wingdings" panose="05000000000000000000" pitchFamily="2" charset="2"/>
              </a:rPr>
              <a:t> </a:t>
            </a:r>
            <a:r>
              <a:rPr lang="en-US" sz="3200" b="1">
                <a:solidFill>
                  <a:srgbClr val="FFC000"/>
                </a:solidFill>
              </a:rPr>
              <a:t>Minnesota River – East &amp; West LAB</a:t>
            </a:r>
          </a:p>
        </p:txBody>
      </p:sp>
      <p:sp>
        <p:nvSpPr>
          <p:cNvPr id="5" name="Content Placeholder 2">
            <a:extLst>
              <a:ext uri="{FF2B5EF4-FFF2-40B4-BE49-F238E27FC236}">
                <a16:creationId xmlns:a16="http://schemas.microsoft.com/office/drawing/2014/main" id="{3B26E9AC-EBF8-4A7A-B644-B439EEB0F28B}"/>
              </a:ext>
            </a:extLst>
          </p:cNvPr>
          <p:cNvSpPr>
            <a:spLocks noGrp="1"/>
          </p:cNvSpPr>
          <p:nvPr>
            <p:ph sz="half" idx="1"/>
          </p:nvPr>
        </p:nvSpPr>
        <p:spPr>
          <a:xfrm>
            <a:off x="6295610" y="1462481"/>
            <a:ext cx="5012164" cy="5268286"/>
          </a:xfrm>
        </p:spPr>
        <p:txBody>
          <a:bodyPr vert="horz" lIns="91440" tIns="45720" rIns="91440" bIns="45720" rtlCol="0" anchor="t">
            <a:noAutofit/>
          </a:bodyPr>
          <a:lstStyle/>
          <a:p>
            <a:pPr marL="346075" indent="-346075">
              <a:buFont typeface="Wingdings" panose="05000000000000000000" pitchFamily="2" charset="2"/>
              <a:buChar char="§"/>
            </a:pPr>
            <a:r>
              <a:rPr lang="en-US" sz="2400" b="1">
                <a:solidFill>
                  <a:srgbClr val="003865"/>
                </a:solidFill>
              </a:rPr>
              <a:t>December 2: </a:t>
            </a:r>
            <a:r>
              <a:rPr lang="en-US" sz="2400">
                <a:solidFill>
                  <a:srgbClr val="003865"/>
                </a:solidFill>
              </a:rPr>
              <a:t>USGS 3DEP announced they accepted our grant proposal for acquisition and processing of lidar data for MN River East and West.</a:t>
            </a:r>
          </a:p>
          <a:p>
            <a:pPr marL="346075" indent="-346075">
              <a:buFont typeface="Wingdings" panose="05000000000000000000" pitchFamily="2" charset="2"/>
              <a:buChar char="§"/>
            </a:pPr>
            <a:r>
              <a:rPr lang="en-US" sz="2400" b="1">
                <a:solidFill>
                  <a:srgbClr val="003865"/>
                </a:solidFill>
                <a:effectLst/>
                <a:latin typeface="Calibri" panose="020F0502020204030204" pitchFamily="34" charset="0"/>
                <a:ea typeface="Calibri" panose="020F0502020204030204" pitchFamily="34" charset="0"/>
                <a:cs typeface="Calibri" panose="020F0502020204030204" pitchFamily="34" charset="0"/>
              </a:rPr>
              <a:t>MN River East LAB</a:t>
            </a:r>
          </a:p>
          <a:p>
            <a:pPr marL="803275" indent="-346075"/>
            <a:r>
              <a:rPr lang="en-US" sz="1800" b="1">
                <a:solidFill>
                  <a:srgbClr val="003865"/>
                </a:solidFill>
                <a:effectLst/>
                <a:latin typeface="Calibri" panose="020F0502020204030204" pitchFamily="34" charset="0"/>
                <a:ea typeface="Calibri" panose="020F0502020204030204" pitchFamily="34" charset="0"/>
                <a:cs typeface="Calibri" panose="020F0502020204030204" pitchFamily="34" charset="0"/>
              </a:rPr>
              <a:t>12</a:t>
            </a:r>
            <a:r>
              <a:rPr lang="en-US" sz="1800">
                <a:solidFill>
                  <a:srgbClr val="003865"/>
                </a:solidFill>
                <a:effectLst/>
                <a:latin typeface="Calibri" panose="020F0502020204030204" pitchFamily="34" charset="0"/>
                <a:ea typeface="Calibri" panose="020F0502020204030204" pitchFamily="34" charset="0"/>
                <a:cs typeface="Calibri" panose="020F0502020204030204" pitchFamily="34" charset="0"/>
              </a:rPr>
              <a:t> state and local partners </a:t>
            </a:r>
            <a:r>
              <a:rPr lang="en-US" sz="1800" b="1">
                <a:solidFill>
                  <a:srgbClr val="003865"/>
                </a:solidFill>
                <a:effectLst/>
                <a:latin typeface="Calibri" panose="020F0502020204030204" pitchFamily="34" charset="0"/>
                <a:ea typeface="Calibri" panose="020F0502020204030204" pitchFamily="34" charset="0"/>
                <a:cs typeface="Calibri" panose="020F0502020204030204" pitchFamily="34" charset="0"/>
              </a:rPr>
              <a:t>$636,000</a:t>
            </a:r>
            <a:r>
              <a:rPr lang="en-US" sz="1800">
                <a:solidFill>
                  <a:srgbClr val="003865"/>
                </a:solidFill>
                <a:effectLst/>
                <a:latin typeface="Calibri" panose="020F0502020204030204" pitchFamily="34" charset="0"/>
                <a:ea typeface="Calibri" panose="020F0502020204030204" pitchFamily="34" charset="0"/>
                <a:cs typeface="Calibri" panose="020F0502020204030204" pitchFamily="34" charset="0"/>
              </a:rPr>
              <a:t> for a </a:t>
            </a:r>
            <a:r>
              <a:rPr lang="en-US" sz="1800" b="1">
                <a:solidFill>
                  <a:srgbClr val="003865"/>
                </a:solidFill>
                <a:effectLst/>
                <a:latin typeface="Calibri" panose="020F0502020204030204" pitchFamily="34" charset="0"/>
                <a:ea typeface="Calibri" panose="020F0502020204030204" pitchFamily="34" charset="0"/>
                <a:cs typeface="Calibri" panose="020F0502020204030204" pitchFamily="34" charset="0"/>
              </a:rPr>
              <a:t>$1.03M</a:t>
            </a:r>
            <a:r>
              <a:rPr lang="en-US" sz="1800">
                <a:solidFill>
                  <a:srgbClr val="003865"/>
                </a:solidFill>
                <a:effectLst/>
                <a:latin typeface="Calibri" panose="020F0502020204030204" pitchFamily="34" charset="0"/>
                <a:ea typeface="Calibri" panose="020F0502020204030204" pitchFamily="34" charset="0"/>
                <a:cs typeface="Calibri" panose="020F0502020204030204" pitchFamily="34" charset="0"/>
              </a:rPr>
              <a:t> matching 3DEP grant fund request</a:t>
            </a:r>
          </a:p>
          <a:p>
            <a:pPr marL="346075" indent="-346075">
              <a:buFont typeface="Wingdings" panose="05000000000000000000" pitchFamily="2" charset="2"/>
              <a:buChar char="§"/>
            </a:pPr>
            <a:r>
              <a:rPr lang="en-US" sz="2400" b="1">
                <a:solidFill>
                  <a:srgbClr val="003865"/>
                </a:solidFill>
                <a:latin typeface="Calibri" panose="020F0502020204030204" pitchFamily="34" charset="0"/>
                <a:ea typeface="Calibri" panose="020F0502020204030204" pitchFamily="34" charset="0"/>
                <a:cs typeface="Calibri" panose="020F0502020204030204" pitchFamily="34" charset="0"/>
              </a:rPr>
              <a:t>MN River West LAB</a:t>
            </a:r>
          </a:p>
          <a:p>
            <a:pPr marL="914400" indent="-346075"/>
            <a:r>
              <a:rPr lang="en-US" sz="1800" b="1">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8</a:t>
            </a:r>
            <a:r>
              <a:rPr lang="en-US" sz="1800">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 state and local partners </a:t>
            </a:r>
            <a:r>
              <a:rPr lang="en-US" sz="1800" b="1">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$856,000</a:t>
            </a:r>
            <a:r>
              <a:rPr lang="en-US" sz="1800">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 for a </a:t>
            </a:r>
            <a:r>
              <a:rPr lang="en-US" sz="1800" b="1">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$2.09M</a:t>
            </a:r>
            <a:r>
              <a:rPr lang="en-US" sz="1800">
                <a:solidFill>
                  <a:srgbClr val="003865"/>
                </a:solidFill>
                <a:effectLst/>
                <a:latin typeface="Calibri" panose="020F0502020204030204" pitchFamily="34" charset="0"/>
                <a:ea typeface="Calibri" panose="020F0502020204030204" pitchFamily="34" charset="0"/>
                <a:cs typeface="Times New Roman" panose="02020603050405020304" pitchFamily="18" charset="0"/>
              </a:rPr>
              <a:t> matching request for 3DEP grant funds</a:t>
            </a:r>
          </a:p>
          <a:p>
            <a:pPr marL="0" indent="0">
              <a:buNone/>
            </a:pPr>
            <a:endParaRPr lang="en-US" sz="2400">
              <a:solidFill>
                <a:srgbClr val="003865"/>
              </a:solidFill>
            </a:endParaRPr>
          </a:p>
        </p:txBody>
      </p:sp>
      <p:pic>
        <p:nvPicPr>
          <p:cNvPr id="4" name="Picture 3">
            <a:extLst>
              <a:ext uri="{FF2B5EF4-FFF2-40B4-BE49-F238E27FC236}">
                <a16:creationId xmlns:a16="http://schemas.microsoft.com/office/drawing/2014/main" id="{BC20A863-D8BC-1FA2-BEC1-724BE578766E}"/>
              </a:ext>
            </a:extLst>
          </p:cNvPr>
          <p:cNvPicPr>
            <a:picLocks noChangeAspect="1"/>
          </p:cNvPicPr>
          <p:nvPr/>
        </p:nvPicPr>
        <p:blipFill>
          <a:blip r:embed="rId3"/>
          <a:stretch>
            <a:fillRect/>
          </a:stretch>
        </p:blipFill>
        <p:spPr>
          <a:xfrm>
            <a:off x="204661" y="1349987"/>
            <a:ext cx="5691731" cy="5493274"/>
          </a:xfrm>
          <a:prstGeom prst="rect">
            <a:avLst/>
          </a:prstGeom>
          <a:ln w="22225">
            <a:solidFill>
              <a:schemeClr val="accent1"/>
            </a:solidFill>
          </a:ln>
        </p:spPr>
      </p:pic>
    </p:spTree>
    <p:extLst>
      <p:ext uri="{BB962C8B-B14F-4D97-AF65-F5344CB8AC3E}">
        <p14:creationId xmlns:p14="http://schemas.microsoft.com/office/powerpoint/2010/main" val="2749024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2932-7B7E-4057-9470-A4645CB926A4}"/>
              </a:ext>
            </a:extLst>
          </p:cNvPr>
          <p:cNvSpPr>
            <a:spLocks noGrp="1"/>
          </p:cNvSpPr>
          <p:nvPr>
            <p:ph type="title"/>
          </p:nvPr>
        </p:nvSpPr>
        <p:spPr>
          <a:xfrm>
            <a:off x="1505936" y="0"/>
            <a:ext cx="10515600" cy="1216025"/>
          </a:xfrm>
        </p:spPr>
        <p:txBody>
          <a:bodyPr>
            <a:normAutofit/>
          </a:bodyPr>
          <a:lstStyle/>
          <a:p>
            <a:r>
              <a:rPr lang="en-US" sz="2400">
                <a:solidFill>
                  <a:srgbClr val="FFC000"/>
                </a:solidFill>
                <a:ea typeface="+mj-lt"/>
                <a:cs typeface="+mj-lt"/>
              </a:rPr>
              <a:t>3D Geomatics: </a:t>
            </a:r>
            <a:r>
              <a:rPr lang="en-US">
                <a:ea typeface="+mj-lt"/>
                <a:cs typeface="+mj-lt"/>
              </a:rPr>
              <a:t>Funding, Agreements, and Acquisition</a:t>
            </a:r>
            <a:r>
              <a:rPr lang="en-US"/>
              <a:t> </a:t>
            </a:r>
            <a:endParaRPr lang="en-US">
              <a:cs typeface="Calibri"/>
            </a:endParaRPr>
          </a:p>
        </p:txBody>
      </p:sp>
      <p:sp>
        <p:nvSpPr>
          <p:cNvPr id="6" name="Content Placeholder 2">
            <a:extLst>
              <a:ext uri="{FF2B5EF4-FFF2-40B4-BE49-F238E27FC236}">
                <a16:creationId xmlns:a16="http://schemas.microsoft.com/office/drawing/2014/main" id="{8A9A74E5-E36E-44F6-9E77-B14F1057D4A2}"/>
              </a:ext>
            </a:extLst>
          </p:cNvPr>
          <p:cNvSpPr txBox="1">
            <a:spLocks/>
          </p:cNvSpPr>
          <p:nvPr/>
        </p:nvSpPr>
        <p:spPr bwMode="gray">
          <a:xfrm>
            <a:off x="1530121" y="4295710"/>
            <a:ext cx="5421839" cy="2400656"/>
          </a:xfrm>
          <a:prstGeom prst="rect">
            <a:avLst/>
          </a:prstGeom>
          <a:solidFill>
            <a:srgbClr val="003865"/>
          </a:solidFill>
          <a:ln w="12700">
            <a:solidFill>
              <a:srgbClr val="003865"/>
            </a:solidFill>
          </a:ln>
        </p:spPr>
        <p:txBody>
          <a:bodyPr vert="horz" lIns="91440" tIns="182880" rIns="91440" bIns="182880" numCol="1" rtlCol="0" anchor="t">
            <a:normAutofit fontScale="6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400" rtl="0" eaLnBrk="1" fontAlgn="base" latinLnBrk="0" hangingPunct="1">
              <a:lnSpc>
                <a:spcPct val="110000"/>
              </a:lnSpc>
              <a:spcBef>
                <a:spcPts val="1200"/>
              </a:spcBef>
              <a:spcAft>
                <a:spcPts val="1000"/>
              </a:spcAft>
              <a:buClr>
                <a:srgbClr val="003865"/>
              </a:buClr>
              <a:buSzTx/>
              <a:buFont typeface="Arial" panose="020B0604020202020204" pitchFamily="34" charset="0"/>
              <a:buNone/>
              <a:tabLst/>
              <a:defRPr/>
            </a:pPr>
            <a:r>
              <a:rPr kumimoji="0" lang="en-US" sz="4500" b="1" i="0" u="none" strike="noStrike" kern="1200" cap="none" spc="0" normalizeH="0" baseline="0" noProof="0">
                <a:ln>
                  <a:noFill/>
                </a:ln>
                <a:solidFill>
                  <a:srgbClr val="FFC000"/>
                </a:solidFill>
                <a:effectLst/>
                <a:uLnTx/>
                <a:uFillTx/>
                <a:latin typeface="Calibri"/>
                <a:ea typeface="+mn-ea"/>
                <a:cs typeface="+mn-cs"/>
              </a:rPr>
              <a:t>MN IT Services is the Fiscal Agent</a:t>
            </a:r>
          </a:p>
          <a:p>
            <a:pPr marL="685800" marR="0" lvl="1" indent="-228600" algn="l" defTabSz="914400" rtl="0" eaLnBrk="1" fontAlgn="base" latinLnBrk="0" hangingPunct="1">
              <a:lnSpc>
                <a:spcPct val="110000"/>
              </a:lnSpc>
              <a:spcBef>
                <a:spcPts val="500"/>
              </a:spcBef>
              <a:spcAft>
                <a:spcPts val="1000"/>
              </a:spcAft>
              <a:buClr>
                <a:srgbClr val="FFFFFF"/>
              </a:buClr>
              <a:buSzTx/>
              <a:buFont typeface="Symbol" panose="05050102010706020507" pitchFamily="18" charset="2"/>
              <a:buChar char="·"/>
              <a:tabLst/>
              <a:defRPr/>
            </a:pPr>
            <a:r>
              <a:rPr kumimoji="0" lang="en-US" sz="2900" b="0" i="0" u="none" strike="noStrike" kern="1200" cap="none" spc="0" normalizeH="0" baseline="0" noProof="0">
                <a:ln>
                  <a:noFill/>
                </a:ln>
                <a:solidFill>
                  <a:srgbClr val="FFFFFF"/>
                </a:solidFill>
                <a:effectLst/>
                <a:uLnTx/>
                <a:uFillTx/>
                <a:latin typeface="Calibri"/>
                <a:ea typeface="+mn-ea"/>
                <a:cs typeface="+mn-cs"/>
              </a:rPr>
              <a:t>MnGeo is establishing funding agreements with all local funding partners</a:t>
            </a:r>
          </a:p>
          <a:p>
            <a:pPr marL="685800" marR="0" lvl="1" indent="-228600" algn="l" defTabSz="914400" rtl="0" eaLnBrk="1" fontAlgn="base" latinLnBrk="0" hangingPunct="1">
              <a:lnSpc>
                <a:spcPct val="110000"/>
              </a:lnSpc>
              <a:spcBef>
                <a:spcPts val="500"/>
              </a:spcBef>
              <a:spcAft>
                <a:spcPts val="1000"/>
              </a:spcAft>
              <a:buClr>
                <a:srgbClr val="FFFFFF"/>
              </a:buClr>
              <a:buSzTx/>
              <a:buFont typeface="Symbol" panose="05050102010706020507" pitchFamily="18" charset="2"/>
              <a:buChar char="·"/>
              <a:tabLst/>
              <a:defRPr/>
            </a:pPr>
            <a:r>
              <a:rPr kumimoji="0" lang="en-US" sz="2900" b="0" i="0" u="none" strike="noStrike" kern="1200" cap="none" spc="0" normalizeH="0" baseline="0" noProof="0">
                <a:ln>
                  <a:noFill/>
                </a:ln>
                <a:solidFill>
                  <a:srgbClr val="FFFFFF"/>
                </a:solidFill>
                <a:effectLst/>
                <a:uLnTx/>
                <a:uFillTx/>
                <a:latin typeface="Calibri"/>
                <a:ea typeface="+mn-ea"/>
                <a:cs typeface="+mn-cs"/>
              </a:rPr>
              <a:t>MnGeo establishes individual funding agreements with USGS 3DEP for each of the 3DGeo lidar acquisition blocks</a:t>
            </a:r>
          </a:p>
        </p:txBody>
      </p:sp>
      <p:sp>
        <p:nvSpPr>
          <p:cNvPr id="4" name="TextBox 3">
            <a:extLst>
              <a:ext uri="{FF2B5EF4-FFF2-40B4-BE49-F238E27FC236}">
                <a16:creationId xmlns:a16="http://schemas.microsoft.com/office/drawing/2014/main" id="{C55D2C38-1533-46D8-B94F-0B798F11C64E}"/>
              </a:ext>
            </a:extLst>
          </p:cNvPr>
          <p:cNvSpPr txBox="1"/>
          <p:nvPr/>
        </p:nvSpPr>
        <p:spPr>
          <a:xfrm>
            <a:off x="1530121" y="1555539"/>
            <a:ext cx="5421839" cy="2462213"/>
          </a:xfrm>
          <a:prstGeom prst="rect">
            <a:avLst/>
          </a:prstGeom>
          <a:solidFill>
            <a:srgbClr val="003865"/>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Contributions to Minnesota Lidar</a:t>
            </a:r>
            <a:r>
              <a:rPr kumimoji="0" lang="en-US" sz="2800" b="1" i="0" u="none" strike="noStrike" kern="1200" cap="none" spc="0" normalizeH="0" baseline="0" noProof="0">
                <a:ln>
                  <a:noFill/>
                </a:ln>
                <a:solidFill>
                  <a:srgbClr val="FFFFFF"/>
                </a:solidFill>
                <a:effectLst/>
                <a:uLnTx/>
                <a:uFillTx/>
                <a:latin typeface="Calibri"/>
                <a:ea typeface="+mn-ea"/>
                <a:cs typeface="+mn-cs"/>
              </a:rPr>
              <a:t> </a:t>
            </a:r>
            <a:r>
              <a:rPr kumimoji="0" lang="en-US" sz="1600" b="0" i="0" u="none" strike="noStrike" kern="1200" cap="none" spc="0" normalizeH="0" baseline="0" noProof="0">
                <a:ln>
                  <a:noFill/>
                </a:ln>
                <a:solidFill>
                  <a:srgbClr val="FFFFFF"/>
                </a:solidFill>
                <a:effectLst/>
                <a:uLnTx/>
                <a:uFillTx/>
                <a:latin typeface="Calibri"/>
                <a:ea typeface="+mn-ea"/>
                <a:cs typeface="+mn-cs"/>
              </a:rPr>
              <a:t>($millions)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Minnesota Partners: 		$  7.54</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USGS 3DEP: 			$14.18</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Other Federal		</a:t>
            </a:r>
            <a:r>
              <a:rPr kumimoji="0" lang="en-US" sz="2000" b="0" i="0" u="sng" strike="noStrike" kern="1200" cap="none" spc="0" normalizeH="0" baseline="0" noProof="0">
                <a:ln>
                  <a:noFill/>
                </a:ln>
                <a:solidFill>
                  <a:srgbClr val="FFFFFF"/>
                </a:solidFill>
                <a:effectLst/>
                <a:uLnTx/>
                <a:uFillTx/>
                <a:latin typeface="Calibri"/>
                <a:ea typeface="+mn-ea"/>
                <a:cs typeface="+mn-cs"/>
              </a:rPr>
              <a:t>$  0.45</a:t>
            </a:r>
            <a:endParaRPr kumimoji="0" lang="en-US" sz="2000" b="0" i="0" u="none" strike="noStrike" kern="1200" cap="none" spc="0" normalizeH="0" baseline="0" noProof="0">
              <a:ln>
                <a:noFill/>
              </a:ln>
              <a:solidFill>
                <a:srgbClr val="FFFFFF"/>
              </a:solidFill>
              <a:effectLst/>
              <a:uLnTx/>
              <a:uFillTx/>
              <a:latin typeface="Calibri"/>
              <a:ea typeface="+mn-ea"/>
              <a:cs typeface="+mn-cs"/>
            </a:endParaRPr>
          </a:p>
          <a:p>
            <a:pPr marL="0" marR="0" lvl="0" indent="0" algn="l" defTabSz="8763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Total:  ~$</a:t>
            </a:r>
            <a:r>
              <a:rPr kumimoji="0" lang="en-US" sz="2400" b="1" i="0" u="none" strike="noStrike" kern="1200" cap="none" spc="0" normalizeH="0" baseline="0" noProof="0">
                <a:ln>
                  <a:noFill/>
                </a:ln>
                <a:solidFill>
                  <a:srgbClr val="FFC000"/>
                </a:solidFill>
                <a:effectLst/>
                <a:uLnTx/>
                <a:uFillTx/>
                <a:latin typeface="Calibri"/>
                <a:ea typeface="+mn-ea"/>
                <a:cs typeface="+mn-cs"/>
              </a:rPr>
              <a:t>21.68</a:t>
            </a:r>
            <a:r>
              <a:rPr kumimoji="0" lang="en-US" sz="2400" b="0" i="0" u="none" strike="noStrike" kern="1200" cap="none" spc="0" normalizeH="0" baseline="0" noProof="0">
                <a:ln>
                  <a:noFill/>
                </a:ln>
                <a:solidFill>
                  <a:srgbClr val="FFC000"/>
                </a:solidFill>
                <a:effectLst/>
                <a:uLnTx/>
                <a:uFillTx/>
                <a:latin typeface="Calibri"/>
                <a:ea typeface="+mn-ea"/>
                <a:cs typeface="+mn-cs"/>
              </a:rPr>
              <a:t>M  </a:t>
            </a:r>
            <a:endParaRPr kumimoji="0" lang="en-US" sz="1600" b="0" i="0" u="none" strike="noStrike" kern="1200" cap="none" spc="0" normalizeH="0" baseline="0" noProof="0">
              <a:ln>
                <a:noFill/>
              </a:ln>
              <a:solidFill>
                <a:srgbClr val="FFC000"/>
              </a:solidFill>
              <a:effectLst/>
              <a:uLnTx/>
              <a:uFillTx/>
              <a:latin typeface="Calibri"/>
              <a:ea typeface="+mn-ea"/>
              <a:cs typeface="+mn-cs"/>
            </a:endParaRPr>
          </a:p>
        </p:txBody>
      </p:sp>
      <p:pic>
        <p:nvPicPr>
          <p:cNvPr id="5" name="Graphic 6" descr="Contract with solid fill">
            <a:extLst>
              <a:ext uri="{FF2B5EF4-FFF2-40B4-BE49-F238E27FC236}">
                <a16:creationId xmlns:a16="http://schemas.microsoft.com/office/drawing/2014/main" id="{43A20813-70B0-42E8-B859-347558640C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59" y="4841266"/>
            <a:ext cx="1089396" cy="1089396"/>
          </a:xfrm>
          <a:prstGeom prst="rect">
            <a:avLst/>
          </a:prstGeom>
        </p:spPr>
      </p:pic>
      <p:grpSp>
        <p:nvGrpSpPr>
          <p:cNvPr id="14"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75643" y="2156901"/>
            <a:ext cx="912713" cy="908665"/>
            <a:chOff x="8338694" y="1574908"/>
            <a:chExt cx="1631216" cy="1631216"/>
          </a:xfrm>
        </p:grpSpPr>
        <p:pic>
          <p:nvPicPr>
            <p:cNvPr id="8"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8694" y="1574908"/>
              <a:ext cx="1631216" cy="1631216"/>
            </a:xfrm>
            <a:prstGeom prst="rect">
              <a:avLst/>
            </a:prstGeom>
          </p:spPr>
        </p:pic>
        <p:pic>
          <p:nvPicPr>
            <p:cNvPr id="11"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1240" y="2344746"/>
              <a:ext cx="513145" cy="513145"/>
            </a:xfrm>
            <a:prstGeom prst="rect">
              <a:avLst/>
            </a:prstGeom>
          </p:spPr>
        </p:pic>
        <p:pic>
          <p:nvPicPr>
            <p:cNvPr id="13"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1898" y="2344745"/>
              <a:ext cx="513145" cy="513145"/>
            </a:xfrm>
            <a:prstGeom prst="rect">
              <a:avLst/>
            </a:prstGeom>
          </p:spPr>
        </p:pic>
      </p:grpSp>
      <p:pic>
        <p:nvPicPr>
          <p:cNvPr id="10" name="Graphic 6" descr="Contract with solid fill">
            <a:extLst>
              <a:ext uri="{FF2B5EF4-FFF2-40B4-BE49-F238E27FC236}">
                <a16:creationId xmlns:a16="http://schemas.microsoft.com/office/drawing/2014/main" id="{43A20813-70B0-42E8-B859-347558640C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59" y="4841266"/>
            <a:ext cx="1089396" cy="1089396"/>
          </a:xfrm>
          <a:prstGeom prst="rect">
            <a:avLst/>
          </a:prstGeom>
        </p:spPr>
      </p:pic>
      <p:grpSp>
        <p:nvGrpSpPr>
          <p:cNvPr id="17" name="Group 2">
            <a:extLst>
              <a:ext uri="{FF2B5EF4-FFF2-40B4-BE49-F238E27FC236}">
                <a16:creationId xmlns:a16="http://schemas.microsoft.com/office/drawing/2014/main" id="{D9F557E5-0269-4C78-9CC1-2CBA242EA5AE}"/>
              </a:ext>
              <a:ext uri="{C183D7F6-B498-43B3-948B-1728B52AA6E4}">
                <adec:decorative xmlns:adec="http://schemas.microsoft.com/office/drawing/2017/decorative" val="1"/>
              </a:ext>
            </a:extLst>
          </p:cNvPr>
          <p:cNvGrpSpPr/>
          <p:nvPr/>
        </p:nvGrpSpPr>
        <p:grpSpPr>
          <a:xfrm>
            <a:off x="275643" y="2156901"/>
            <a:ext cx="912713" cy="908665"/>
            <a:chOff x="8338694" y="1574908"/>
            <a:chExt cx="1631216" cy="1631216"/>
          </a:xfrm>
        </p:grpSpPr>
        <p:pic>
          <p:nvPicPr>
            <p:cNvPr id="12" name="Graphic 8" descr="Money with solid fill">
              <a:extLst>
                <a:ext uri="{FF2B5EF4-FFF2-40B4-BE49-F238E27FC236}">
                  <a16:creationId xmlns:a16="http://schemas.microsoft.com/office/drawing/2014/main" id="{6E79F456-5297-400D-9FDA-15F03495F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8694" y="1574908"/>
              <a:ext cx="1631216" cy="1631216"/>
            </a:xfrm>
            <a:prstGeom prst="rect">
              <a:avLst/>
            </a:prstGeom>
          </p:spPr>
        </p:pic>
        <p:pic>
          <p:nvPicPr>
            <p:cNvPr id="15" name="Graphic 16" descr="Dollar with solid fill">
              <a:extLst>
                <a:ext uri="{FF2B5EF4-FFF2-40B4-BE49-F238E27FC236}">
                  <a16:creationId xmlns:a16="http://schemas.microsoft.com/office/drawing/2014/main" id="{158F82BA-1090-47EA-BFD9-73A2DDF270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1240" y="2344746"/>
              <a:ext cx="513145" cy="513145"/>
            </a:xfrm>
            <a:prstGeom prst="rect">
              <a:avLst/>
            </a:prstGeom>
          </p:spPr>
        </p:pic>
        <p:pic>
          <p:nvPicPr>
            <p:cNvPr id="16" name="Graphic 17" descr="Dollar with solid fill">
              <a:extLst>
                <a:ext uri="{FF2B5EF4-FFF2-40B4-BE49-F238E27FC236}">
                  <a16:creationId xmlns:a16="http://schemas.microsoft.com/office/drawing/2014/main" id="{E44ADAB4-8A13-4F9D-B679-5E8D1ACE3A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1898" y="2344745"/>
              <a:ext cx="513145" cy="513145"/>
            </a:xfrm>
            <a:prstGeom prst="rect">
              <a:avLst/>
            </a:prstGeom>
          </p:spPr>
        </p:pic>
      </p:grpSp>
      <p:sp>
        <p:nvSpPr>
          <p:cNvPr id="19" name="TextBox 18">
            <a:extLst>
              <a:ext uri="{FF2B5EF4-FFF2-40B4-BE49-F238E27FC236}">
                <a16:creationId xmlns:a16="http://schemas.microsoft.com/office/drawing/2014/main" id="{3558D5CD-ED99-4D60-87A5-007935B6BEC4}"/>
              </a:ext>
            </a:extLst>
          </p:cNvPr>
          <p:cNvSpPr txBox="1"/>
          <p:nvPr/>
        </p:nvSpPr>
        <p:spPr>
          <a:xfrm>
            <a:off x="7364845" y="3247503"/>
            <a:ext cx="4439920" cy="1895904"/>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FFFFFF"/>
              </a:buClr>
              <a:buSzTx/>
              <a:buFontTx/>
              <a:buNone/>
              <a:tabLst/>
              <a:defRPr/>
            </a:pPr>
            <a:r>
              <a:rPr kumimoji="0" lang="en-US" sz="2800" b="1" i="0" u="none" strike="noStrike" kern="1200" cap="none" spc="0" normalizeH="0" baseline="0" noProof="0">
                <a:ln>
                  <a:noFill/>
                </a:ln>
                <a:solidFill>
                  <a:srgbClr val="FFC000"/>
                </a:solidFill>
                <a:effectLst/>
                <a:uLnTx/>
                <a:uFillTx/>
                <a:latin typeface="Calibri"/>
                <a:ea typeface="+mn-ea"/>
                <a:cs typeface="+mn-cs"/>
              </a:rPr>
              <a:t>Minnesota Funding Partners</a:t>
            </a: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68</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Funding Partners</a:t>
            </a:r>
            <a:endParaRPr kumimoji="0" lang="en-US" sz="2400" b="0" i="0" u="none" strike="noStrike" kern="1200" cap="none" spc="0" normalizeH="0" baseline="0" noProof="0">
              <a:ln>
                <a:noFill/>
              </a:ln>
              <a:solidFill>
                <a:srgbClr val="003865"/>
              </a:solidFill>
              <a:effectLst/>
              <a:uLnTx/>
              <a:uFillTx/>
              <a:latin typeface="Calibri"/>
              <a:ea typeface="+mn-ea"/>
              <a:cs typeface="+mn-cs"/>
            </a:endParaRPr>
          </a:p>
          <a:p>
            <a:pPr marL="457200" marR="0" lvl="0" indent="-285750" algn="l" defTabSz="803275" rtl="0" eaLnBrk="1" fontAlgn="auto" latinLnBrk="0" hangingPunct="1">
              <a:lnSpc>
                <a:spcPct val="112000"/>
              </a:lnSpc>
              <a:spcBef>
                <a:spcPts val="0"/>
              </a:spcBef>
              <a:spcAft>
                <a:spcPts val="0"/>
              </a:spcAft>
              <a:buClr>
                <a:srgbClr val="FFFFFF"/>
              </a:buClr>
              <a:buSzTx/>
              <a:buFont typeface="Arial" panose="020B0604020202020204" pitchFamily="34" charset="0"/>
              <a:buChar char="•"/>
              <a:tabLst>
                <a:tab pos="1311275" algn="l"/>
              </a:tabLst>
              <a:defRPr/>
            </a:pPr>
            <a:r>
              <a:rPr kumimoji="0" lang="en-US" sz="2400" b="1" i="0" u="none" strike="noStrike" kern="1200" cap="none" spc="0" normalizeH="0" baseline="0" noProof="0">
                <a:ln>
                  <a:noFill/>
                </a:ln>
                <a:solidFill>
                  <a:srgbClr val="FFC000"/>
                </a:solidFill>
                <a:effectLst/>
                <a:uLnTx/>
                <a:uFillTx/>
                <a:latin typeface="Calibri"/>
                <a:ea typeface="+mn-ea"/>
                <a:cs typeface="+mn-cs"/>
              </a:rPr>
              <a:t>65,359</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Square Miles of New Lidar</a:t>
            </a:r>
          </a:p>
          <a:p>
            <a:pPr marL="457200" marR="0" lvl="0" indent="-285750" algn="l" defTabSz="801688" rtl="0" eaLnBrk="1" fontAlgn="auto" latinLnBrk="0" hangingPunct="1">
              <a:lnSpc>
                <a:spcPct val="112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 </a:t>
            </a:r>
            <a:r>
              <a:rPr kumimoji="0" lang="en-US" sz="2400" b="1" i="0" u="none" strike="noStrike" kern="1200" cap="none" spc="0" normalizeH="0" baseline="0" noProof="0">
                <a:ln>
                  <a:noFill/>
                </a:ln>
                <a:solidFill>
                  <a:srgbClr val="FFC000"/>
                </a:solidFill>
                <a:effectLst/>
                <a:uLnTx/>
                <a:uFillTx/>
                <a:latin typeface="Calibri"/>
                <a:ea typeface="+mn-ea"/>
                <a:cs typeface="+mn-cs"/>
              </a:rPr>
              <a:t>$118</a:t>
            </a:r>
            <a:r>
              <a:rPr kumimoji="0" lang="en-US" sz="2400" b="1" i="0" u="none" strike="noStrike" kern="1200" cap="none" spc="0" normalizeH="0" baseline="30000" noProof="0">
                <a:ln>
                  <a:noFill/>
                </a:ln>
                <a:solidFill>
                  <a:srgbClr val="FFC000"/>
                </a:solidFill>
                <a:effectLst/>
                <a:uLnTx/>
                <a:uFillTx/>
                <a:latin typeface="Calibri"/>
                <a:ea typeface="+mn-ea"/>
                <a:cs typeface="+mn-cs"/>
              </a:rPr>
              <a:t>*</a:t>
            </a:r>
            <a:r>
              <a:rPr kumimoji="0" lang="en-US" sz="2400" b="1"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C000"/>
                </a:solidFill>
                <a:effectLst/>
                <a:uLnTx/>
                <a:uFillTx/>
                <a:latin typeface="Calibri"/>
                <a:ea typeface="+mn-ea"/>
                <a:cs typeface="+mn-cs"/>
              </a:rPr>
              <a:t> </a:t>
            </a:r>
            <a:r>
              <a:rPr kumimoji="0" lang="en-US" sz="2400" b="0" i="0" u="none" strike="noStrike" kern="1200" cap="none" spc="0" normalizeH="0" baseline="0" noProof="0">
                <a:ln>
                  <a:noFill/>
                </a:ln>
                <a:solidFill>
                  <a:srgbClr val="FFFFFF"/>
                </a:solidFill>
                <a:effectLst/>
                <a:uLnTx/>
                <a:uFillTx/>
                <a:latin typeface="Calibri"/>
                <a:ea typeface="+mn-ea"/>
                <a:cs typeface="+mn-cs"/>
              </a:rPr>
              <a:t>	</a:t>
            </a:r>
            <a:r>
              <a:rPr kumimoji="0" lang="en-US" sz="1800" b="0" i="0" u="none" strike="noStrike" kern="1200" cap="none" spc="0" normalizeH="0" baseline="0" noProof="0">
                <a:ln>
                  <a:noFill/>
                </a:ln>
                <a:solidFill>
                  <a:srgbClr val="FFFFFF"/>
                </a:solidFill>
                <a:effectLst/>
                <a:uLnTx/>
                <a:uFillTx/>
                <a:latin typeface="Calibri"/>
                <a:ea typeface="+mn-ea"/>
                <a:cs typeface="+mn-cs"/>
              </a:rPr>
              <a:t>Cost/mi</a:t>
            </a:r>
            <a:r>
              <a:rPr kumimoji="0" lang="en-US" sz="1800" b="0" i="0" u="none" strike="noStrike" kern="1200" cap="none" spc="0" normalizeH="0" baseline="30000" noProof="0">
                <a:ln>
                  <a:noFill/>
                </a:ln>
                <a:solidFill>
                  <a:srgbClr val="FFFFFF"/>
                </a:solidFill>
                <a:effectLst/>
                <a:uLnTx/>
                <a:uFillTx/>
                <a:latin typeface="Calibri"/>
                <a:ea typeface="+mn-ea"/>
                <a:cs typeface="+mn-cs"/>
              </a:rPr>
              <a:t>2 </a:t>
            </a:r>
            <a:r>
              <a:rPr kumimoji="0" lang="en-US" sz="1800" b="0" i="0" u="none" strike="noStrike" kern="1200" cap="none" spc="0" normalizeH="0" baseline="0" noProof="0">
                <a:ln>
                  <a:noFill/>
                </a:ln>
                <a:solidFill>
                  <a:srgbClr val="FFFFFF"/>
                </a:solidFill>
                <a:effectLst/>
                <a:uLnTx/>
                <a:uFillTx/>
                <a:latin typeface="Calibri"/>
                <a:ea typeface="+mn-ea"/>
                <a:cs typeface="+mn-cs"/>
              </a:rPr>
              <a:t>For MN Partners</a:t>
            </a: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Graphic 6" descr="Handshake outline">
            <a:extLst>
              <a:ext uri="{FF2B5EF4-FFF2-40B4-BE49-F238E27FC236}">
                <a16:creationId xmlns:a16="http://schemas.microsoft.com/office/drawing/2014/main" id="{F241E775-AA06-471B-8536-9ED9F9709C5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27854" y="1735063"/>
            <a:ext cx="1147691" cy="1147691"/>
          </a:xfrm>
          <a:prstGeom prst="rect">
            <a:avLst/>
          </a:prstGeom>
        </p:spPr>
      </p:pic>
      <p:sp>
        <p:nvSpPr>
          <p:cNvPr id="3" name="TextBox 2">
            <a:extLst>
              <a:ext uri="{FF2B5EF4-FFF2-40B4-BE49-F238E27FC236}">
                <a16:creationId xmlns:a16="http://schemas.microsoft.com/office/drawing/2014/main" id="{06526F66-9811-4445-A0B0-DE1586915018}"/>
              </a:ext>
            </a:extLst>
          </p:cNvPr>
          <p:cNvSpPr txBox="1"/>
          <p:nvPr/>
        </p:nvSpPr>
        <p:spPr>
          <a:xfrm>
            <a:off x="7415646" y="5222776"/>
            <a:ext cx="4439920"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865"/>
                </a:solidFill>
                <a:effectLst/>
                <a:uLnTx/>
                <a:uFillTx/>
                <a:latin typeface="Calibri"/>
                <a:ea typeface="+mn-ea"/>
                <a:cs typeface="+mn-cs"/>
              </a:rPr>
              <a:t>* </a:t>
            </a:r>
            <a:r>
              <a:rPr kumimoji="0" lang="en-US" sz="1400" b="0" i="0" u="none" strike="noStrike" kern="1200" cap="none" spc="0" normalizeH="0" baseline="0" noProof="0">
                <a:ln>
                  <a:noFill/>
                </a:ln>
                <a:solidFill>
                  <a:srgbClr val="003865"/>
                </a:solidFill>
                <a:effectLst/>
                <a:uLnTx/>
                <a:uFillTx/>
                <a:latin typeface="Calibri"/>
                <a:ea typeface="+mn-ea"/>
                <a:cs typeface="+mn-cs"/>
              </a:rPr>
              <a:t>Estimated cost per square mile paid by 48 unique  Minnesota funding partners working collaboratively for consistent lidar data acquisition.  $118 Value: 1.) is not specific to a 3DGeo Lidar Acquisition Block, 2.) is based on total Minnesota partner contributions of $6,053,761.44 (03/28/2022), 3.) does not include federal contributions.</a:t>
            </a:r>
            <a:endParaRPr kumimoji="0" lang="en-US" sz="1300" b="0" i="0" u="none" strike="noStrike" kern="1200" cap="none" spc="0" normalizeH="0" baseline="0" noProof="0">
              <a:ln>
                <a:noFill/>
              </a:ln>
              <a:solidFill>
                <a:srgbClr val="003865"/>
              </a:solidFill>
              <a:effectLst/>
              <a:uLnTx/>
              <a:uFillTx/>
              <a:latin typeface="Calibri"/>
              <a:ea typeface="+mn-ea"/>
              <a:cs typeface="+mn-cs"/>
            </a:endParaRPr>
          </a:p>
        </p:txBody>
      </p:sp>
      <p:pic>
        <p:nvPicPr>
          <p:cNvPr id="9" name="Picture 8" descr="Map of lidar acquisition status within the state of Minnesota.">
            <a:extLst>
              <a:ext uri="{FF2B5EF4-FFF2-40B4-BE49-F238E27FC236}">
                <a16:creationId xmlns:a16="http://schemas.microsoft.com/office/drawing/2014/main" id="{8932C7F0-57B9-3348-9BC1-02DC62A2A4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64" b="12806"/>
          <a:stretch/>
        </p:blipFill>
        <p:spPr>
          <a:xfrm>
            <a:off x="9797945" y="1398421"/>
            <a:ext cx="1727867" cy="1820977"/>
          </a:xfrm>
          <a:prstGeom prst="rect">
            <a:avLst/>
          </a:prstGeom>
          <a:ln w="12700">
            <a:solidFill>
              <a:srgbClr val="003865"/>
            </a:solidFill>
          </a:ln>
        </p:spPr>
      </p:pic>
    </p:spTree>
    <p:extLst>
      <p:ext uri="{BB962C8B-B14F-4D97-AF65-F5344CB8AC3E}">
        <p14:creationId xmlns:p14="http://schemas.microsoft.com/office/powerpoint/2010/main" val="2661981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a:ea typeface="+mj-lt"/>
                <a:cs typeface="+mj-lt"/>
              </a:rPr>
              <a:t>Updated and aligned boundary data </a:t>
            </a:r>
            <a:endParaRPr lang="en-US" sz="400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lvl="1"/>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60337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pPr marL="0" indent="0">
              <a:buNone/>
            </a:pPr>
            <a:r>
              <a:rPr lang="en-US" b="1" dirty="0"/>
              <a:t>Committee Reports – Review and Accept</a:t>
            </a:r>
          </a:p>
          <a:p>
            <a:pPr marL="0" indent="0">
              <a:buNone/>
            </a:pPr>
            <a:r>
              <a:rPr lang="en-US" dirty="0"/>
              <a:t>All</a:t>
            </a:r>
          </a:p>
        </p:txBody>
      </p:sp>
    </p:spTree>
    <p:extLst>
      <p:ext uri="{BB962C8B-B14F-4D97-AF65-F5344CB8AC3E}">
        <p14:creationId xmlns:p14="http://schemas.microsoft.com/office/powerpoint/2010/main" val="2487256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F8C5E07D-1383-4DFB-9405-F72749D1CED4}"/>
              </a:ext>
            </a:extLst>
          </p:cNvPr>
          <p:cNvPicPr>
            <a:picLocks noChangeAspect="1"/>
          </p:cNvPicPr>
          <p:nvPr/>
        </p:nvPicPr>
        <p:blipFill rotWithShape="1">
          <a:blip r:embed="rId2">
            <a:extLst>
              <a:ext uri="{28A0092B-C50C-407E-A947-70E740481C1C}">
                <a14:useLocalDpi xmlns:a14="http://schemas.microsoft.com/office/drawing/2010/main" val="0"/>
              </a:ext>
            </a:extLst>
          </a:blip>
          <a:srcRect b="9726"/>
          <a:stretch/>
        </p:blipFill>
        <p:spPr>
          <a:xfrm>
            <a:off x="7514756" y="1505461"/>
            <a:ext cx="4314889" cy="5040834"/>
          </a:xfrm>
          <a:prstGeom prst="rect">
            <a:avLst/>
          </a:prstGeom>
        </p:spPr>
      </p:pic>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Statewide publicly available parcel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a:xfrm>
            <a:off x="838201" y="1825625"/>
            <a:ext cx="6094378" cy="4351338"/>
          </a:xfrm>
        </p:spPr>
        <p:txBody>
          <a:bodyPr vert="horz" lIns="91440" tIns="45720" rIns="91440" bIns="45720" rtlCol="0" anchor="t">
            <a:normAutofit fontScale="92500" lnSpcReduction="10000"/>
          </a:bodyPr>
          <a:lstStyle/>
          <a:p>
            <a:pPr marL="457200" indent="-457200">
              <a:buAutoNum type="arabicPeriod"/>
            </a:pPr>
            <a:r>
              <a:rPr lang="en-US" dirty="0"/>
              <a:t>Most recent success: </a:t>
            </a:r>
          </a:p>
          <a:p>
            <a:pPr lvl="1"/>
            <a:r>
              <a:rPr lang="en-US" dirty="0">
                <a:cs typeface="Calibri"/>
              </a:rPr>
              <a:t>Published update (11/2/22) of opt-in </a:t>
            </a:r>
            <a:r>
              <a:rPr lang="en-US" dirty="0"/>
              <a:t>public GAC-standard compiled dataset including </a:t>
            </a:r>
            <a:r>
              <a:rPr lang="en-US" b="1" dirty="0"/>
              <a:t>42</a:t>
            </a:r>
            <a:r>
              <a:rPr lang="en-US" dirty="0"/>
              <a:t> counties</a:t>
            </a:r>
          </a:p>
          <a:p>
            <a:pPr lvl="1"/>
            <a:r>
              <a:rPr lang="en-US" dirty="0"/>
              <a:t>Addition of open parcels from four more counties: Big Stone, Mille Lacs, Pennington and Renville</a:t>
            </a:r>
          </a:p>
          <a:p>
            <a:pPr marL="457200" indent="-457200">
              <a:buFont typeface="+mj-lt"/>
              <a:buAutoNum type="arabicPeriod"/>
            </a:pPr>
            <a:r>
              <a:rPr lang="en-US" dirty="0"/>
              <a:t>If you are experiencing a barrier:</a:t>
            </a:r>
          </a:p>
          <a:p>
            <a:pPr marL="457200" indent="-457200">
              <a:buFont typeface="+mj-lt"/>
              <a:buAutoNum type="arabicPeriod"/>
            </a:pPr>
            <a:r>
              <a:rPr lang="en-US" dirty="0"/>
              <a:t>Next task: </a:t>
            </a:r>
          </a:p>
          <a:p>
            <a:pPr lvl="1"/>
            <a:r>
              <a:rPr lang="en-US" dirty="0">
                <a:cs typeface="Calibri"/>
              </a:rPr>
              <a:t>PLRC's open data sub-committee’s outreach team will continue reaching out from county to county to talk about benefits of sharing data and learning more about barriers and follow up on survey results.</a:t>
            </a:r>
          </a:p>
          <a:p>
            <a:pPr marL="0" indent="0">
              <a:buNone/>
            </a:pPr>
            <a:endParaRPr lang="en-US" dirty="0"/>
          </a:p>
          <a:p>
            <a:pPr marL="0" indent="0">
              <a:buNone/>
            </a:pPr>
            <a:endParaRPr lang="en-US" dirty="0">
              <a:cs typeface="Calibri"/>
            </a:endParaRPr>
          </a:p>
        </p:txBody>
      </p:sp>
      <p:sp>
        <p:nvSpPr>
          <p:cNvPr id="7" name="TextBox 6">
            <a:extLst>
              <a:ext uri="{FF2B5EF4-FFF2-40B4-BE49-F238E27FC236}">
                <a16:creationId xmlns:a16="http://schemas.microsoft.com/office/drawing/2014/main" id="{50E8C2DB-FCBE-4072-8E52-484F7EF892B0}"/>
              </a:ext>
            </a:extLst>
          </p:cNvPr>
          <p:cNvSpPr txBox="1"/>
          <p:nvPr/>
        </p:nvSpPr>
        <p:spPr>
          <a:xfrm>
            <a:off x="362355" y="6176963"/>
            <a:ext cx="6094378" cy="369332"/>
          </a:xfrm>
          <a:prstGeom prst="rect">
            <a:avLst/>
          </a:prstGeom>
          <a:noFill/>
        </p:spPr>
        <p:txBody>
          <a:bodyPr wrap="square">
            <a:spAutoFit/>
          </a:bodyPr>
          <a:lstStyle/>
          <a:p>
            <a:pPr lvl="1"/>
            <a:r>
              <a:rPr lang="en-US" dirty="0">
                <a:cs typeface="Calibri"/>
              </a:rPr>
              <a:t>https://gisdata.mn.gov/dataset/plan-parcels-open</a:t>
            </a:r>
          </a:p>
        </p:txBody>
      </p:sp>
    </p:spTree>
    <p:extLst>
      <p:ext uri="{BB962C8B-B14F-4D97-AF65-F5344CB8AC3E}">
        <p14:creationId xmlns:p14="http://schemas.microsoft.com/office/powerpoint/2010/main" val="3492191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Road Centerline Data &amp; Address Points Data</a:t>
            </a:r>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62500" lnSpcReduction="20000"/>
          </a:bodyPr>
          <a:lstStyle/>
          <a:p>
            <a:pPr marL="457200" indent="-457200">
              <a:buAutoNum type="arabicPeriod"/>
            </a:pPr>
            <a:r>
              <a:rPr lang="en-US" sz="2600" dirty="0"/>
              <a:t>Most recent success:</a:t>
            </a:r>
            <a:endParaRPr lang="en-US" sz="2600" dirty="0">
              <a:ea typeface="+mn-lt"/>
              <a:cs typeface="+mn-lt"/>
            </a:endParaRPr>
          </a:p>
          <a:p>
            <a:pPr lvl="1"/>
            <a:r>
              <a:rPr lang="en-US" sz="2600" dirty="0"/>
              <a:t>More counties are submitting their data through the NG9-1-1 data ECN 1Spatial Portal. Progress can be seen on the </a:t>
            </a:r>
            <a:r>
              <a:rPr lang="en-US" sz="2600" dirty="0">
                <a:hlinkClick r:id="rId2"/>
              </a:rPr>
              <a:t>NG9-1-1 hub</a:t>
            </a:r>
            <a:r>
              <a:rPr lang="en-US" sz="2600" dirty="0"/>
              <a:t> on the </a:t>
            </a:r>
            <a:r>
              <a:rPr lang="en-US" sz="2600" dirty="0">
                <a:hlinkClick r:id="rId3"/>
              </a:rPr>
              <a:t>status page</a:t>
            </a:r>
            <a:endParaRPr lang="en-US" sz="2600" dirty="0"/>
          </a:p>
          <a:p>
            <a:pPr marL="457200" indent="-457200">
              <a:buAutoNum type="arabicPeriod"/>
            </a:pPr>
            <a:r>
              <a:rPr lang="en-US" sz="2600" dirty="0"/>
              <a:t>If you are experiencing a barrier:</a:t>
            </a:r>
            <a:endParaRPr lang="en-US" sz="2600" dirty="0">
              <a:ea typeface="+mn-lt"/>
              <a:cs typeface="+mn-lt"/>
            </a:endParaRPr>
          </a:p>
          <a:p>
            <a:pPr lvl="1"/>
            <a:r>
              <a:rPr lang="en-US" sz="2600" dirty="0">
                <a:ea typeface="+mn-lt"/>
                <a:cs typeface="+mn-lt"/>
              </a:rPr>
              <a:t>Final 1Spatial validation steps need to be completed so that MnGeo can pull data in streamlined process. </a:t>
            </a:r>
          </a:p>
          <a:p>
            <a:pPr lvl="1"/>
            <a:r>
              <a:rPr lang="en-US" sz="2600" dirty="0">
                <a:ea typeface="+mn-lt"/>
                <a:cs typeface="+mn-lt"/>
              </a:rPr>
              <a:t>Need to define “opt-in” process to ask counties if they’d like to be included in public dataset (MnGeo, GAC Outreach Committee, input from MCGISA)</a:t>
            </a:r>
          </a:p>
          <a:p>
            <a:pPr marL="457200" indent="-457200">
              <a:buAutoNum type="arabicPeriod"/>
            </a:pPr>
            <a:r>
              <a:rPr lang="en-US" sz="2600" dirty="0"/>
              <a:t>Next task:</a:t>
            </a:r>
          </a:p>
          <a:p>
            <a:pPr lvl="1"/>
            <a:r>
              <a:rPr lang="en-US" sz="2600" dirty="0">
                <a:cs typeface="Calibri"/>
              </a:rPr>
              <a:t>Complete 1Spatial validation process &amp; steps (ECN, 1Spatial, MnGeo)</a:t>
            </a:r>
          </a:p>
          <a:p>
            <a:pPr lvl="1"/>
            <a:r>
              <a:rPr lang="en-US" sz="2600" dirty="0">
                <a:cs typeface="Calibri"/>
              </a:rPr>
              <a:t>Create process to move data from 1Spatial to public dataset (MnGeo)</a:t>
            </a:r>
          </a:p>
          <a:p>
            <a:pPr lvl="1"/>
            <a:r>
              <a:rPr lang="en-US" sz="2600" dirty="0">
                <a:ea typeface="+mn-lt"/>
                <a:cs typeface="+mn-lt"/>
              </a:rPr>
              <a:t>Outreach to counties to ask if they’d like to “opt-in”  included in public dataset (MnGeo, GAC Outreach Committee, input from MCGISA)</a:t>
            </a:r>
          </a:p>
          <a:p>
            <a:pPr lvl="1"/>
            <a:endParaRPr lang="en-US" dirty="0">
              <a:cs typeface="Calibri"/>
            </a:endParaRPr>
          </a:p>
          <a:p>
            <a:pPr lvl="1"/>
            <a:endParaRPr lang="en-US" dirty="0">
              <a:cs typeface="Calibri"/>
            </a:endParaRPr>
          </a:p>
          <a:p>
            <a:pPr lvl="1"/>
            <a:endParaRPr lang="en-US" dirty="0">
              <a:cs typeface="Calibri"/>
            </a:endParaRPr>
          </a:p>
          <a:p>
            <a:pPr marL="914400" lvl="1"/>
            <a:endParaRPr lang="en-US" dirty="0">
              <a:cs typeface="Calibri"/>
            </a:endParaRPr>
          </a:p>
        </p:txBody>
      </p:sp>
    </p:spTree>
    <p:extLst>
      <p:ext uri="{BB962C8B-B14F-4D97-AF65-F5344CB8AC3E}">
        <p14:creationId xmlns:p14="http://schemas.microsoft.com/office/powerpoint/2010/main" val="521961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Autofit/>
          </a:bodyPr>
          <a:lstStyle/>
          <a:p>
            <a:r>
              <a:rPr lang="en-US" sz="2800" dirty="0">
                <a:effectLst/>
              </a:rPr>
              <a:t>Improvements to the </a:t>
            </a:r>
            <a:r>
              <a:rPr lang="en-US" sz="2800" dirty="0" err="1">
                <a:effectLst/>
              </a:rPr>
              <a:t>MnGeo</a:t>
            </a:r>
            <a:r>
              <a:rPr lang="en-US" sz="2800" dirty="0">
                <a:effectLst/>
              </a:rPr>
              <a:t> Image Service, such as Web Mercator support, tiling, and complementary options such as “composite of latest leaf off imagery”, and downloading options</a:t>
            </a:r>
            <a:endParaRPr lang="en-US" sz="2800" dirty="0"/>
          </a:p>
        </p:txBody>
      </p:sp>
      <p:sp>
        <p:nvSpPr>
          <p:cNvPr id="3" name="Content Placeholder 2">
            <a:extLst>
              <a:ext uri="{FF2B5EF4-FFF2-40B4-BE49-F238E27FC236}">
                <a16:creationId xmlns:a16="http://schemas.microsoft.com/office/drawing/2014/main" id="{8A308BC6-91C2-4775-8989-F33E4142E880}"/>
              </a:ext>
            </a:extLst>
          </p:cNvPr>
          <p:cNvSpPr>
            <a:spLocks noGrp="1"/>
          </p:cNvSpPr>
          <p:nvPr>
            <p:ph idx="1"/>
          </p:nvPr>
        </p:nvSpPr>
        <p:spPr/>
        <p:txBody>
          <a:bodyPr vert="horz" lIns="91440" tIns="45720" rIns="91440" bIns="45720" rtlCol="0" anchor="t">
            <a:normAutofit fontScale="77500" lnSpcReduction="20000"/>
          </a:bodyPr>
          <a:lstStyle/>
          <a:p>
            <a:pPr marL="457200" indent="-457200">
              <a:buAutoNum type="arabicPeriod"/>
            </a:pPr>
            <a:r>
              <a:rPr lang="en-US" dirty="0"/>
              <a:t>Most recent success:</a:t>
            </a:r>
          </a:p>
          <a:p>
            <a:pPr lvl="1"/>
            <a:r>
              <a:rPr lang="en-US" dirty="0">
                <a:ea typeface="+mn-lt"/>
                <a:cs typeface="+mn-lt"/>
              </a:rPr>
              <a:t>Added Lyon County imagery</a:t>
            </a:r>
            <a:r>
              <a:rPr lang="en-US" dirty="0">
                <a:cs typeface="Calibri"/>
              </a:rPr>
              <a:t> to WMS</a:t>
            </a:r>
          </a:p>
          <a:p>
            <a:pPr marL="457200" indent="-457200">
              <a:buFont typeface="+mj-lt"/>
              <a:buAutoNum type="arabicPeriod"/>
            </a:pPr>
            <a:r>
              <a:rPr lang="en-US" dirty="0"/>
              <a:t>If you are experiencing a barrier:</a:t>
            </a:r>
          </a:p>
          <a:p>
            <a:pPr lvl="1"/>
            <a:r>
              <a:rPr lang="en-US" dirty="0">
                <a:cs typeface="Calibri"/>
              </a:rPr>
              <a:t>Time constraints to work on recommendations of committee; did not accomplish removal of suggested retirement image layers</a:t>
            </a:r>
          </a:p>
          <a:p>
            <a:pPr marL="457200" indent="-457200">
              <a:buFont typeface="+mj-lt"/>
              <a:buAutoNum type="arabicPeriod"/>
            </a:pPr>
            <a:r>
              <a:rPr lang="en-US" dirty="0"/>
              <a:t>Next tasks:</a:t>
            </a:r>
          </a:p>
          <a:p>
            <a:pPr lvl="1"/>
            <a:r>
              <a:rPr lang="en-US" dirty="0">
                <a:cs typeface="Calibri"/>
              </a:rPr>
              <a:t>Currently working on Le Sueur County</a:t>
            </a:r>
          </a:p>
          <a:p>
            <a:pPr lvl="1"/>
            <a:r>
              <a:rPr lang="en-US" dirty="0">
                <a:cs typeface="Calibri"/>
              </a:rPr>
              <a:t>NAIP 2021 </a:t>
            </a:r>
            <a:r>
              <a:rPr lang="en-US" dirty="0" err="1">
                <a:cs typeface="Calibri"/>
              </a:rPr>
              <a:t>GeoTIFF</a:t>
            </a:r>
            <a:r>
              <a:rPr lang="en-US" dirty="0">
                <a:cs typeface="Calibri"/>
              </a:rPr>
              <a:t> imagery currently being downloaded</a:t>
            </a:r>
          </a:p>
          <a:p>
            <a:pPr lvl="1"/>
            <a:r>
              <a:rPr lang="en-US" dirty="0">
                <a:cs typeface="Calibri"/>
              </a:rPr>
              <a:t>Review Lyon County imagery shift</a:t>
            </a:r>
          </a:p>
          <a:p>
            <a:pPr lvl="1"/>
            <a:r>
              <a:rPr lang="en-US" dirty="0">
                <a:cs typeface="Calibri"/>
              </a:rPr>
              <a:t>Build out new development/staging image server</a:t>
            </a:r>
          </a:p>
          <a:p>
            <a:pPr lvl="1"/>
            <a:r>
              <a:rPr lang="en-US" dirty="0">
                <a:cs typeface="Calibri"/>
              </a:rPr>
              <a:t>In discussion: Lincoln and Aitkin counties</a:t>
            </a:r>
          </a:p>
        </p:txBody>
      </p:sp>
    </p:spTree>
    <p:extLst>
      <p:ext uri="{BB962C8B-B14F-4D97-AF65-F5344CB8AC3E}">
        <p14:creationId xmlns:p14="http://schemas.microsoft.com/office/powerpoint/2010/main" val="229709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92128" cy="863698"/>
          </a:xfrm>
          <a:prstGeom prst="rect">
            <a:avLst/>
          </a:prstGeom>
          <a:solidFill>
            <a:srgbClr val="003864"/>
          </a:solidFill>
        </p:spPr>
        <p:txBody>
          <a:bodyPr vert="horz" wrap="square" lIns="0" tIns="253365" rIns="0" bIns="0" rtlCol="0">
            <a:spAutoFit/>
          </a:bodyPr>
          <a:lstStyle/>
          <a:p>
            <a:pPr marL="1054100">
              <a:lnSpc>
                <a:spcPct val="100000"/>
              </a:lnSpc>
              <a:spcBef>
                <a:spcPts val="1995"/>
              </a:spcBef>
            </a:pPr>
            <a:r>
              <a:rPr lang="en-US" sz="3950" spc="-15" dirty="0"/>
              <a:t>Critical Infrastructure Assessment</a:t>
            </a:r>
            <a:endParaRPr sz="3950" dirty="0"/>
          </a:p>
        </p:txBody>
      </p:sp>
      <p:sp>
        <p:nvSpPr>
          <p:cNvPr id="3" name="object 3"/>
          <p:cNvSpPr txBox="1"/>
          <p:nvPr/>
        </p:nvSpPr>
        <p:spPr>
          <a:xfrm>
            <a:off x="589922" y="1279202"/>
            <a:ext cx="11012155" cy="4932760"/>
          </a:xfrm>
          <a:prstGeom prst="rect">
            <a:avLst/>
          </a:prstGeom>
        </p:spPr>
        <p:txBody>
          <a:bodyPr vert="horz" wrap="square" lIns="0" tIns="211454" rIns="0" bIns="0" rtlCol="0" anchor="t">
            <a:spAutoFit/>
          </a:bodyPr>
          <a:lstStyle/>
          <a:p>
            <a:pPr marL="469900" indent="-457200">
              <a:lnSpc>
                <a:spcPct val="100000"/>
              </a:lnSpc>
              <a:spcBef>
                <a:spcPts val="1664"/>
              </a:spcBef>
              <a:buAutoNum type="arabicPeriod"/>
              <a:tabLst>
                <a:tab pos="469900" algn="l"/>
                <a:tab pos="470534" algn="l"/>
              </a:tabLst>
            </a:pPr>
            <a:r>
              <a:rPr sz="2000" dirty="0">
                <a:solidFill>
                  <a:srgbClr val="003864"/>
                </a:solidFill>
                <a:latin typeface="Calibri"/>
                <a:cs typeface="Calibri"/>
              </a:rPr>
              <a:t>Most</a:t>
            </a:r>
            <a:r>
              <a:rPr sz="2000" spc="25" dirty="0">
                <a:solidFill>
                  <a:srgbClr val="003864"/>
                </a:solidFill>
                <a:latin typeface="Calibri"/>
                <a:cs typeface="Calibri"/>
              </a:rPr>
              <a:t> </a:t>
            </a:r>
            <a:r>
              <a:rPr sz="2000" dirty="0">
                <a:solidFill>
                  <a:srgbClr val="003864"/>
                </a:solidFill>
                <a:latin typeface="Calibri"/>
                <a:cs typeface="Calibri"/>
              </a:rPr>
              <a:t>recent</a:t>
            </a:r>
            <a:r>
              <a:rPr sz="2000" spc="105" dirty="0">
                <a:solidFill>
                  <a:srgbClr val="003864"/>
                </a:solidFill>
                <a:latin typeface="Calibri"/>
                <a:cs typeface="Calibri"/>
              </a:rPr>
              <a:t> </a:t>
            </a:r>
            <a:r>
              <a:rPr sz="2000" spc="5" dirty="0">
                <a:solidFill>
                  <a:srgbClr val="003864"/>
                </a:solidFill>
                <a:latin typeface="Calibri"/>
                <a:cs typeface="Calibri"/>
              </a:rPr>
              <a:t>success</a:t>
            </a:r>
            <a:r>
              <a:rPr lang="en-US" sz="2000" spc="5" dirty="0">
                <a:solidFill>
                  <a:srgbClr val="003864"/>
                </a:solidFill>
                <a:latin typeface="Calibri"/>
                <a:cs typeface="Calibri"/>
              </a:rPr>
              <a:t>es</a:t>
            </a:r>
            <a:r>
              <a:rPr sz="2000" spc="5" dirty="0">
                <a:solidFill>
                  <a:srgbClr val="003864"/>
                </a:solidFill>
                <a:latin typeface="Calibri"/>
                <a:cs typeface="Calibri"/>
              </a:rPr>
              <a:t>:</a:t>
            </a:r>
            <a:endParaRPr lang="en-US" sz="2000" spc="5" dirty="0">
              <a:solidFill>
                <a:srgbClr val="003864"/>
              </a:solidFill>
              <a:latin typeface="Calibri"/>
              <a:cs typeface="Calibri"/>
            </a:endParaRP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working on updating correctional facilities dataset in </a:t>
            </a:r>
            <a:r>
              <a:rPr lang="en-US" sz="2000" dirty="0" err="1">
                <a:latin typeface="Calibri"/>
                <a:cs typeface="Calibri"/>
              </a:rPr>
              <a:t>MNGeoCommons</a:t>
            </a:r>
            <a:r>
              <a:rPr lang="en-US" sz="2000" dirty="0">
                <a:latin typeface="Calibri"/>
                <a:cs typeface="Calibri"/>
              </a:rPr>
              <a:t>. </a:t>
            </a:r>
          </a:p>
          <a:p>
            <a:pPr marL="927100" lvl="1" indent="-457200">
              <a:spcBef>
                <a:spcPts val="1664"/>
              </a:spcBef>
              <a:buFont typeface="Arial" panose="020B0604020202020204" pitchFamily="34" charset="0"/>
              <a:buChar char="•"/>
              <a:tabLst>
                <a:tab pos="469900" algn="l"/>
                <a:tab pos="470534" algn="l"/>
              </a:tabLst>
            </a:pPr>
            <a:r>
              <a:rPr lang="en-US" sz="2000" dirty="0">
                <a:latin typeface="Calibri"/>
                <a:cs typeface="Calibri"/>
              </a:rPr>
              <a:t>new priority initiative proposal: </a:t>
            </a:r>
            <a:r>
              <a:rPr lang="en-US" sz="2000" i="1" dirty="0">
                <a:latin typeface="Calibri"/>
                <a:cs typeface="Calibri"/>
              </a:rPr>
              <a:t>To publish foundational data nationally through open data and commercial sources. Foundational datasets are defined as parcels, addresses, road centerlines, and critical infrastructure. </a:t>
            </a:r>
            <a:r>
              <a:rPr lang="en-US" sz="2000" dirty="0">
                <a:latin typeface="Calibri"/>
                <a:cs typeface="Calibri"/>
              </a:rPr>
              <a:t>This is a great idea to move this aspect of the C.I. workgroup to another new workgroup. We've talked about this a lot and it has become a whole separate project.</a:t>
            </a:r>
            <a:endParaRPr lang="en-US" sz="2000" spc="-5" dirty="0">
              <a:solidFill>
                <a:srgbClr val="003864"/>
              </a:solidFill>
              <a:latin typeface="Calibri"/>
              <a:cs typeface="Calibri"/>
            </a:endParaRPr>
          </a:p>
          <a:p>
            <a:pPr marL="326390" indent="-314325">
              <a:lnSpc>
                <a:spcPct val="100000"/>
              </a:lnSpc>
              <a:spcBef>
                <a:spcPts val="1664"/>
              </a:spcBef>
              <a:buAutoNum type="arabicPeriod" startAt="2"/>
              <a:tabLst>
                <a:tab pos="327025" algn="l"/>
              </a:tabLst>
            </a:pPr>
            <a:r>
              <a:rPr sz="2000" spc="-5" dirty="0">
                <a:solidFill>
                  <a:srgbClr val="003864"/>
                </a:solidFill>
                <a:latin typeface="Calibri"/>
                <a:cs typeface="Calibri"/>
              </a:rPr>
              <a:t>If</a:t>
            </a:r>
            <a:r>
              <a:rPr sz="2000" spc="25" dirty="0">
                <a:solidFill>
                  <a:srgbClr val="003864"/>
                </a:solidFill>
                <a:latin typeface="Calibri"/>
                <a:cs typeface="Calibri"/>
              </a:rPr>
              <a:t> </a:t>
            </a:r>
            <a:r>
              <a:rPr sz="2000" spc="5" dirty="0">
                <a:solidFill>
                  <a:srgbClr val="003864"/>
                </a:solidFill>
                <a:latin typeface="Calibri"/>
                <a:cs typeface="Calibri"/>
              </a:rPr>
              <a:t>you</a:t>
            </a:r>
            <a:r>
              <a:rPr sz="2000" spc="10" dirty="0">
                <a:solidFill>
                  <a:srgbClr val="003864"/>
                </a:solidFill>
                <a:latin typeface="Calibri"/>
                <a:cs typeface="Calibri"/>
              </a:rPr>
              <a:t> </a:t>
            </a:r>
            <a:r>
              <a:rPr sz="2000" spc="25" dirty="0">
                <a:solidFill>
                  <a:srgbClr val="003864"/>
                </a:solidFill>
                <a:latin typeface="Calibri"/>
                <a:cs typeface="Calibri"/>
              </a:rPr>
              <a:t>are</a:t>
            </a:r>
            <a:r>
              <a:rPr sz="2000" spc="-70" dirty="0">
                <a:solidFill>
                  <a:srgbClr val="003864"/>
                </a:solidFill>
                <a:latin typeface="Calibri"/>
                <a:cs typeface="Calibri"/>
              </a:rPr>
              <a:t> </a:t>
            </a:r>
            <a:r>
              <a:rPr sz="2000" spc="-5" dirty="0">
                <a:solidFill>
                  <a:srgbClr val="003864"/>
                </a:solidFill>
                <a:latin typeface="Calibri"/>
                <a:cs typeface="Calibri"/>
              </a:rPr>
              <a:t>experiencing</a:t>
            </a:r>
            <a:r>
              <a:rPr sz="2000" spc="295" dirty="0">
                <a:solidFill>
                  <a:srgbClr val="003864"/>
                </a:solidFill>
                <a:latin typeface="Calibri"/>
                <a:cs typeface="Calibri"/>
              </a:rPr>
              <a:t> </a:t>
            </a:r>
            <a:r>
              <a:rPr sz="2000" spc="10" dirty="0">
                <a:solidFill>
                  <a:srgbClr val="003864"/>
                </a:solidFill>
                <a:latin typeface="Calibri"/>
                <a:cs typeface="Calibri"/>
              </a:rPr>
              <a:t>a</a:t>
            </a:r>
            <a:r>
              <a:rPr sz="2000" spc="45" dirty="0">
                <a:solidFill>
                  <a:srgbClr val="003864"/>
                </a:solidFill>
                <a:latin typeface="Calibri"/>
                <a:cs typeface="Calibri"/>
              </a:rPr>
              <a:t> </a:t>
            </a:r>
            <a:r>
              <a:rPr sz="2000" spc="20" dirty="0">
                <a:solidFill>
                  <a:srgbClr val="003864"/>
                </a:solidFill>
                <a:latin typeface="Calibri"/>
                <a:cs typeface="Calibri"/>
              </a:rPr>
              <a:t>barrier:</a:t>
            </a:r>
            <a:endParaRPr lang="en-US" sz="2000" dirty="0">
              <a:latin typeface="Calibri"/>
              <a:cs typeface="Calibri"/>
            </a:endParaRPr>
          </a:p>
          <a:p>
            <a:pPr marL="812165" lvl="1" indent="-342900">
              <a:spcBef>
                <a:spcPts val="1664"/>
              </a:spcBef>
              <a:buFont typeface="Arial" panose="020B0604020202020204" pitchFamily="34" charset="0"/>
              <a:buChar char="•"/>
              <a:tabLst>
                <a:tab pos="327025" algn="l"/>
              </a:tabLst>
            </a:pPr>
            <a:r>
              <a:rPr lang="en-US" sz="2000" spc="10" dirty="0">
                <a:solidFill>
                  <a:srgbClr val="003864"/>
                </a:solidFill>
                <a:latin typeface="Calibri"/>
                <a:cs typeface="Calibri"/>
              </a:rPr>
              <a:t>Few meetings and little time for forward movement 4th quarter.</a:t>
            </a:r>
          </a:p>
          <a:p>
            <a:pPr marL="326390" indent="-314325">
              <a:lnSpc>
                <a:spcPct val="100000"/>
              </a:lnSpc>
              <a:spcBef>
                <a:spcPts val="1785"/>
              </a:spcBef>
              <a:buAutoNum type="arabicPeriod" startAt="2"/>
              <a:tabLst>
                <a:tab pos="327025" algn="l"/>
              </a:tabLst>
            </a:pPr>
            <a:r>
              <a:rPr sz="2000" spc="-30" dirty="0">
                <a:solidFill>
                  <a:srgbClr val="003864"/>
                </a:solidFill>
                <a:latin typeface="Calibri"/>
                <a:cs typeface="Calibri"/>
              </a:rPr>
              <a:t>Next</a:t>
            </a:r>
            <a:r>
              <a:rPr sz="2000" spc="125" dirty="0">
                <a:solidFill>
                  <a:srgbClr val="003864"/>
                </a:solidFill>
                <a:latin typeface="Calibri"/>
                <a:cs typeface="Calibri"/>
              </a:rPr>
              <a:t> </a:t>
            </a:r>
            <a:r>
              <a:rPr sz="2000" spc="10" dirty="0">
                <a:solidFill>
                  <a:srgbClr val="003864"/>
                </a:solidFill>
                <a:latin typeface="Calibri"/>
                <a:cs typeface="Calibri"/>
              </a:rPr>
              <a:t>task:</a:t>
            </a:r>
            <a:endParaRPr lang="en-US" sz="2000" spc="10" dirty="0">
              <a:solidFill>
                <a:srgbClr val="003864"/>
              </a:solidFill>
              <a:latin typeface="Calibri"/>
              <a:cs typeface="Calibri"/>
            </a:endParaRPr>
          </a:p>
          <a:p>
            <a:pPr marL="812165" lvl="1" indent="-342900">
              <a:spcBef>
                <a:spcPts val="1785"/>
              </a:spcBef>
              <a:buFont typeface="Arial" panose="020B0604020202020204" pitchFamily="34" charset="0"/>
              <a:buChar char="•"/>
              <a:tabLst>
                <a:tab pos="327025" algn="l"/>
              </a:tabLst>
            </a:pPr>
            <a:r>
              <a:rPr lang="en-US" sz="2000" dirty="0">
                <a:latin typeface="Calibri"/>
                <a:cs typeface="Calibri"/>
              </a:rPr>
              <a:t>Refresh our goals for 2023. Invite new members.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317500" y="152400"/>
            <a:ext cx="11036300" cy="914400"/>
          </a:xfrm>
        </p:spPr>
        <p:txBody>
          <a:bodyPr>
            <a:normAutofit fontScale="90000"/>
          </a:bodyPr>
          <a:lstStyle/>
          <a:p>
            <a:r>
              <a:rPr lang="en-US" dirty="0">
                <a:ea typeface="+mj-lt"/>
                <a:cs typeface="+mj-lt"/>
              </a:rPr>
              <a:t>A project team to develop geospatial data sharing methodologies to support the state’s underground utilities community</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a:xfrm>
            <a:off x="838200" y="1825625"/>
            <a:ext cx="10640438" cy="4766904"/>
          </a:xfrm>
        </p:spPr>
        <p:txBody>
          <a:bodyPr vert="horz" lIns="91440" tIns="45720" rIns="91440" bIns="45720" rtlCol="0" anchor="t">
            <a:normAutofit fontScale="55000" lnSpcReduction="20000"/>
          </a:bodyPr>
          <a:lstStyle/>
          <a:p>
            <a:pPr marL="457200" indent="-457200">
              <a:buAutoNum type="arabicPeriod"/>
            </a:pPr>
            <a:r>
              <a:rPr lang="en-US" sz="3600" dirty="0">
                <a:cs typeface="Calibri"/>
              </a:rPr>
              <a:t>Most recent successes:</a:t>
            </a:r>
          </a:p>
          <a:p>
            <a:pPr lvl="1"/>
            <a:r>
              <a:rPr lang="en-US" sz="3600" dirty="0">
                <a:effectLst/>
                <a:latin typeface="Calibri" panose="020F0502020204030204" pitchFamily="34" charset="0"/>
                <a:ea typeface="Calibri" panose="020F0502020204030204" pitchFamily="34" charset="0"/>
              </a:rPr>
              <a:t>Dedicated support website is created (</a:t>
            </a:r>
            <a:r>
              <a:rPr lang="en-US" sz="3600" u="sng" dirty="0">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www.fuzionview.org</a:t>
            </a:r>
            <a:r>
              <a:rPr lang="en-US" sz="3600" dirty="0">
                <a:effectLst/>
                <a:latin typeface="Calibri" panose="020F0502020204030204" pitchFamily="34" charset="0"/>
                <a:ea typeface="Calibri" panose="020F0502020204030204" pitchFamily="34" charset="0"/>
              </a:rPr>
              <a:t>) and outreach to the Minnesota utility community has begun</a:t>
            </a:r>
            <a:endParaRPr lang="en-US" sz="3600" dirty="0">
              <a:ea typeface="+mn-lt"/>
              <a:cs typeface="+mn-lt"/>
            </a:endParaRPr>
          </a:p>
          <a:p>
            <a:pPr lvl="1"/>
            <a:r>
              <a:rPr lang="en-US" sz="3600" dirty="0">
                <a:cs typeface="Calibri"/>
              </a:rPr>
              <a:t>Presentation at MN GIS/LIS October 13-14</a:t>
            </a:r>
            <a:r>
              <a:rPr lang="en-US" sz="3600" dirty="0">
                <a:ea typeface="+mn-lt"/>
                <a:cs typeface="+mn-lt"/>
              </a:rPr>
              <a:t>.</a:t>
            </a:r>
          </a:p>
          <a:p>
            <a:pPr lvl="1"/>
            <a:r>
              <a:rPr lang="en-US" sz="3600" dirty="0">
                <a:effectLst/>
                <a:latin typeface="Calibri" panose="020F0502020204030204" pitchFamily="34" charset="0"/>
                <a:ea typeface="Calibri" panose="020F0502020204030204" pitchFamily="34" charset="0"/>
              </a:rPr>
              <a:t>Gopher State One Call COO Barbara Cederberg now working closely with the Common Ground Alliance GIS Working Group. The Minnesota project is seen as leading the nation and is receiving community wide support.</a:t>
            </a:r>
            <a:endParaRPr lang="en-US" sz="3600" dirty="0">
              <a:ea typeface="+mn-lt"/>
              <a:cs typeface="+mn-lt"/>
            </a:endParaRPr>
          </a:p>
          <a:p>
            <a:pPr marL="0" indent="0">
              <a:buNone/>
            </a:pPr>
            <a:r>
              <a:rPr lang="en-US" sz="3600" dirty="0">
                <a:cs typeface="Calibri"/>
              </a:rPr>
              <a:t>2.  If you are experiencing a barrier:</a:t>
            </a:r>
            <a:endParaRPr lang="en-US" sz="3600" dirty="0">
              <a:ea typeface="+mn-lt"/>
              <a:cs typeface="+mn-lt"/>
            </a:endParaRPr>
          </a:p>
          <a:p>
            <a:pPr marL="0" indent="0">
              <a:buNone/>
            </a:pPr>
            <a:r>
              <a:rPr lang="en-US" sz="3600" dirty="0">
                <a:cs typeface="Calibri"/>
              </a:rPr>
              <a:t>3.  Next tasks:</a:t>
            </a:r>
          </a:p>
          <a:p>
            <a:pPr lvl="1"/>
            <a:r>
              <a:rPr lang="en-US" sz="3600" dirty="0">
                <a:cs typeface="Calibri"/>
              </a:rPr>
              <a:t>Review promotional flyer</a:t>
            </a:r>
          </a:p>
          <a:p>
            <a:pPr lvl="1"/>
            <a:r>
              <a:rPr lang="en-US" sz="3600" dirty="0">
                <a:cs typeface="Calibri"/>
              </a:rPr>
              <a:t>Gopher State One Call is preparing to contract for development of open source product to leverage concepts and approaches used during development of prototype.</a:t>
            </a:r>
          </a:p>
        </p:txBody>
      </p:sp>
    </p:spTree>
    <p:extLst>
      <p:ext uri="{BB962C8B-B14F-4D97-AF65-F5344CB8AC3E}">
        <p14:creationId xmlns:p14="http://schemas.microsoft.com/office/powerpoint/2010/main" val="475881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p:txBody>
          <a:bodyPr>
            <a:normAutofit fontScale="90000"/>
          </a:bodyPr>
          <a:lstStyle/>
          <a:p>
            <a:r>
              <a:rPr lang="en-US" dirty="0">
                <a:ea typeface="+mj-lt"/>
                <a:cs typeface="+mj-lt"/>
              </a:rPr>
              <a:t>Maps, procedures, templates and other materials to help </a:t>
            </a:r>
            <a:br>
              <a:rPr lang="en-US" dirty="0">
                <a:ea typeface="+mj-lt"/>
                <a:cs typeface="+mj-lt"/>
              </a:rPr>
            </a:br>
            <a:r>
              <a:rPr lang="en-US" dirty="0">
                <a:ea typeface="+mj-lt"/>
                <a:cs typeface="+mj-lt"/>
              </a:rPr>
              <a:t>all levels of government implement the U.S. National Grid</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p:txBody>
          <a:bodyPr vert="horz" lIns="91440" tIns="45720" rIns="91440" bIns="45720" rtlCol="0" anchor="t">
            <a:normAutofit fontScale="92500" lnSpcReduction="10000"/>
          </a:bodyPr>
          <a:lstStyle/>
          <a:p>
            <a:pPr marL="457200" indent="-457200">
              <a:buAutoNum type="arabicPeriod"/>
            </a:pPr>
            <a:r>
              <a:rPr lang="en-US" dirty="0">
                <a:cs typeface="Calibri"/>
              </a:rPr>
              <a:t>Most recent success:</a:t>
            </a:r>
          </a:p>
          <a:p>
            <a:pPr lvl="1"/>
            <a:r>
              <a:rPr lang="en-US" sz="2500" dirty="0">
                <a:cs typeface="Calibri"/>
              </a:rPr>
              <a:t>Two presentations at MN GIS/LIS Conference, October 13-14 (full session and lightning session)</a:t>
            </a:r>
            <a:endParaRPr lang="en-US" sz="2500" dirty="0">
              <a:ea typeface="+mn-lt"/>
              <a:cs typeface="+mn-lt"/>
            </a:endParaRPr>
          </a:p>
          <a:p>
            <a:pPr marL="457200" indent="-457200">
              <a:buAutoNum type="arabicPeriod"/>
            </a:pPr>
            <a:r>
              <a:rPr lang="en-US" dirty="0">
                <a:cs typeface="Calibri"/>
              </a:rPr>
              <a:t>If you are experiencing a barrier:</a:t>
            </a:r>
            <a:endParaRPr lang="en-US" sz="2500" dirty="0">
              <a:ea typeface="+mn-lt"/>
              <a:cs typeface="+mn-lt"/>
            </a:endParaRPr>
          </a:p>
          <a:p>
            <a:pPr marL="457200" indent="-457200">
              <a:buAutoNum type="arabicPeriod"/>
            </a:pPr>
            <a:r>
              <a:rPr lang="en-US" dirty="0">
                <a:ea typeface="+mn-lt"/>
                <a:cs typeface="+mn-lt"/>
              </a:rPr>
              <a:t>Next tasks:</a:t>
            </a:r>
          </a:p>
          <a:p>
            <a:pPr lvl="1"/>
            <a:r>
              <a:rPr lang="en-US" sz="2500" dirty="0">
                <a:effectLst/>
              </a:rPr>
              <a:t>Next quarterly meeting of the USNG Implementation Working Group is Jan. 18; next meeting of the group’s Board of Directors is Jan. 17</a:t>
            </a:r>
          </a:p>
          <a:p>
            <a:pPr lvl="1"/>
            <a:r>
              <a:rPr lang="en-US" sz="2500" dirty="0">
                <a:effectLst/>
              </a:rPr>
              <a:t>Anticipate release of a new USNG </a:t>
            </a:r>
            <a:r>
              <a:rPr lang="en-US" sz="2500" dirty="0" err="1">
                <a:effectLst/>
              </a:rPr>
              <a:t>mapbook</a:t>
            </a:r>
            <a:r>
              <a:rPr lang="en-US" sz="2500" dirty="0">
                <a:effectLst/>
              </a:rPr>
              <a:t> publishing application on USNG Center by the end of the year</a:t>
            </a:r>
            <a:endParaRPr lang="en-US" sz="2500" dirty="0">
              <a:cs typeface="Calibri"/>
            </a:endParaRPr>
          </a:p>
          <a:p>
            <a:pPr lvl="1"/>
            <a:endParaRPr lang="en-US" dirty="0">
              <a:cs typeface="Calibri"/>
            </a:endParaRPr>
          </a:p>
        </p:txBody>
      </p:sp>
    </p:spTree>
    <p:extLst>
      <p:ext uri="{BB962C8B-B14F-4D97-AF65-F5344CB8AC3E}">
        <p14:creationId xmlns:p14="http://schemas.microsoft.com/office/powerpoint/2010/main" val="2329955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a:spLocks noGrp="1"/>
          </p:cNvSpPr>
          <p:nvPr>
            <p:ph type="title"/>
          </p:nvPr>
        </p:nvSpPr>
        <p:spPr>
          <a:xfrm>
            <a:off x="0" y="0"/>
            <a:ext cx="12192000" cy="1471800"/>
          </a:xfrm>
          <a:prstGeom prst="rect">
            <a:avLst/>
          </a:prstGeom>
          <a:solidFill>
            <a:srgbClr val="003864"/>
          </a:solidFill>
          <a:ln>
            <a:noFill/>
          </a:ln>
        </p:spPr>
        <p:txBody>
          <a:bodyPr spcFirstLastPara="1" wrap="square" lIns="0" tIns="253350" rIns="0" bIns="0" anchor="t" anchorCtr="0">
            <a:spAutoFit/>
          </a:bodyPr>
          <a:lstStyle/>
          <a:p>
            <a:pPr marL="1054100" lvl="0" indent="0" algn="r" rtl="0">
              <a:lnSpc>
                <a:spcPct val="100000"/>
              </a:lnSpc>
              <a:spcBef>
                <a:spcPts val="0"/>
              </a:spcBef>
              <a:spcAft>
                <a:spcPts val="0"/>
              </a:spcAft>
              <a:buNone/>
            </a:pPr>
            <a:endParaRPr sz="3950" dirty="0"/>
          </a:p>
          <a:p>
            <a:pPr marL="1054100" lvl="0" indent="0" algn="l" rtl="0">
              <a:lnSpc>
                <a:spcPct val="100000"/>
              </a:lnSpc>
              <a:spcBef>
                <a:spcPts val="0"/>
              </a:spcBef>
              <a:spcAft>
                <a:spcPts val="0"/>
              </a:spcAft>
              <a:buNone/>
            </a:pPr>
            <a:endParaRPr sz="3950" dirty="0"/>
          </a:p>
        </p:txBody>
      </p:sp>
      <p:sp>
        <p:nvSpPr>
          <p:cNvPr id="45" name="Google Shape;45;p1"/>
          <p:cNvSpPr txBox="1"/>
          <p:nvPr/>
        </p:nvSpPr>
        <p:spPr>
          <a:xfrm>
            <a:off x="917575" y="1608819"/>
            <a:ext cx="10146600" cy="854716"/>
          </a:xfrm>
          <a:prstGeom prst="rect">
            <a:avLst/>
          </a:prstGeom>
          <a:noFill/>
          <a:ln>
            <a:noFill/>
          </a:ln>
        </p:spPr>
        <p:txBody>
          <a:bodyPr spcFirstLastPara="1" wrap="square" lIns="0" tIns="211450" rIns="0" bIns="0" anchor="t" anchorCtr="0">
            <a:spAutoFit/>
          </a:bodyPr>
          <a:lstStyle/>
          <a:p>
            <a:pPr marL="114300" marR="0" lvl="0" indent="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None/>
              <a:tabLst/>
              <a:defRPr/>
            </a:pPr>
            <a:r>
              <a:rPr kumimoji="0" lang="en-US" sz="2500" b="0" i="0" u="none" strike="noStrike" kern="1200" cap="none" spc="0" normalizeH="0" baseline="0" noProof="0" dirty="0">
                <a:ln>
                  <a:noFill/>
                </a:ln>
                <a:solidFill>
                  <a:srgbClr val="003865"/>
                </a:solidFill>
                <a:effectLst/>
                <a:uLnTx/>
                <a:uFillTx/>
                <a:latin typeface="Calibri"/>
                <a:ea typeface="+mn-lt"/>
                <a:cs typeface="Calibri"/>
              </a:rPr>
              <a:t>Already covered during the meeting</a:t>
            </a:r>
          </a:p>
        </p:txBody>
      </p:sp>
      <p:sp>
        <p:nvSpPr>
          <p:cNvPr id="4" name="Title 1">
            <a:extLst>
              <a:ext uri="{FF2B5EF4-FFF2-40B4-BE49-F238E27FC236}">
                <a16:creationId xmlns:a16="http://schemas.microsoft.com/office/drawing/2014/main" id="{E5900237-4150-4BFB-9A52-7A1DB696DB4A}"/>
              </a:ext>
            </a:extLst>
          </p:cNvPr>
          <p:cNvSpPr txBox="1">
            <a:spLocks/>
          </p:cNvSpPr>
          <p:nvPr/>
        </p:nvSpPr>
        <p:spPr>
          <a:xfrm>
            <a:off x="838200" y="311893"/>
            <a:ext cx="10515600" cy="914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kern="0" dirty="0"/>
              <a:t> Archiving Minnesota geospatial data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D7BC-2EEA-46C6-BFB2-033A0BDF1F02}"/>
              </a:ext>
            </a:extLst>
          </p:cNvPr>
          <p:cNvSpPr>
            <a:spLocks noGrp="1"/>
          </p:cNvSpPr>
          <p:nvPr>
            <p:ph type="title"/>
          </p:nvPr>
        </p:nvSpPr>
        <p:spPr>
          <a:xfrm>
            <a:off x="666750" y="152400"/>
            <a:ext cx="10687050" cy="914400"/>
          </a:xfrm>
        </p:spPr>
        <p:txBody>
          <a:bodyPr>
            <a:normAutofit fontScale="90000"/>
          </a:bodyPr>
          <a:lstStyle/>
          <a:p>
            <a:r>
              <a:rPr lang="en-US" dirty="0">
                <a:ea typeface="+mj-lt"/>
                <a:cs typeface="+mj-lt"/>
              </a:rPr>
              <a:t>Accurate hydro-DEMs (</a:t>
            </a:r>
            <a:r>
              <a:rPr lang="en-US" dirty="0" err="1">
                <a:ea typeface="+mj-lt"/>
                <a:cs typeface="+mj-lt"/>
              </a:rPr>
              <a:t>hDEM</a:t>
            </a:r>
            <a:r>
              <a:rPr lang="en-US" dirty="0">
                <a:ea typeface="+mj-lt"/>
                <a:cs typeface="+mj-lt"/>
              </a:rPr>
              <a:t>) that serve modern </a:t>
            </a:r>
            <a:br>
              <a:rPr lang="en-US" dirty="0">
                <a:ea typeface="+mj-lt"/>
                <a:cs typeface="+mj-lt"/>
              </a:rPr>
            </a:br>
            <a:r>
              <a:rPr lang="en-US" dirty="0">
                <a:ea typeface="+mj-lt"/>
                <a:cs typeface="+mj-lt"/>
              </a:rPr>
              <a:t>flood modeling and hydro-terrain analysis tools, and the development of more accurate watercourses and watersheds</a:t>
            </a:r>
            <a:endParaRPr lang="en-US" dirty="0"/>
          </a:p>
        </p:txBody>
      </p:sp>
      <p:sp>
        <p:nvSpPr>
          <p:cNvPr id="3" name="Content Placeholder 2">
            <a:extLst>
              <a:ext uri="{FF2B5EF4-FFF2-40B4-BE49-F238E27FC236}">
                <a16:creationId xmlns:a16="http://schemas.microsoft.com/office/drawing/2014/main" id="{1D5C315A-4070-479E-9D97-F1A00E4C5E28}"/>
              </a:ext>
            </a:extLst>
          </p:cNvPr>
          <p:cNvSpPr>
            <a:spLocks noGrp="1"/>
          </p:cNvSpPr>
          <p:nvPr>
            <p:ph idx="1"/>
          </p:nvPr>
        </p:nvSpPr>
        <p:spPr>
          <a:xfrm>
            <a:off x="571500" y="1524000"/>
            <a:ext cx="11391900" cy="5029200"/>
          </a:xfrm>
        </p:spPr>
        <p:txBody>
          <a:bodyPr vert="horz" lIns="91440" tIns="45720" rIns="91440" bIns="45720" rtlCol="0" anchor="t">
            <a:normAutofit fontScale="77500" lnSpcReduction="20000"/>
          </a:bodyPr>
          <a:lstStyle/>
          <a:p>
            <a:pPr marL="457200" indent="-457200">
              <a:buAutoNum type="arabicPeriod"/>
            </a:pPr>
            <a:r>
              <a:rPr lang="en-US" sz="2900" dirty="0">
                <a:ea typeface="+mn-lt"/>
                <a:cs typeface="+mn-lt"/>
              </a:rPr>
              <a:t>Most recent success:</a:t>
            </a:r>
          </a:p>
          <a:p>
            <a:pPr lvl="1">
              <a:lnSpc>
                <a:spcPct val="170000"/>
              </a:lnSpc>
              <a:spcBef>
                <a:spcPts val="0"/>
              </a:spcBef>
              <a:spcAft>
                <a:spcPts val="0"/>
              </a:spcAft>
            </a:pPr>
            <a:r>
              <a:rPr lang="en-US" sz="2600" dirty="0">
                <a:ea typeface="+mn-lt"/>
                <a:cs typeface="+mn-lt"/>
              </a:rPr>
              <a:t>No success to report related to progress</a:t>
            </a:r>
          </a:p>
          <a:p>
            <a:pPr lvl="1">
              <a:lnSpc>
                <a:spcPct val="170000"/>
              </a:lnSpc>
              <a:spcBef>
                <a:spcPts val="0"/>
              </a:spcBef>
              <a:spcAft>
                <a:spcPts val="0"/>
              </a:spcAft>
            </a:pPr>
            <a:r>
              <a:rPr lang="en-US" sz="2600" dirty="0">
                <a:ea typeface="+mn-lt"/>
                <a:cs typeface="+mn-lt"/>
              </a:rPr>
              <a:t>3D Geomatics is starting to receive more questions about the new high-density lidar coming and the need for DEM hydro-modification</a:t>
            </a:r>
          </a:p>
          <a:p>
            <a:pPr lvl="2">
              <a:lnSpc>
                <a:spcPct val="170000"/>
              </a:lnSpc>
              <a:spcBef>
                <a:spcPts val="0"/>
              </a:spcBef>
              <a:spcAft>
                <a:spcPts val="0"/>
              </a:spcAft>
            </a:pPr>
            <a:r>
              <a:rPr lang="en-US" sz="2000" dirty="0">
                <a:ea typeface="+mn-lt"/>
                <a:cs typeface="+mn-lt"/>
              </a:rPr>
              <a:t>New lidar will require DEM hydro-modification</a:t>
            </a:r>
          </a:p>
          <a:p>
            <a:pPr lvl="2">
              <a:lnSpc>
                <a:spcPct val="170000"/>
              </a:lnSpc>
              <a:spcBef>
                <a:spcPts val="0"/>
              </a:spcBef>
              <a:spcAft>
                <a:spcPts val="0"/>
              </a:spcAft>
            </a:pPr>
            <a:r>
              <a:rPr lang="en-US" sz="2000" dirty="0">
                <a:ea typeface="+mn-lt"/>
                <a:cs typeface="+mn-lt"/>
              </a:rPr>
              <a:t>Previous state investments in DEM hydro-modification and resulting datasets will support new DEM hydro-modification</a:t>
            </a:r>
          </a:p>
          <a:p>
            <a:pPr marL="457200" indent="-457200">
              <a:buAutoNum type="arabicPeriod"/>
            </a:pPr>
            <a:r>
              <a:rPr lang="en-US" sz="2900" dirty="0">
                <a:ea typeface="+mn-lt"/>
                <a:cs typeface="+mn-lt"/>
              </a:rPr>
              <a:t>If you are experiencing a barrier:</a:t>
            </a:r>
          </a:p>
          <a:p>
            <a:pPr lvl="1"/>
            <a:r>
              <a:rPr lang="en-US" sz="2600" dirty="0">
                <a:ea typeface="+mn-lt"/>
                <a:cs typeface="+mn-lt"/>
              </a:rPr>
              <a:t>Funding</a:t>
            </a:r>
          </a:p>
          <a:p>
            <a:pPr marL="457200" indent="-457200">
              <a:buAutoNum type="arabicPeriod"/>
            </a:pPr>
            <a:r>
              <a:rPr lang="en-US" sz="2900" dirty="0">
                <a:ea typeface="+mn-lt"/>
                <a:cs typeface="+mn-lt"/>
              </a:rPr>
              <a:t>Next task:</a:t>
            </a:r>
          </a:p>
          <a:p>
            <a:pPr lvl="1"/>
            <a:r>
              <a:rPr lang="en-US" sz="2600" dirty="0">
                <a:ea typeface="+mn-lt"/>
                <a:cs typeface="+mn-lt"/>
              </a:rPr>
              <a:t>Continue to build awareness that new lidar will require DEM hydro-modification and funding</a:t>
            </a:r>
          </a:p>
          <a:p>
            <a:pPr lvl="2"/>
            <a:r>
              <a:rPr lang="en-US" sz="2000" dirty="0">
                <a:ea typeface="+mn-lt"/>
                <a:cs typeface="+mn-lt"/>
              </a:rPr>
              <a:t>Identification of culverts in new lidar will facilitate DEM hydro-modification</a:t>
            </a:r>
            <a:endParaRPr lang="en-US" sz="2000" dirty="0">
              <a:cs typeface="Calibri"/>
            </a:endParaRPr>
          </a:p>
          <a:p>
            <a:pPr lvl="1"/>
            <a:endParaRPr lang="en-US" dirty="0">
              <a:cs typeface="Calibri"/>
            </a:endParaRPr>
          </a:p>
        </p:txBody>
      </p:sp>
    </p:spTree>
    <p:extLst>
      <p:ext uri="{BB962C8B-B14F-4D97-AF65-F5344CB8AC3E}">
        <p14:creationId xmlns:p14="http://schemas.microsoft.com/office/powerpoint/2010/main" val="27268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1621729" cy="834844"/>
          </a:xfrm>
          <a:prstGeom prst="rect">
            <a:avLst/>
          </a:prstGeom>
          <a:solidFill>
            <a:srgbClr val="003864"/>
          </a:solidFill>
        </p:spPr>
        <p:txBody>
          <a:bodyPr vert="horz" wrap="square" lIns="0" tIns="278130" rIns="0" bIns="0" rtlCol="0">
            <a:spAutoFit/>
          </a:bodyPr>
          <a:lstStyle/>
          <a:p>
            <a:pPr marL="753110">
              <a:lnSpc>
                <a:spcPct val="100000"/>
              </a:lnSpc>
              <a:spcBef>
                <a:spcPts val="2190"/>
              </a:spcBef>
            </a:pPr>
            <a:r>
              <a:rPr lang="en-US" dirty="0"/>
              <a:t>       </a:t>
            </a:r>
            <a:r>
              <a:rPr lang="en-US" spc="25" dirty="0"/>
              <a:t>Development of Culvert Data Standard</a:t>
            </a:r>
            <a:endParaRPr spc="-15" dirty="0"/>
          </a:p>
        </p:txBody>
      </p:sp>
      <p:sp>
        <p:nvSpPr>
          <p:cNvPr id="3" name="object 3"/>
          <p:cNvSpPr txBox="1"/>
          <p:nvPr/>
        </p:nvSpPr>
        <p:spPr>
          <a:xfrm>
            <a:off x="838200" y="1323411"/>
            <a:ext cx="10207625" cy="5143716"/>
          </a:xfrm>
          <a:prstGeom prst="rect">
            <a:avLst/>
          </a:prstGeom>
        </p:spPr>
        <p:txBody>
          <a:bodyPr vert="horz" wrap="square" lIns="0" tIns="16510" rIns="0" bIns="0" rtlCol="0">
            <a:spAutoFit/>
          </a:bodyPr>
          <a:lstStyle/>
          <a:p>
            <a:pPr marL="469900" indent="-457834">
              <a:lnSpc>
                <a:spcPct val="100000"/>
              </a:lnSpc>
              <a:spcBef>
                <a:spcPts val="130"/>
              </a:spcBef>
              <a:buAutoNum type="arabicPeriod"/>
              <a:tabLst>
                <a:tab pos="469900" algn="l"/>
                <a:tab pos="470534" algn="l"/>
              </a:tabLst>
            </a:pPr>
            <a:r>
              <a:rPr sz="2450" dirty="0">
                <a:solidFill>
                  <a:srgbClr val="003864"/>
                </a:solidFill>
                <a:latin typeface="Calibri"/>
                <a:cs typeface="Calibri"/>
              </a:rPr>
              <a:t>Most</a:t>
            </a:r>
            <a:r>
              <a:rPr sz="2450" spc="25" dirty="0">
                <a:solidFill>
                  <a:srgbClr val="003864"/>
                </a:solidFill>
                <a:latin typeface="Calibri"/>
                <a:cs typeface="Calibri"/>
              </a:rPr>
              <a:t> </a:t>
            </a:r>
            <a:r>
              <a:rPr sz="2450" dirty="0">
                <a:solidFill>
                  <a:srgbClr val="003864"/>
                </a:solidFill>
                <a:latin typeface="Calibri"/>
                <a:cs typeface="Calibri"/>
              </a:rPr>
              <a:t>recent</a:t>
            </a:r>
            <a:r>
              <a:rPr sz="2450" spc="105" dirty="0">
                <a:solidFill>
                  <a:srgbClr val="003864"/>
                </a:solidFill>
                <a:latin typeface="Calibri"/>
                <a:cs typeface="Calibri"/>
              </a:rPr>
              <a:t> </a:t>
            </a:r>
            <a:r>
              <a:rPr sz="2450" spc="5" dirty="0">
                <a:solidFill>
                  <a:srgbClr val="003864"/>
                </a:solidFill>
                <a:latin typeface="Calibri"/>
                <a:cs typeface="Calibri"/>
              </a:rPr>
              <a:t>success:</a:t>
            </a:r>
            <a:endParaRPr sz="2450" dirty="0">
              <a:latin typeface="Calibri"/>
              <a:cs typeface="Calibri"/>
            </a:endParaRPr>
          </a:p>
          <a:p>
            <a:pPr marL="699135" lvl="1" indent="-229235">
              <a:lnSpc>
                <a:spcPct val="100000"/>
              </a:lnSpc>
              <a:spcBef>
                <a:spcPts val="1540"/>
              </a:spcBef>
              <a:buFont typeface="Arial"/>
              <a:buChar char="•"/>
              <a:tabLst>
                <a:tab pos="698500" algn="l"/>
                <a:tab pos="699135" algn="l"/>
              </a:tabLst>
            </a:pPr>
            <a:r>
              <a:rPr lang="en-US" sz="2100" spc="-25" dirty="0">
                <a:solidFill>
                  <a:srgbClr val="003864"/>
                </a:solidFill>
                <a:latin typeface="Calibri"/>
                <a:cs typeface="Calibri"/>
              </a:rPr>
              <a:t>Kickoff meeting December 12 with 16 members present. Developed infrastructure for the group, reviewed other culvert standard projects and identified roadmap forward.</a:t>
            </a:r>
          </a:p>
          <a:p>
            <a:pPr marL="699135" lvl="1" indent="-229235">
              <a:lnSpc>
                <a:spcPct val="100000"/>
              </a:lnSpc>
              <a:spcBef>
                <a:spcPts val="1540"/>
              </a:spcBef>
              <a:buFont typeface="Arial"/>
              <a:buChar char="•"/>
              <a:tabLst>
                <a:tab pos="698500" algn="l"/>
                <a:tab pos="699135" algn="l"/>
              </a:tabLst>
            </a:pPr>
            <a:r>
              <a:rPr lang="en-US" sz="2100" spc="-10" dirty="0">
                <a:solidFill>
                  <a:srgbClr val="003864"/>
                </a:solidFill>
                <a:latin typeface="Calibri"/>
                <a:cs typeface="Calibri"/>
              </a:rPr>
              <a:t>Researching culvert data practices of other states to identify best practices.  </a:t>
            </a:r>
            <a:endParaRPr sz="2100" dirty="0">
              <a:latin typeface="Calibri"/>
              <a:cs typeface="Calibri"/>
            </a:endParaRPr>
          </a:p>
          <a:p>
            <a:pPr marL="326390" indent="-314325">
              <a:lnSpc>
                <a:spcPct val="100000"/>
              </a:lnSpc>
              <a:spcBef>
                <a:spcPts val="2010"/>
              </a:spcBef>
              <a:buAutoNum type="arabicPeriod"/>
              <a:tabLst>
                <a:tab pos="327025" algn="l"/>
              </a:tabLst>
            </a:pPr>
            <a:r>
              <a:rPr sz="2450" spc="-5" dirty="0">
                <a:solidFill>
                  <a:srgbClr val="003864"/>
                </a:solidFill>
                <a:latin typeface="Calibri"/>
                <a:cs typeface="Calibri"/>
              </a:rPr>
              <a:t>If</a:t>
            </a:r>
            <a:r>
              <a:rPr sz="2450" spc="25" dirty="0">
                <a:solidFill>
                  <a:srgbClr val="003864"/>
                </a:solidFill>
                <a:latin typeface="Calibri"/>
                <a:cs typeface="Calibri"/>
              </a:rPr>
              <a:t> </a:t>
            </a:r>
            <a:r>
              <a:rPr sz="2450" spc="5" dirty="0">
                <a:solidFill>
                  <a:srgbClr val="003864"/>
                </a:solidFill>
                <a:latin typeface="Calibri"/>
                <a:cs typeface="Calibri"/>
              </a:rPr>
              <a:t>you</a:t>
            </a:r>
            <a:r>
              <a:rPr sz="2450" spc="10" dirty="0">
                <a:solidFill>
                  <a:srgbClr val="003864"/>
                </a:solidFill>
                <a:latin typeface="Calibri"/>
                <a:cs typeface="Calibri"/>
              </a:rPr>
              <a:t> </a:t>
            </a:r>
            <a:r>
              <a:rPr sz="2450" spc="25" dirty="0">
                <a:solidFill>
                  <a:srgbClr val="003864"/>
                </a:solidFill>
                <a:latin typeface="Calibri"/>
                <a:cs typeface="Calibri"/>
              </a:rPr>
              <a:t>are</a:t>
            </a:r>
            <a:r>
              <a:rPr sz="2450" spc="-65" dirty="0">
                <a:solidFill>
                  <a:srgbClr val="003864"/>
                </a:solidFill>
                <a:latin typeface="Calibri"/>
                <a:cs typeface="Calibri"/>
              </a:rPr>
              <a:t> </a:t>
            </a:r>
            <a:r>
              <a:rPr sz="2450" spc="-5" dirty="0">
                <a:solidFill>
                  <a:srgbClr val="003864"/>
                </a:solidFill>
                <a:latin typeface="Calibri"/>
                <a:cs typeface="Calibri"/>
              </a:rPr>
              <a:t>experiencing</a:t>
            </a:r>
            <a:r>
              <a:rPr sz="2450" spc="295" dirty="0">
                <a:solidFill>
                  <a:srgbClr val="003864"/>
                </a:solidFill>
                <a:latin typeface="Calibri"/>
                <a:cs typeface="Calibri"/>
              </a:rPr>
              <a:t> </a:t>
            </a:r>
            <a:r>
              <a:rPr sz="2450" spc="10" dirty="0">
                <a:solidFill>
                  <a:srgbClr val="003864"/>
                </a:solidFill>
                <a:latin typeface="Calibri"/>
                <a:cs typeface="Calibri"/>
              </a:rPr>
              <a:t>a</a:t>
            </a:r>
            <a:r>
              <a:rPr sz="2450" spc="45" dirty="0">
                <a:solidFill>
                  <a:srgbClr val="003864"/>
                </a:solidFill>
                <a:latin typeface="Calibri"/>
                <a:cs typeface="Calibri"/>
              </a:rPr>
              <a:t> </a:t>
            </a:r>
            <a:r>
              <a:rPr sz="2450" spc="20" dirty="0">
                <a:solidFill>
                  <a:srgbClr val="003864"/>
                </a:solidFill>
                <a:latin typeface="Calibri"/>
                <a:cs typeface="Calibri"/>
              </a:rPr>
              <a:t>barrier:</a:t>
            </a:r>
            <a:endParaRPr sz="2450" dirty="0">
              <a:latin typeface="Calibri"/>
              <a:cs typeface="Calibri"/>
            </a:endParaRPr>
          </a:p>
          <a:p>
            <a:pPr marL="699135" lvl="1" indent="-229235">
              <a:spcBef>
                <a:spcPts val="1545"/>
              </a:spcBef>
              <a:buFont typeface="Arial"/>
              <a:buChar char="•"/>
              <a:tabLst>
                <a:tab pos="698500" algn="l"/>
                <a:tab pos="699135" algn="l"/>
              </a:tabLst>
            </a:pPr>
            <a:r>
              <a:rPr lang="en-US" sz="2100" spc="10" dirty="0">
                <a:solidFill>
                  <a:srgbClr val="003864"/>
                </a:solidFill>
                <a:latin typeface="Calibri"/>
                <a:cs typeface="Calibri"/>
              </a:rPr>
              <a:t>Culvert Data Standard has become high priority in Fall 2022. Culvert Standard will move forward with every-other-month meetings and collaborative workspace for action items.</a:t>
            </a:r>
          </a:p>
          <a:p>
            <a:pPr marL="12700">
              <a:spcBef>
                <a:spcPts val="1545"/>
              </a:spcBef>
              <a:tabLst>
                <a:tab pos="698500" algn="l"/>
                <a:tab pos="699135" algn="l"/>
              </a:tabLst>
            </a:pPr>
            <a:r>
              <a:rPr lang="en-US" sz="2450" spc="10" dirty="0">
                <a:solidFill>
                  <a:srgbClr val="003864"/>
                </a:solidFill>
                <a:latin typeface="Calibri"/>
                <a:cs typeface="Calibri"/>
              </a:rPr>
              <a:t>3. </a:t>
            </a:r>
            <a:r>
              <a:rPr lang="en-US" sz="2450" spc="-30" dirty="0">
                <a:solidFill>
                  <a:srgbClr val="003864"/>
                </a:solidFill>
                <a:latin typeface="Calibri"/>
                <a:cs typeface="Calibri"/>
              </a:rPr>
              <a:t>Next</a:t>
            </a:r>
            <a:r>
              <a:rPr lang="en-US" sz="2450" spc="125" dirty="0">
                <a:solidFill>
                  <a:srgbClr val="003864"/>
                </a:solidFill>
                <a:latin typeface="Calibri"/>
                <a:cs typeface="Calibri"/>
              </a:rPr>
              <a:t> </a:t>
            </a:r>
            <a:r>
              <a:rPr lang="en-US" sz="2450" spc="10" dirty="0">
                <a:solidFill>
                  <a:srgbClr val="003864"/>
                </a:solidFill>
                <a:latin typeface="Calibri"/>
                <a:cs typeface="Calibri"/>
              </a:rPr>
              <a:t>tasks:</a:t>
            </a:r>
            <a:endParaRPr lang="en-US" sz="2450" dirty="0">
              <a:latin typeface="Calibri"/>
              <a:cs typeface="Calibri"/>
            </a:endParaRPr>
          </a:p>
          <a:p>
            <a:pPr marL="699135" lvl="1" indent="-229235">
              <a:lnSpc>
                <a:spcPct val="100000"/>
              </a:lnSpc>
              <a:spcBef>
                <a:spcPts val="1540"/>
              </a:spcBef>
              <a:buFont typeface="Arial"/>
              <a:buChar char="•"/>
              <a:tabLst>
                <a:tab pos="698500" algn="l"/>
                <a:tab pos="699135" algn="l"/>
              </a:tabLst>
            </a:pPr>
            <a:r>
              <a:rPr lang="en-US" sz="2100" dirty="0">
                <a:solidFill>
                  <a:srgbClr val="003864"/>
                </a:solidFill>
                <a:latin typeface="Calibri"/>
                <a:cs typeface="Calibri"/>
              </a:rPr>
              <a:t>Recruit additional members and </a:t>
            </a:r>
            <a:r>
              <a:rPr lang="en-US" sz="2100" spc="-25" dirty="0">
                <a:solidFill>
                  <a:srgbClr val="003864"/>
                </a:solidFill>
                <a:latin typeface="Calibri"/>
                <a:cs typeface="Calibri"/>
              </a:rPr>
              <a:t>map out the process in creating the standard</a:t>
            </a:r>
            <a:r>
              <a:rPr lang="en-US" sz="2100" spc="-10" dirty="0">
                <a:solidFill>
                  <a:srgbClr val="003864"/>
                </a:solidFill>
                <a:latin typeface="Calibri"/>
                <a:cs typeface="Calibri"/>
              </a:rPr>
              <a:t>. </a:t>
            </a:r>
          </a:p>
          <a:p>
            <a:pPr marL="699135" lvl="1" indent="-229235">
              <a:lnSpc>
                <a:spcPct val="100000"/>
              </a:lnSpc>
              <a:spcBef>
                <a:spcPts val="1540"/>
              </a:spcBef>
              <a:buFont typeface="Arial"/>
              <a:buChar char="•"/>
              <a:tabLst>
                <a:tab pos="698500" algn="l"/>
                <a:tab pos="699135" algn="l"/>
              </a:tabLst>
            </a:pPr>
            <a:r>
              <a:rPr lang="en-US" sz="2100" spc="-10" dirty="0">
                <a:solidFill>
                  <a:srgbClr val="003864"/>
                </a:solidFill>
                <a:latin typeface="Calibri"/>
                <a:cs typeface="Calibri"/>
              </a:rPr>
              <a:t>Identify culvert datasets within the state; develop comprehensive attribute list</a:t>
            </a:r>
          </a:p>
        </p:txBody>
      </p:sp>
    </p:spTree>
    <p:extLst>
      <p:ext uri="{BB962C8B-B14F-4D97-AF65-F5344CB8AC3E}">
        <p14:creationId xmlns:p14="http://schemas.microsoft.com/office/powerpoint/2010/main" val="2640641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a:solidFill>
            <a:srgbClr val="003864"/>
          </a:solidFill>
        </p:spPr>
        <p:txBody>
          <a:bodyPr vert="horz" wrap="square" lIns="0" tIns="278130" rIns="0" bIns="0" rtlCol="0">
            <a:spAutoFit/>
          </a:bodyPr>
          <a:lstStyle/>
          <a:p>
            <a:pPr marL="753110" algn="r">
              <a:lnSpc>
                <a:spcPct val="100000"/>
              </a:lnSpc>
              <a:spcBef>
                <a:spcPts val="2190"/>
              </a:spcBef>
            </a:pPr>
            <a:r>
              <a:rPr lang="en-US" dirty="0"/>
              <a:t>       Hydrogeomorphology Workgroup…</a:t>
            </a:r>
            <a:endParaRPr spc="-15" dirty="0"/>
          </a:p>
        </p:txBody>
      </p:sp>
      <p:sp>
        <p:nvSpPr>
          <p:cNvPr id="3" name="TextBox 2">
            <a:extLst>
              <a:ext uri="{FF2B5EF4-FFF2-40B4-BE49-F238E27FC236}">
                <a16:creationId xmlns:a16="http://schemas.microsoft.com/office/drawing/2014/main" id="{2EF2E6B2-65F1-47E0-9720-E0C26120944A}"/>
              </a:ext>
            </a:extLst>
          </p:cNvPr>
          <p:cNvSpPr txBox="1"/>
          <p:nvPr/>
        </p:nvSpPr>
        <p:spPr>
          <a:xfrm>
            <a:off x="228600" y="1295400"/>
            <a:ext cx="10287000" cy="50943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u="sng" dirty="0"/>
              <a:t>Key Meetings</a:t>
            </a:r>
          </a:p>
          <a:p>
            <a:pPr marL="685800" lvl="1" indent="-228600">
              <a:lnSpc>
                <a:spcPct val="115000"/>
              </a:lnSpc>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Sept – Lidar Update, Guest Presentation: Met Council Priority Waters Project presentation</a:t>
            </a:r>
          </a:p>
          <a:p>
            <a:pPr marL="685800" lvl="1" indent="-228600">
              <a:lnSpc>
                <a:spcPct val="115000"/>
              </a:lnSpc>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Oct – Lidar Update, 3D Geo DEM Hydro-modification Subgroup – “Standards, Breachlines and Pilot Projects”</a:t>
            </a:r>
          </a:p>
          <a:p>
            <a:pPr marL="685800" lvl="1" indent="-228600">
              <a:lnSpc>
                <a:spcPct val="115000"/>
              </a:lnSpc>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Nov – no meeting</a:t>
            </a:r>
          </a:p>
          <a:p>
            <a:pPr marL="685800" lvl="1" indent="-228600">
              <a:lnSpc>
                <a:spcPct val="115000"/>
              </a:lnSpc>
              <a:spcAft>
                <a:spcPts val="1000"/>
              </a:spcAft>
              <a:buFont typeface="Wingdings" panose="05000000000000000000" pitchFamily="2"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Dec – Lidar Update, Guest Presentation: USGS 3DHP Update</a:t>
            </a:r>
          </a:p>
          <a:p>
            <a:pPr marL="285750" indent="-285750">
              <a:lnSpc>
                <a:spcPct val="150000"/>
              </a:lnSpc>
              <a:buFont typeface="Arial" panose="020B0604020202020204" pitchFamily="34" charset="0"/>
              <a:buChar char="•"/>
            </a:pPr>
            <a:r>
              <a:rPr lang="en-US" b="1" u="sng" dirty="0"/>
              <a:t>Workplan Progress</a:t>
            </a:r>
          </a:p>
          <a:p>
            <a:pPr marL="742950" lvl="1" indent="-285750">
              <a:lnSpc>
                <a:spcPct val="150000"/>
              </a:lnSpc>
              <a:buFont typeface="Arial" panose="020B0604020202020204" pitchFamily="34" charset="0"/>
              <a:buChar char="•"/>
            </a:pPr>
            <a:r>
              <a:rPr lang="en-US" dirty="0"/>
              <a:t>Developed roadmap for NXG-Hydro Development – Communication and Outreach</a:t>
            </a:r>
          </a:p>
          <a:p>
            <a:pPr marL="742950" lvl="1" indent="-285750">
              <a:lnSpc>
                <a:spcPct val="150000"/>
              </a:lnSpc>
              <a:buFont typeface="Arial" panose="020B0604020202020204" pitchFamily="34" charset="0"/>
              <a:buChar char="•"/>
            </a:pPr>
            <a:r>
              <a:rPr lang="en-US" dirty="0"/>
              <a:t>Engaged with national hydrography programs – 3DHP, 3DNTM</a:t>
            </a:r>
          </a:p>
          <a:p>
            <a:pPr marL="285750" indent="-285750">
              <a:lnSpc>
                <a:spcPct val="150000"/>
              </a:lnSpc>
              <a:buFont typeface="Arial" panose="020B0604020202020204" pitchFamily="34" charset="0"/>
              <a:buChar char="•"/>
            </a:pPr>
            <a:r>
              <a:rPr lang="en-US" b="1" u="sng" dirty="0"/>
              <a:t>Foundational Data Stewards</a:t>
            </a:r>
          </a:p>
          <a:p>
            <a:pPr marL="742950" lvl="1" indent="-285750">
              <a:lnSpc>
                <a:spcPct val="150000"/>
              </a:lnSpc>
              <a:buFont typeface="Arial" panose="020B0604020202020204" pitchFamily="34" charset="0"/>
              <a:buChar char="•"/>
            </a:pPr>
            <a:r>
              <a:rPr lang="en-US" dirty="0"/>
              <a:t>GAC Stream ID Standard presented for approval</a:t>
            </a:r>
          </a:p>
          <a:p>
            <a:pPr marL="742950" lvl="1" indent="-285750">
              <a:lnSpc>
                <a:spcPct val="150000"/>
              </a:lnSpc>
              <a:buFont typeface="Arial" panose="020B0604020202020204" pitchFamily="34" charset="0"/>
              <a:buChar char="•"/>
            </a:pPr>
            <a:r>
              <a:rPr lang="en-US" dirty="0"/>
              <a:t>Working with DNR Data Governance Administrator on standards</a:t>
            </a:r>
          </a:p>
          <a:p>
            <a:pPr marL="742950" lvl="1" indent="-285750">
              <a:lnSpc>
                <a:spcPct val="150000"/>
              </a:lnSpc>
              <a:buFont typeface="Arial" panose="020B0604020202020204" pitchFamily="34" charset="0"/>
              <a:buChar char="•"/>
            </a:pPr>
            <a:r>
              <a:rPr lang="en-US" dirty="0"/>
              <a:t>Partnering with LCCMR funded Lake Inventory Update to inform and guide</a:t>
            </a:r>
          </a:p>
        </p:txBody>
      </p:sp>
    </p:spTree>
    <p:extLst>
      <p:ext uri="{BB962C8B-B14F-4D97-AF65-F5344CB8AC3E}">
        <p14:creationId xmlns:p14="http://schemas.microsoft.com/office/powerpoint/2010/main" val="3793420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9" name="Text Placeholder 1"/>
          <p:cNvSpPr>
            <a:spLocks noGrp="1"/>
          </p:cNvSpPr>
          <p:nvPr>
            <p:ph idx="1"/>
          </p:nvPr>
        </p:nvSpPr>
        <p:spPr>
          <a:xfrm>
            <a:off x="838200" y="1825625"/>
            <a:ext cx="7622406" cy="4351338"/>
          </a:xfrm>
        </p:spPr>
        <p:txBody>
          <a:bodyPr vert="horz" lIns="91440" tIns="45720" rIns="91440" bIns="45720" rtlCol="0" anchor="t">
            <a:normAutofit/>
          </a:bodyPr>
          <a:lstStyle/>
          <a:p>
            <a:pPr marL="0" indent="0">
              <a:buNone/>
            </a:pPr>
            <a:r>
              <a:rPr lang="en-US" b="1" dirty="0"/>
              <a:t>Stream ID Standard – Request for Approval</a:t>
            </a:r>
          </a:p>
          <a:p>
            <a:pPr marL="0" indent="0">
              <a:buNone/>
            </a:pPr>
            <a:r>
              <a:rPr lang="en-US" dirty="0"/>
              <a:t>Curt Carlson, Mark Kotz</a:t>
            </a:r>
          </a:p>
          <a:p>
            <a:pPr marL="0" indent="0">
              <a:buNone/>
            </a:pPr>
            <a:endParaRPr lang="en-US" dirty="0">
              <a:cs typeface="Calibri"/>
            </a:endParaRPr>
          </a:p>
          <a:p>
            <a:pPr marL="0" indent="0">
              <a:buNone/>
            </a:pPr>
            <a:endParaRPr lang="en-US" b="1" dirty="0"/>
          </a:p>
        </p:txBody>
      </p:sp>
    </p:spTree>
    <p:extLst>
      <p:ext uri="{BB962C8B-B14F-4D97-AF65-F5344CB8AC3E}">
        <p14:creationId xmlns:p14="http://schemas.microsoft.com/office/powerpoint/2010/main" val="3299217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0"/>
            <a:ext cx="10515600" cy="914400"/>
          </a:xfrm>
          <a:prstGeom prst="rect">
            <a:avLst/>
          </a:prstGeom>
          <a:solidFill>
            <a:srgbClr val="003864"/>
          </a:solidFill>
        </p:spPr>
        <p:txBody>
          <a:bodyPr vert="horz" wrap="square" lIns="0" tIns="278130" rIns="0" bIns="0" rtlCol="0">
            <a:spAutoFit/>
          </a:bodyPr>
          <a:lstStyle/>
          <a:p>
            <a:pPr marL="753110" algn="r">
              <a:lnSpc>
                <a:spcPct val="100000"/>
              </a:lnSpc>
              <a:spcBef>
                <a:spcPts val="2190"/>
              </a:spcBef>
            </a:pPr>
            <a:r>
              <a:rPr lang="en-US" dirty="0"/>
              <a:t>       DEM Hydro-modification Subgroup…</a:t>
            </a:r>
            <a:endParaRPr spc="-15" dirty="0"/>
          </a:p>
        </p:txBody>
      </p:sp>
      <p:pic>
        <p:nvPicPr>
          <p:cNvPr id="4" name="Picture 3">
            <a:extLst>
              <a:ext uri="{FF2B5EF4-FFF2-40B4-BE49-F238E27FC236}">
                <a16:creationId xmlns:a16="http://schemas.microsoft.com/office/drawing/2014/main" id="{C35D1D99-DADD-494A-87CA-B565151C4D9D}"/>
              </a:ext>
            </a:extLst>
          </p:cNvPr>
          <p:cNvPicPr>
            <a:picLocks noChangeAspect="1"/>
          </p:cNvPicPr>
          <p:nvPr/>
        </p:nvPicPr>
        <p:blipFill>
          <a:blip r:embed="rId2"/>
          <a:stretch>
            <a:fillRect/>
          </a:stretch>
        </p:blipFill>
        <p:spPr>
          <a:xfrm>
            <a:off x="6957805" y="914400"/>
            <a:ext cx="5169810" cy="3201815"/>
          </a:xfrm>
          <a:prstGeom prst="rect">
            <a:avLst/>
          </a:prstGeom>
        </p:spPr>
      </p:pic>
      <p:pic>
        <p:nvPicPr>
          <p:cNvPr id="6" name="Picture 5">
            <a:extLst>
              <a:ext uri="{FF2B5EF4-FFF2-40B4-BE49-F238E27FC236}">
                <a16:creationId xmlns:a16="http://schemas.microsoft.com/office/drawing/2014/main" id="{FEE97684-731F-4BEC-BD11-B216FBBF1104}"/>
              </a:ext>
            </a:extLst>
          </p:cNvPr>
          <p:cNvPicPr>
            <a:picLocks noChangeAspect="1"/>
          </p:cNvPicPr>
          <p:nvPr/>
        </p:nvPicPr>
        <p:blipFill>
          <a:blip r:embed="rId3"/>
          <a:stretch>
            <a:fillRect/>
          </a:stretch>
        </p:blipFill>
        <p:spPr>
          <a:xfrm>
            <a:off x="5638800" y="3522519"/>
            <a:ext cx="4070544" cy="3316431"/>
          </a:xfrm>
          <a:prstGeom prst="rect">
            <a:avLst/>
          </a:prstGeom>
          <a:ln w="19050">
            <a:solidFill>
              <a:schemeClr val="tx1"/>
            </a:solidFill>
          </a:ln>
        </p:spPr>
      </p:pic>
      <p:sp>
        <p:nvSpPr>
          <p:cNvPr id="7" name="TextBox 6">
            <a:extLst>
              <a:ext uri="{FF2B5EF4-FFF2-40B4-BE49-F238E27FC236}">
                <a16:creationId xmlns:a16="http://schemas.microsoft.com/office/drawing/2014/main" id="{F4C6176A-0E7F-4F3C-8DA2-309FB5E51487}"/>
              </a:ext>
            </a:extLst>
          </p:cNvPr>
          <p:cNvSpPr txBox="1"/>
          <p:nvPr/>
        </p:nvSpPr>
        <p:spPr>
          <a:xfrm>
            <a:off x="64385" y="1371600"/>
            <a:ext cx="5650615" cy="58663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u="sng" dirty="0"/>
              <a:t>Goodhue County High Resolution DEM</a:t>
            </a:r>
          </a:p>
          <a:p>
            <a:pPr marL="742950" lvl="1" indent="-285750">
              <a:lnSpc>
                <a:spcPct val="150000"/>
              </a:lnSpc>
              <a:buFont typeface="Arial" panose="020B0604020202020204" pitchFamily="34" charset="0"/>
              <a:buChar char="•"/>
            </a:pPr>
            <a:r>
              <a:rPr lang="en-US" dirty="0"/>
              <a:t>Pilot Project to inform future efforts of using existing breachlines with high resolution DEMS.</a:t>
            </a:r>
          </a:p>
          <a:p>
            <a:pPr marL="285750" indent="-285750">
              <a:lnSpc>
                <a:spcPct val="150000"/>
              </a:lnSpc>
              <a:buFont typeface="Arial" panose="020B0604020202020204" pitchFamily="34" charset="0"/>
              <a:buChar char="•"/>
            </a:pPr>
            <a:r>
              <a:rPr lang="en-US" b="1" u="sng" dirty="0"/>
              <a:t>Breachline Dataset</a:t>
            </a:r>
          </a:p>
          <a:p>
            <a:pPr marL="742950" lvl="1" indent="-285750">
              <a:lnSpc>
                <a:spcPct val="150000"/>
              </a:lnSpc>
              <a:buFont typeface="Arial" panose="020B0604020202020204" pitchFamily="34" charset="0"/>
              <a:buChar char="•"/>
            </a:pPr>
            <a:r>
              <a:rPr lang="en-US" dirty="0"/>
              <a:t>Update dataset with most recent datasets being completed</a:t>
            </a:r>
          </a:p>
          <a:p>
            <a:pPr marL="742950" lvl="1" indent="-285750">
              <a:lnSpc>
                <a:spcPct val="150000"/>
              </a:lnSpc>
              <a:buFont typeface="Arial" panose="020B0604020202020204" pitchFamily="34" charset="0"/>
              <a:buChar char="•"/>
            </a:pPr>
            <a:r>
              <a:rPr lang="en-US" dirty="0"/>
              <a:t>Explore database structure for breachlines</a:t>
            </a:r>
          </a:p>
          <a:p>
            <a:pPr marL="285750" indent="-285750">
              <a:lnSpc>
                <a:spcPct val="150000"/>
              </a:lnSpc>
              <a:buFont typeface="Arial" panose="020B0604020202020204" pitchFamily="34" charset="0"/>
              <a:buChar char="•"/>
            </a:pPr>
            <a:r>
              <a:rPr lang="en-US" b="1" u="sng" dirty="0"/>
              <a:t>DEM Hydro-modification Review Web Application</a:t>
            </a:r>
          </a:p>
          <a:p>
            <a:pPr marL="742950" lvl="1" indent="-285750">
              <a:lnSpc>
                <a:spcPct val="150000"/>
              </a:lnSpc>
              <a:buFont typeface="Arial" panose="020B0604020202020204" pitchFamily="34" charset="0"/>
              <a:buChar char="•"/>
            </a:pPr>
            <a:r>
              <a:rPr lang="en-US" dirty="0"/>
              <a:t>Detail locations and completeness of datasets</a:t>
            </a:r>
          </a:p>
          <a:p>
            <a:pPr marL="742950" lvl="1" indent="-285750">
              <a:lnSpc>
                <a:spcPct val="150000"/>
              </a:lnSpc>
              <a:buFont typeface="Arial" panose="020B0604020202020204" pitchFamily="34" charset="0"/>
              <a:buChar char="•"/>
            </a:pPr>
            <a:r>
              <a:rPr lang="en-US" dirty="0"/>
              <a:t>Define Project boundaries and locations needing data</a:t>
            </a:r>
          </a:p>
          <a:p>
            <a:pPr marL="285750" indent="-285750">
              <a:lnSpc>
                <a:spcPct val="150000"/>
              </a:lnSpc>
              <a:buFont typeface="Arial" panose="020B0604020202020204" pitchFamily="34" charset="0"/>
              <a:buChar char="•"/>
            </a:pPr>
            <a:r>
              <a:rPr lang="en-US" b="1" u="sng" dirty="0"/>
              <a:t>Collaboration and cooperation amongst members</a:t>
            </a:r>
          </a:p>
          <a:p>
            <a:pPr marL="285750" indent="-285750">
              <a:lnSpc>
                <a:spcPct val="150000"/>
              </a:lnSpc>
              <a:buFont typeface="Arial" panose="020B0604020202020204" pitchFamily="34" charset="0"/>
              <a:buChar char="•"/>
            </a:pPr>
            <a:r>
              <a:rPr lang="en-US" b="1" u="sng" dirty="0"/>
              <a:t>Ongoing discussions of standards and best </a:t>
            </a:r>
            <a:r>
              <a:rPr lang="en-US" b="1" u="sng" dirty="0" err="1"/>
              <a:t>practics</a:t>
            </a:r>
            <a:endParaRPr lang="en-US" b="1" u="sng" dirty="0"/>
          </a:p>
          <a:p>
            <a:pPr marL="742950" lvl="1" indent="-28575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3970126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err="1">
                <a:ea typeface="+mj-lt"/>
                <a:cs typeface="+mj-lt"/>
              </a:rPr>
              <a:t>Remonumentation</a:t>
            </a:r>
            <a:r>
              <a:rPr lang="en-US" sz="4000" dirty="0">
                <a:ea typeface="+mj-lt"/>
                <a:cs typeface="+mj-lt"/>
              </a:rPr>
              <a:t> of all section corners</a:t>
            </a:r>
            <a:endParaRPr lang="en-US" sz="4000" dirty="0"/>
          </a:p>
        </p:txBody>
      </p:sp>
      <p:sp>
        <p:nvSpPr>
          <p:cNvPr id="4" name="Content Placeholder 2">
            <a:extLst>
              <a:ext uri="{FF2B5EF4-FFF2-40B4-BE49-F238E27FC236}">
                <a16:creationId xmlns:a16="http://schemas.microsoft.com/office/drawing/2014/main" id="{404848FA-1ADB-4B57-9F16-28DD22B449A4}"/>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buAutoNum type="arabicPeriod"/>
            </a:pPr>
            <a:r>
              <a:rPr lang="en-US" dirty="0">
                <a:ea typeface="+mn-lt"/>
                <a:cs typeface="+mn-lt"/>
              </a:rPr>
              <a:t>Most recent success:</a:t>
            </a:r>
            <a:endParaRPr lang="en-US" dirty="0"/>
          </a:p>
          <a:p>
            <a:pPr lvl="1"/>
            <a:endParaRPr lang="en-US" dirty="0">
              <a:ea typeface="+mn-lt"/>
              <a:cs typeface="+mn-lt"/>
            </a:endParaRPr>
          </a:p>
          <a:p>
            <a:pPr marL="457200" indent="-457200">
              <a:buAutoNum type="arabicPeriod"/>
            </a:pPr>
            <a:r>
              <a:rPr lang="en-US" dirty="0">
                <a:ea typeface="+mn-lt"/>
                <a:cs typeface="+mn-lt"/>
              </a:rPr>
              <a:t>If you are experiencing a barrier:</a:t>
            </a:r>
          </a:p>
          <a:p>
            <a:pPr lvl="1"/>
            <a:endParaRPr lang="en-US" dirty="0">
              <a:cs typeface="Calibri"/>
            </a:endParaRPr>
          </a:p>
          <a:p>
            <a:pPr marL="457200" indent="-457200">
              <a:buAutoNum type="arabicPeriod"/>
            </a:pPr>
            <a:r>
              <a:rPr lang="en-US" dirty="0">
                <a:ea typeface="+mn-lt"/>
                <a:cs typeface="+mn-lt"/>
              </a:rPr>
              <a:t>Next Task: </a:t>
            </a:r>
          </a:p>
          <a:p>
            <a:pPr marL="114300" indent="0">
              <a:buNone/>
            </a:pPr>
            <a:endParaRPr lang="en-US" dirty="0">
              <a:ea typeface="+mn-lt"/>
              <a:cs typeface="+mn-lt"/>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199292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A65E-3E97-41E1-9B63-900DCD7D1609}"/>
              </a:ext>
            </a:extLst>
          </p:cNvPr>
          <p:cNvSpPr>
            <a:spLocks noGrp="1"/>
          </p:cNvSpPr>
          <p:nvPr>
            <p:ph type="title"/>
          </p:nvPr>
        </p:nvSpPr>
        <p:spPr/>
        <p:txBody>
          <a:bodyPr>
            <a:normAutofit/>
          </a:bodyPr>
          <a:lstStyle/>
          <a:p>
            <a:r>
              <a:rPr lang="en-US" sz="4000" dirty="0"/>
              <a:t> </a:t>
            </a:r>
            <a:r>
              <a:rPr lang="en-US" sz="4000" dirty="0">
                <a:ea typeface="+mj-lt"/>
                <a:cs typeface="+mj-lt"/>
              </a:rPr>
              <a:t>CJIS Data GIS Best Practices</a:t>
            </a:r>
            <a:endParaRPr lang="en-US" sz="4000" dirty="0"/>
          </a:p>
        </p:txBody>
      </p:sp>
      <p:sp>
        <p:nvSpPr>
          <p:cNvPr id="4" name="Content Placeholder 2">
            <a:extLst>
              <a:ext uri="{FF2B5EF4-FFF2-40B4-BE49-F238E27FC236}">
                <a16:creationId xmlns:a16="http://schemas.microsoft.com/office/drawing/2014/main" id="{EC30BA41-E7B8-4910-A8F6-53C6CD63F52B}"/>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114300" indent="0">
              <a:buNone/>
            </a:pPr>
            <a:r>
              <a:rPr kumimoji="0" lang="en-US" sz="2500" b="0" i="0" u="none" strike="noStrike" kern="1200" cap="none" spc="0" normalizeH="0" baseline="0" noProof="0" dirty="0">
                <a:ln>
                  <a:noFill/>
                </a:ln>
                <a:solidFill>
                  <a:srgbClr val="003865"/>
                </a:solidFill>
                <a:effectLst/>
                <a:uLnTx/>
                <a:uFillTx/>
                <a:latin typeface="Calibri"/>
                <a:ea typeface="+mn-lt"/>
                <a:cs typeface="Calibri"/>
              </a:rPr>
              <a:t>Already covered during the meeting</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476170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3B0-34D0-4936-9F1F-FF057E8CFBDE}"/>
              </a:ext>
            </a:extLst>
          </p:cNvPr>
          <p:cNvSpPr>
            <a:spLocks noGrp="1"/>
          </p:cNvSpPr>
          <p:nvPr>
            <p:ph type="title"/>
          </p:nvPr>
        </p:nvSpPr>
        <p:spPr/>
        <p:txBody>
          <a:bodyPr/>
          <a:lstStyle/>
          <a:p>
            <a:r>
              <a:rPr lang="en-US" dirty="0">
                <a:cs typeface="Calibri"/>
              </a:rPr>
              <a:t>Agenda Item 10</a:t>
            </a:r>
            <a:endParaRPr lang="en-US" dirty="0"/>
          </a:p>
        </p:txBody>
      </p:sp>
      <p:sp>
        <p:nvSpPr>
          <p:cNvPr id="3" name="Content Placeholder 2">
            <a:extLst>
              <a:ext uri="{FF2B5EF4-FFF2-40B4-BE49-F238E27FC236}">
                <a16:creationId xmlns:a16="http://schemas.microsoft.com/office/drawing/2014/main" id="{D31486A3-689A-4725-9117-A241147E6DBA}"/>
              </a:ext>
            </a:extLst>
          </p:cNvPr>
          <p:cNvSpPr>
            <a:spLocks noGrp="1"/>
          </p:cNvSpPr>
          <p:nvPr>
            <p:ph idx="1"/>
          </p:nvPr>
        </p:nvSpPr>
        <p:spPr/>
        <p:txBody>
          <a:bodyPr vert="horz" lIns="91440" tIns="45720" rIns="91440" bIns="45720" rtlCol="0" anchor="t">
            <a:normAutofit/>
          </a:bodyPr>
          <a:lstStyle/>
          <a:p>
            <a:pPr marL="0" indent="0">
              <a:buNone/>
            </a:pPr>
            <a:r>
              <a:rPr lang="en-US" b="1" dirty="0">
                <a:cs typeface="Calibri"/>
              </a:rPr>
              <a:t>Announcements </a:t>
            </a:r>
          </a:p>
        </p:txBody>
      </p:sp>
    </p:spTree>
    <p:extLst>
      <p:ext uri="{BB962C8B-B14F-4D97-AF65-F5344CB8AC3E}">
        <p14:creationId xmlns:p14="http://schemas.microsoft.com/office/powerpoint/2010/main" val="380850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07C-53DC-4A17-9F3B-4E04793574A1}"/>
              </a:ext>
            </a:extLst>
          </p:cNvPr>
          <p:cNvSpPr>
            <a:spLocks noGrp="1"/>
          </p:cNvSpPr>
          <p:nvPr>
            <p:ph type="title"/>
          </p:nvPr>
        </p:nvSpPr>
        <p:spPr/>
        <p:txBody>
          <a:bodyPr/>
          <a:lstStyle/>
          <a:p>
            <a:r>
              <a:rPr lang="en-US" dirty="0">
                <a:cs typeface="Calibri"/>
              </a:rPr>
              <a:t>Next Meeting</a:t>
            </a:r>
            <a:endParaRPr lang="en-US" dirty="0"/>
          </a:p>
        </p:txBody>
      </p:sp>
      <p:sp>
        <p:nvSpPr>
          <p:cNvPr id="3" name="Content Placeholder 2">
            <a:extLst>
              <a:ext uri="{FF2B5EF4-FFF2-40B4-BE49-F238E27FC236}">
                <a16:creationId xmlns:a16="http://schemas.microsoft.com/office/drawing/2014/main" id="{BAECADA0-B21C-43F1-8421-4B2BAF8F1260}"/>
              </a:ext>
            </a:extLst>
          </p:cNvPr>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Wednesday, March 15</a:t>
            </a:r>
          </a:p>
          <a:p>
            <a:pPr marL="0" indent="0">
              <a:buNone/>
            </a:pPr>
            <a:r>
              <a:rPr lang="en-US" dirty="0">
                <a:ea typeface="+mn-lt"/>
                <a:cs typeface="+mn-lt"/>
              </a:rPr>
              <a:t>10:00 - noon</a:t>
            </a:r>
          </a:p>
          <a:p>
            <a:pPr marL="0" indent="0">
              <a:buNone/>
            </a:pPr>
            <a:r>
              <a:rPr lang="en-US" dirty="0">
                <a:ea typeface="+mn-lt"/>
                <a:cs typeface="+mn-lt"/>
              </a:rPr>
              <a:t>Will be remote only (not hybrid)</a:t>
            </a:r>
            <a:endParaRPr lang="en-US" dirty="0"/>
          </a:p>
        </p:txBody>
      </p:sp>
    </p:spTree>
    <p:extLst>
      <p:ext uri="{BB962C8B-B14F-4D97-AF65-F5344CB8AC3E}">
        <p14:creationId xmlns:p14="http://schemas.microsoft.com/office/powerpoint/2010/main" val="3019639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C01-A30D-8E3C-6F33-125FFD3C816C}"/>
              </a:ext>
            </a:extLst>
          </p:cNvPr>
          <p:cNvSpPr>
            <a:spLocks noGrp="1"/>
          </p:cNvSpPr>
          <p:nvPr>
            <p:ph type="title"/>
          </p:nvPr>
        </p:nvSpPr>
        <p:spPr/>
        <p:txBody>
          <a:bodyPr/>
          <a:lstStyle/>
          <a:p>
            <a:r>
              <a:rPr lang="en-US" dirty="0">
                <a:cs typeface="Calibri"/>
              </a:rPr>
              <a:t>Adjourn</a:t>
            </a:r>
            <a:endParaRPr lang="en-US" dirty="0"/>
          </a:p>
        </p:txBody>
      </p:sp>
      <p:sp>
        <p:nvSpPr>
          <p:cNvPr id="3" name="Content Placeholder 2">
            <a:extLst>
              <a:ext uri="{FF2B5EF4-FFF2-40B4-BE49-F238E27FC236}">
                <a16:creationId xmlns:a16="http://schemas.microsoft.com/office/drawing/2014/main" id="{4DEDFD68-80A8-ACFF-6637-8D9F91F0A080}"/>
              </a:ext>
            </a:extLst>
          </p:cNvPr>
          <p:cNvSpPr>
            <a:spLocks noGrp="1"/>
          </p:cNvSpPr>
          <p:nvPr>
            <p:ph idx="1"/>
          </p:nvPr>
        </p:nvSpPr>
        <p:spPr/>
        <p:txBody>
          <a:bodyPr vert="horz" lIns="91440" tIns="45720" rIns="91440" bIns="45720" rtlCol="0" anchor="t">
            <a:normAutofit/>
          </a:bodyPr>
          <a:lstStyle/>
          <a:p>
            <a:pPr marL="0" indent="0" algn="ctr">
              <a:buNone/>
            </a:pPr>
            <a:endParaRPr lang="en-US" sz="4400" dirty="0">
              <a:cs typeface="Calibri"/>
            </a:endParaRPr>
          </a:p>
          <a:p>
            <a:pPr marL="0" indent="0" algn="ctr">
              <a:buNone/>
            </a:pPr>
            <a:r>
              <a:rPr lang="en-US" sz="4400" dirty="0">
                <a:cs typeface="Calibri"/>
              </a:rPr>
              <a:t>Thank you</a:t>
            </a:r>
            <a:endParaRPr lang="en-US" dirty="0"/>
          </a:p>
        </p:txBody>
      </p:sp>
    </p:spTree>
    <p:extLst>
      <p:ext uri="{BB962C8B-B14F-4D97-AF65-F5344CB8AC3E}">
        <p14:creationId xmlns:p14="http://schemas.microsoft.com/office/powerpoint/2010/main" val="223066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ID Standard</a:t>
            </a:r>
          </a:p>
        </p:txBody>
      </p:sp>
      <p:sp>
        <p:nvSpPr>
          <p:cNvPr id="3" name="Content Placeholder 2"/>
          <p:cNvSpPr>
            <a:spLocks noGrp="1"/>
          </p:cNvSpPr>
          <p:nvPr>
            <p:ph idx="1"/>
          </p:nvPr>
        </p:nvSpPr>
        <p:spPr>
          <a:xfrm>
            <a:off x="838200" y="1825624"/>
            <a:ext cx="10515600" cy="4879975"/>
          </a:xfrm>
        </p:spPr>
        <p:txBody>
          <a:bodyPr>
            <a:normAutofit/>
          </a:bodyPr>
          <a:lstStyle/>
          <a:p>
            <a:r>
              <a:rPr lang="en-US" dirty="0"/>
              <a:t>Original GCGI Standard</a:t>
            </a:r>
          </a:p>
          <a:p>
            <a:pPr lvl="1"/>
            <a:r>
              <a:rPr lang="en-US"/>
              <a:t>“Codes </a:t>
            </a:r>
            <a:r>
              <a:rPr lang="en-US" dirty="0"/>
              <a:t>for the Identification of River Reaches and Watercourses </a:t>
            </a:r>
            <a:r>
              <a:rPr lang="en-US"/>
              <a:t>in Minnesota”</a:t>
            </a:r>
            <a:endParaRPr lang="en-US" dirty="0"/>
          </a:p>
          <a:p>
            <a:pPr lvl="1"/>
            <a:r>
              <a:rPr lang="en-US" dirty="0"/>
              <a:t>Created in 1990s</a:t>
            </a:r>
          </a:p>
          <a:p>
            <a:r>
              <a:rPr lang="en-US" dirty="0"/>
              <a:t>GAC Revision</a:t>
            </a:r>
          </a:p>
          <a:p>
            <a:pPr lvl="1"/>
            <a:r>
              <a:rPr lang="en-US" dirty="0"/>
              <a:t>Updating to GAC format</a:t>
            </a:r>
          </a:p>
          <a:p>
            <a:pPr lvl="1"/>
            <a:r>
              <a:rPr lang="en-US" dirty="0"/>
              <a:t>Updating language and structure to be more intuitive, increase clarity</a:t>
            </a:r>
          </a:p>
          <a:p>
            <a:pPr lvl="1"/>
            <a:r>
              <a:rPr lang="en-US" dirty="0"/>
              <a:t>More explicitly describe how to use/comply with standard</a:t>
            </a:r>
          </a:p>
        </p:txBody>
      </p:sp>
    </p:spTree>
    <p:extLst>
      <p:ext uri="{BB962C8B-B14F-4D97-AF65-F5344CB8AC3E}">
        <p14:creationId xmlns:p14="http://schemas.microsoft.com/office/powerpoint/2010/main" val="100447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ID Standard</a:t>
            </a:r>
          </a:p>
        </p:txBody>
      </p:sp>
      <p:sp>
        <p:nvSpPr>
          <p:cNvPr id="3" name="Content Placeholder 2"/>
          <p:cNvSpPr>
            <a:spLocks noGrp="1"/>
          </p:cNvSpPr>
          <p:nvPr>
            <p:ph idx="1"/>
          </p:nvPr>
        </p:nvSpPr>
        <p:spPr/>
        <p:txBody>
          <a:bodyPr>
            <a:normAutofit/>
          </a:bodyPr>
          <a:lstStyle/>
          <a:p>
            <a:r>
              <a:rPr lang="en-US" dirty="0"/>
              <a:t>Purpose</a:t>
            </a:r>
          </a:p>
          <a:p>
            <a:pPr lvl="1"/>
            <a:r>
              <a:rPr lang="en-US" dirty="0"/>
              <a:t>Common coding schemes for </a:t>
            </a:r>
            <a:r>
              <a:rPr lang="en-US" b="1" dirty="0"/>
              <a:t>watercourses</a:t>
            </a:r>
            <a:r>
              <a:rPr lang="en-US" dirty="0"/>
              <a:t> (the entirety of a stream) and </a:t>
            </a:r>
            <a:r>
              <a:rPr lang="en-US" b="1" dirty="0"/>
              <a:t>reaches</a:t>
            </a:r>
            <a:r>
              <a:rPr lang="en-US" dirty="0"/>
              <a:t> </a:t>
            </a:r>
            <a:br>
              <a:rPr lang="en-US" dirty="0"/>
            </a:br>
            <a:r>
              <a:rPr lang="en-US" dirty="0"/>
              <a:t>(a portion of a stream) for transferring stream data</a:t>
            </a:r>
          </a:p>
          <a:p>
            <a:r>
              <a:rPr lang="en-US" dirty="0"/>
              <a:t>Sources</a:t>
            </a:r>
          </a:p>
          <a:p>
            <a:pPr lvl="1"/>
            <a:r>
              <a:rPr lang="en-US" dirty="0"/>
              <a:t>Federal Geographic Names Information System</a:t>
            </a:r>
          </a:p>
          <a:p>
            <a:pPr lvl="1"/>
            <a:r>
              <a:rPr lang="en-US" dirty="0"/>
              <a:t>DNR Fisheries Stream Survey Manual</a:t>
            </a:r>
          </a:p>
        </p:txBody>
      </p:sp>
    </p:spTree>
    <p:extLst>
      <p:ext uri="{BB962C8B-B14F-4D97-AF65-F5344CB8AC3E}">
        <p14:creationId xmlns:p14="http://schemas.microsoft.com/office/powerpoint/2010/main" val="339303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 ID Standard</a:t>
            </a:r>
          </a:p>
        </p:txBody>
      </p:sp>
      <p:sp>
        <p:nvSpPr>
          <p:cNvPr id="3" name="Content Placeholder 2"/>
          <p:cNvSpPr>
            <a:spLocks noGrp="1"/>
          </p:cNvSpPr>
          <p:nvPr>
            <p:ph idx="1"/>
          </p:nvPr>
        </p:nvSpPr>
        <p:spPr/>
        <p:txBody>
          <a:bodyPr>
            <a:normAutofit/>
          </a:bodyPr>
          <a:lstStyle/>
          <a:p>
            <a:r>
              <a:rPr lang="en-US" dirty="0"/>
              <a:t>Workgroup</a:t>
            </a:r>
          </a:p>
          <a:p>
            <a:pPr lvl="1"/>
            <a:r>
              <a:rPr lang="en-US" dirty="0"/>
              <a:t>Jamie Schulz, MNIT at DNR</a:t>
            </a:r>
          </a:p>
          <a:p>
            <a:pPr lvl="1"/>
            <a:r>
              <a:rPr lang="en-US" dirty="0"/>
              <a:t>Andrea Bergman, MNIT at DNR</a:t>
            </a:r>
          </a:p>
          <a:p>
            <a:pPr lvl="1"/>
            <a:r>
              <a:rPr lang="en-US" dirty="0"/>
              <a:t>Jennifer Crea, MNIT at PCA</a:t>
            </a:r>
          </a:p>
          <a:p>
            <a:pPr lvl="1"/>
            <a:r>
              <a:rPr lang="en-US" dirty="0"/>
              <a:t>Mark Kotz, Met Council</a:t>
            </a:r>
          </a:p>
          <a:p>
            <a:pPr lvl="1"/>
            <a:r>
              <a:rPr lang="en-US" dirty="0"/>
              <a:t>Curt Carlson, </a:t>
            </a:r>
            <a:r>
              <a:rPr lang="en-US" dirty="0" err="1"/>
              <a:t>MnGeo</a:t>
            </a:r>
            <a:endParaRPr lang="en-US" dirty="0"/>
          </a:p>
          <a:p>
            <a:r>
              <a:rPr lang="en-US" dirty="0"/>
              <a:t>Standards Committee discussions and review of public review comments</a:t>
            </a:r>
          </a:p>
        </p:txBody>
      </p:sp>
    </p:spTree>
    <p:extLst>
      <p:ext uri="{BB962C8B-B14F-4D97-AF65-F5344CB8AC3E}">
        <p14:creationId xmlns:p14="http://schemas.microsoft.com/office/powerpoint/2010/main" val="410779477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9B4A3928-E47F-4409-A3D4-2F2211A5A4F4}"/>
    </a:ext>
  </a:extLst>
</a:theme>
</file>

<file path=ppt/theme/theme3.xml><?xml version="1.0" encoding="utf-8"?>
<a:theme xmlns:a="http://schemas.openxmlformats.org/drawingml/2006/main" name="Bulleted Lists - Body">
  <a:themeElements>
    <a:clrScheme name="MCWD Revised">
      <a:dk1>
        <a:srgbClr val="0F405B"/>
      </a:dk1>
      <a:lt1>
        <a:sysClr val="window" lastClr="FFFFFF"/>
      </a:lt1>
      <a:dk2>
        <a:srgbClr val="55575A"/>
      </a:dk2>
      <a:lt2>
        <a:srgbClr val="B6BCC2"/>
      </a:lt2>
      <a:accent1>
        <a:srgbClr val="DBE6B6"/>
      </a:accent1>
      <a:accent2>
        <a:srgbClr val="009DD9"/>
      </a:accent2>
      <a:accent3>
        <a:srgbClr val="009DD9"/>
      </a:accent3>
      <a:accent4>
        <a:srgbClr val="FAD23F"/>
      </a:accent4>
      <a:accent5>
        <a:srgbClr val="DBE6B6"/>
      </a:accent5>
      <a:accent6>
        <a:srgbClr val="FAD23F"/>
      </a:accent6>
      <a:hlink>
        <a:srgbClr val="00ADEF"/>
      </a:hlink>
      <a:folHlink>
        <a:srgbClr val="8EC7E1"/>
      </a:folHlink>
    </a:clrScheme>
    <a:fontScheme name="MCWD">
      <a:majorFont>
        <a:latin typeface="Avenir Next Demi Bold"/>
        <a:ea typeface=""/>
        <a:cs typeface=""/>
      </a:majorFont>
      <a:minorFont>
        <a:latin typeface="Myriad Pro"/>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0D975988-9025-4ADE-BA74-B6538625B757}" vid="{22766F26-DB1D-4AB9-B366-40BB30CC7306}"/>
    </a:ext>
  </a:extLst>
</a:theme>
</file>

<file path=ppt/theme/theme4.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Layout">
  <a:themeElements>
    <a:clrScheme name="WashingtonCounty Colors 2022">
      <a:dk1>
        <a:sysClr val="windowText" lastClr="000000"/>
      </a:dk1>
      <a:lt1>
        <a:sysClr val="window" lastClr="FFFFFF"/>
      </a:lt1>
      <a:dk2>
        <a:srgbClr val="939598"/>
      </a:dk2>
      <a:lt2>
        <a:srgbClr val="DCDDDE"/>
      </a:lt2>
      <a:accent1>
        <a:srgbClr val="0B6339"/>
      </a:accent1>
      <a:accent2>
        <a:srgbClr val="2B5D94"/>
      </a:accent2>
      <a:accent3>
        <a:srgbClr val="224E5A"/>
      </a:accent3>
      <a:accent4>
        <a:srgbClr val="A7C645"/>
      </a:accent4>
      <a:accent5>
        <a:srgbClr val="F2D442"/>
      </a:accent5>
      <a:accent6>
        <a:srgbClr val="A0CFD3"/>
      </a:accent6>
      <a:hlink>
        <a:srgbClr val="0563C1"/>
      </a:hlink>
      <a:folHlink>
        <a:srgbClr val="6352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9.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8CD03AC-A40B-4780-A18E-55BD556CF891}" vid="{9383277A-CEEA-4649-B41C-FD71EC6640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ffaad78-b1e1-469e-b10e-4b7567490b0e">
      <Terms xmlns="http://schemas.microsoft.com/office/infopath/2007/PartnerControls"/>
    </lcf76f155ced4ddcb4097134ff3c332f>
    <TaxCatchAll xmlns="98f01fe9-c3f2-4582-9148-d87bd0c242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0D08A28131A4EBD9BAB197DC58E3D" ma:contentTypeVersion="10" ma:contentTypeDescription="Create a new document." ma:contentTypeScope="" ma:versionID="bf445350a439ca18f71e26686d1ecc32">
  <xsd:schema xmlns:xsd="http://www.w3.org/2001/XMLSchema" xmlns:xs="http://www.w3.org/2001/XMLSchema" xmlns:p="http://schemas.microsoft.com/office/2006/metadata/properties" xmlns:ns2="affaad78-b1e1-469e-b10e-4b7567490b0e" xmlns:ns3="98f01fe9-c3f2-4582-9148-d87bd0c242e7" targetNamespace="http://schemas.microsoft.com/office/2006/metadata/properties" ma:root="true" ma:fieldsID="60ecabb35bc1b27ff0a5cf4f87e403cc" ns2:_="" ns3:_="">
    <xsd:import namespace="affaad78-b1e1-469e-b10e-4b7567490b0e"/>
    <xsd:import namespace="98f01fe9-c3f2-4582-9148-d87bd0c242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ad78-b1e1-469e-b10e-4b7567490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d9d9c8-5738-4ca5-8f78-191f5ac25cd7}" ma:internalName="TaxCatchAll" ma:showField="CatchAllData" ma:web="98f01fe9-c3f2-4582-9148-d87bd0c242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0A1614-972F-4A67-A9F6-32A9C3B08B00}">
  <ds:schemaRefs>
    <ds:schemaRef ds:uri="http://schemas.openxmlformats.org/package/2006/metadata/core-properties"/>
    <ds:schemaRef ds:uri="http://purl.org/dc/elements/1.1/"/>
    <ds:schemaRef ds:uri="http://schemas.microsoft.com/office/2006/metadata/properties"/>
    <ds:schemaRef ds:uri="affaad78-b1e1-469e-b10e-4b7567490b0e"/>
    <ds:schemaRef ds:uri="98f01fe9-c3f2-4582-9148-d87bd0c242e7"/>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CFAF5EE-D18B-4179-B46C-F32C9790B8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aad78-b1e1-469e-b10e-4b7567490b0e"/>
    <ds:schemaRef ds:uri="98f01fe9-c3f2-4582-9148-d87bd0c24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FC3EB5-FC22-4196-BCE6-EC70ECAB6E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4211</Words>
  <Application>Microsoft Office PowerPoint</Application>
  <PresentationFormat>Widescreen</PresentationFormat>
  <Paragraphs>1054</Paragraphs>
  <Slides>65</Slides>
  <Notes>35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65</vt:i4>
      </vt:variant>
    </vt:vector>
  </HeadingPairs>
  <TitlesOfParts>
    <vt:vector size="88" baseType="lpstr">
      <vt:lpstr>Arial</vt:lpstr>
      <vt:lpstr>Arial,Sans-Serif</vt:lpstr>
      <vt:lpstr>Avenir Next Demi Bold</vt:lpstr>
      <vt:lpstr>AvenirNext LT Pro Bold</vt:lpstr>
      <vt:lpstr>AvenirNext LT Pro Regular</vt:lpstr>
      <vt:lpstr>Calibri</vt:lpstr>
      <vt:lpstr>Calibri Light</vt:lpstr>
      <vt:lpstr>Myriad Pro</vt:lpstr>
      <vt:lpstr>Myriad Pro (Body)</vt:lpstr>
      <vt:lpstr>NeueHaasGroteskText Std</vt:lpstr>
      <vt:lpstr>Open Sans</vt:lpstr>
      <vt:lpstr>Symbol</vt:lpstr>
      <vt:lpstr>Wingdings</vt:lpstr>
      <vt:lpstr>Wingdings 2</vt:lpstr>
      <vt:lpstr>MN.IT</vt:lpstr>
      <vt:lpstr>Section Break</vt:lpstr>
      <vt:lpstr>Bulleted Lists - Body</vt:lpstr>
      <vt:lpstr>1_MN.IT</vt:lpstr>
      <vt:lpstr>Office Theme</vt:lpstr>
      <vt:lpstr>Custom Design</vt:lpstr>
      <vt:lpstr>Basic Layout</vt:lpstr>
      <vt:lpstr>2_MN.IT</vt:lpstr>
      <vt:lpstr>Minnesota</vt:lpstr>
      <vt:lpstr>Minnesota Geospatial Advisory Council</vt:lpstr>
      <vt:lpstr>Welcome</vt:lpstr>
      <vt:lpstr>Introductions</vt:lpstr>
      <vt:lpstr>Agenda</vt:lpstr>
      <vt:lpstr>Agenda Item 2</vt:lpstr>
      <vt:lpstr>Agenda Item 3</vt:lpstr>
      <vt:lpstr>Stream ID Standard</vt:lpstr>
      <vt:lpstr>Stream ID Standard</vt:lpstr>
      <vt:lpstr>Stream ID Standard</vt:lpstr>
      <vt:lpstr>Stream ID Standard</vt:lpstr>
      <vt:lpstr>Stream ID Standard</vt:lpstr>
      <vt:lpstr>Agenda Item 4</vt:lpstr>
      <vt:lpstr>Agenda Item 5</vt:lpstr>
      <vt:lpstr>Why Create Priorities?</vt:lpstr>
      <vt:lpstr>GAC Priorities Process</vt:lpstr>
      <vt:lpstr>MN Geospatial Priorities Survey</vt:lpstr>
      <vt:lpstr>Comments and Feedback</vt:lpstr>
      <vt:lpstr>MN Geospatial Priorities Survey</vt:lpstr>
      <vt:lpstr>PowerPoint Presentation</vt:lpstr>
      <vt:lpstr>Prioritization</vt:lpstr>
      <vt:lpstr>PowerPoint Presentation</vt:lpstr>
      <vt:lpstr>Agenda Item 6</vt:lpstr>
      <vt:lpstr>Break</vt:lpstr>
      <vt:lpstr>Agenda Item 8</vt:lpstr>
      <vt:lpstr>Archiving Imagery Workgroup</vt:lpstr>
      <vt:lpstr>Archiving Imagery Workgroup  CONTEXT</vt:lpstr>
      <vt:lpstr>Archiving Imagery Workgroup  CHARTER</vt:lpstr>
      <vt:lpstr>Archiving Imagery Workgroup  VALUE</vt:lpstr>
      <vt:lpstr>Archiving Imagery Workgroup  USE</vt:lpstr>
      <vt:lpstr>Archiving Imagery Workgroup  Eras (generalized)</vt:lpstr>
      <vt:lpstr>Archiving Imagery Workgroup  MnGeo Image Service</vt:lpstr>
      <vt:lpstr>Archiving Imagery Workgroup  FILE FORMATS</vt:lpstr>
      <vt:lpstr>Archiving Imagery Workgroup  FILE FORMAT INVENTORY</vt:lpstr>
      <vt:lpstr>Archiving Imagery Workgroup  FILE FORMAT INVENTORY</vt:lpstr>
      <vt:lpstr>Archiving Imagery Workgroup  COMMUNITY SURVEYS</vt:lpstr>
      <vt:lpstr>Archiving Imagery Workgroup  COMMUNITY SURVEYS</vt:lpstr>
      <vt:lpstr>Archiving Imagery Workgroup  COMMUNITY SURVEYS</vt:lpstr>
      <vt:lpstr>Archiving Imagery Workgroup  COMMUNITY SURVEYS</vt:lpstr>
      <vt:lpstr>Archiving Imagery Workgroup  SUMMARY</vt:lpstr>
      <vt:lpstr>Archiving Imagery Workgroup</vt:lpstr>
      <vt:lpstr>Agenda Item 9</vt:lpstr>
      <vt:lpstr>Updates on GAC Priority Projects and Initiatives</vt:lpstr>
      <vt:lpstr>GAC Priorities</vt:lpstr>
      <vt:lpstr>GAC Priorities</vt:lpstr>
      <vt:lpstr>Status of Free and Open Data Public Geospatial Data</vt:lpstr>
      <vt:lpstr>MN Lidar Status Map 2021 - 2022</vt:lpstr>
      <vt:lpstr>3DGeo Outreach: PLANNING for 2023  Minnesota River – East &amp; West LAB</vt:lpstr>
      <vt:lpstr>3D Geomatics: Funding, Agreements, and Acquisition </vt:lpstr>
      <vt:lpstr>Updated and aligned boundary data </vt:lpstr>
      <vt:lpstr>Statewide publicly available parcel data</vt:lpstr>
      <vt:lpstr> Road Centerline Data &amp; Address Points Data</vt:lpstr>
      <vt:lpstr>Improvements to the MnGeo Image Service, such as Web Mercator support, tiling, and complementary options such as “composite of latest leaf off imagery”, and downloading options</vt:lpstr>
      <vt:lpstr>Critical Infrastructure Assessment</vt:lpstr>
      <vt:lpstr>A project team to develop geospatial data sharing methodologies to support the state’s underground utilities community</vt:lpstr>
      <vt:lpstr>Maps, procedures, templates and other materials to help  all levels of government implement the U.S. National Grid</vt:lpstr>
      <vt:lpstr> </vt:lpstr>
      <vt:lpstr>Accurate hydro-DEMs (hDEM) that serve modern  flood modeling and hydro-terrain analysis tools, and the development of more accurate watercourses and watersheds</vt:lpstr>
      <vt:lpstr>       Development of Culvert Data Standard</vt:lpstr>
      <vt:lpstr>       Hydrogeomorphology Workgroup…</vt:lpstr>
      <vt:lpstr>       DEM Hydro-modification Subgroup…</vt:lpstr>
      <vt:lpstr> Remonumentation of all section corners</vt:lpstr>
      <vt:lpstr> CJIS Data GIS Best Practices</vt:lpstr>
      <vt:lpstr>Agenda Item 10</vt:lpstr>
      <vt:lpstr>Next Meeting</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Item 2</dc:title>
  <dc:creator/>
  <cp:lastModifiedBy/>
  <cp:revision>1112</cp:revision>
  <dcterms:created xsi:type="dcterms:W3CDTF">2020-12-01T19:50:41Z</dcterms:created>
  <dcterms:modified xsi:type="dcterms:W3CDTF">2022-12-14T19:40:48Z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0x0101007E90D08A28131A4EBD9BAB197DC58E3D</vt:lpwstr>
  </property>
  <property fmtid="{D5CDD505-2E9C-101B-9397-08002B2CF9AE}" pid="3" name="MediaServiceImageTags">
    <vt:lpwstr/>
  </property>
</Properties>
</file>