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5.xml" ContentType="application/vnd.openxmlformats-officedocument.theme+xml"/>
  <Override PartName="/ppt/slideLayouts/slideLayout113.xml" ContentType="application/vnd.openxmlformats-officedocument.presentationml.slideLayout+xml"/>
  <Override PartName="/ppt/theme/theme6.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0" r:id="rId4"/>
    <p:sldMasterId id="2147483897" r:id="rId5"/>
    <p:sldMasterId id="2147483899" r:id="rId6"/>
    <p:sldMasterId id="2147483905" r:id="rId7"/>
    <p:sldMasterId id="2147484169" r:id="rId8"/>
    <p:sldMasterId id="2147484175" r:id="rId9"/>
    <p:sldMasterId id="2147484177" r:id="rId10"/>
    <p:sldMasterId id="2147484187" r:id="rId11"/>
  </p:sldMasterIdLst>
  <p:notesMasterIdLst>
    <p:notesMasterId r:id="rId89"/>
  </p:notesMasterIdLst>
  <p:handoutMasterIdLst>
    <p:handoutMasterId r:id="rId90"/>
  </p:handoutMasterIdLst>
  <p:sldIdLst>
    <p:sldId id="664" r:id="rId12"/>
    <p:sldId id="406" r:id="rId13"/>
    <p:sldId id="2251" r:id="rId14"/>
    <p:sldId id="2229" r:id="rId15"/>
    <p:sldId id="610" r:id="rId16"/>
    <p:sldId id="2246" r:id="rId17"/>
    <p:sldId id="418" r:id="rId18"/>
    <p:sldId id="1042" r:id="rId19"/>
    <p:sldId id="1043" r:id="rId20"/>
    <p:sldId id="806" r:id="rId21"/>
    <p:sldId id="2265" r:id="rId22"/>
    <p:sldId id="2264" r:id="rId23"/>
    <p:sldId id="2263" r:id="rId24"/>
    <p:sldId id="2266" r:id="rId25"/>
    <p:sldId id="1006" r:id="rId26"/>
    <p:sldId id="1457" r:id="rId27"/>
    <p:sldId id="1458" r:id="rId28"/>
    <p:sldId id="1456" r:id="rId29"/>
    <p:sldId id="266" r:id="rId30"/>
    <p:sldId id="279" r:id="rId31"/>
    <p:sldId id="280" r:id="rId32"/>
    <p:sldId id="281" r:id="rId33"/>
    <p:sldId id="1463" r:id="rId34"/>
    <p:sldId id="1459" r:id="rId35"/>
    <p:sldId id="269" r:id="rId36"/>
    <p:sldId id="2255" r:id="rId37"/>
    <p:sldId id="1965" r:id="rId38"/>
    <p:sldId id="2256" r:id="rId39"/>
    <p:sldId id="2230" r:id="rId40"/>
    <p:sldId id="2257" r:id="rId41"/>
    <p:sldId id="2258" r:id="rId42"/>
    <p:sldId id="1940" r:id="rId43"/>
    <p:sldId id="256" r:id="rId44"/>
    <p:sldId id="261" r:id="rId45"/>
    <p:sldId id="290" r:id="rId46"/>
    <p:sldId id="291" r:id="rId47"/>
    <p:sldId id="292" r:id="rId48"/>
    <p:sldId id="296" r:id="rId49"/>
    <p:sldId id="297" r:id="rId50"/>
    <p:sldId id="289" r:id="rId51"/>
    <p:sldId id="1937" r:id="rId52"/>
    <p:sldId id="2252" r:id="rId53"/>
    <p:sldId id="1465" r:id="rId54"/>
    <p:sldId id="1461" r:id="rId55"/>
    <p:sldId id="1462" r:id="rId56"/>
    <p:sldId id="2233" r:id="rId57"/>
    <p:sldId id="2253" r:id="rId58"/>
    <p:sldId id="2237" r:id="rId59"/>
    <p:sldId id="2238" r:id="rId60"/>
    <p:sldId id="1464" r:id="rId61"/>
    <p:sldId id="2240" r:id="rId62"/>
    <p:sldId id="2234" r:id="rId63"/>
    <p:sldId id="2268" r:id="rId64"/>
    <p:sldId id="2269" r:id="rId65"/>
    <p:sldId id="2235" r:id="rId66"/>
    <p:sldId id="1011" r:id="rId67"/>
    <p:sldId id="944" r:id="rId68"/>
    <p:sldId id="966" r:id="rId69"/>
    <p:sldId id="2250" r:id="rId70"/>
    <p:sldId id="2249" r:id="rId71"/>
    <p:sldId id="1058" r:id="rId72"/>
    <p:sldId id="1015" r:id="rId73"/>
    <p:sldId id="2254" r:id="rId74"/>
    <p:sldId id="1956" r:id="rId75"/>
    <p:sldId id="1966" r:id="rId76"/>
    <p:sldId id="2243" r:id="rId77"/>
    <p:sldId id="1030" r:id="rId78"/>
    <p:sldId id="1016" r:id="rId79"/>
    <p:sldId id="779" r:id="rId80"/>
    <p:sldId id="1057" r:id="rId81"/>
    <p:sldId id="1028" r:id="rId82"/>
    <p:sldId id="1063" r:id="rId83"/>
    <p:sldId id="1955" r:id="rId84"/>
    <p:sldId id="1968" r:id="rId85"/>
    <p:sldId id="1048" r:id="rId86"/>
    <p:sldId id="1049" r:id="rId87"/>
    <p:sldId id="1933"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85CC9B"/>
    <a:srgbClr val="C5F5AB"/>
    <a:srgbClr val="FFFDE6"/>
    <a:srgbClr val="000000"/>
    <a:srgbClr val="78BE21"/>
    <a:srgbClr val="0D0D0D"/>
    <a:srgbClr val="E8E8E8"/>
    <a:srgbClr val="B20738"/>
    <a:srgbClr val="00A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305B2-0C2F-F800-160B-9997A9BBD5FC}" v="10" dt="2023-09-20T19:36:31.249"/>
    <p1510:client id="{9354F494-EB46-4A07-BBB7-038DB4DDC0C7}" v="4" dt="2023-09-20T19:48:30.205"/>
    <p1510:client id="{D94CBC4E-C05B-463B-A398-F87BA8AD47A3}" v="291" dt="2023-09-20T19:19:17.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91" autoAdjust="0"/>
    <p:restoredTop sz="83666" autoAdjust="0"/>
  </p:normalViewPr>
  <p:slideViewPr>
    <p:cSldViewPr snapToGrid="0">
      <p:cViewPr varScale="1">
        <p:scale>
          <a:sx n="72" d="100"/>
          <a:sy n="72" d="100"/>
        </p:scale>
        <p:origin x="878" y="53"/>
      </p:cViewPr>
      <p:guideLst>
        <p:guide orient="horz" pos="2160"/>
        <p:guide pos="3840"/>
      </p:guideLst>
    </p:cSldViewPr>
  </p:slideViewPr>
  <p:outlineViewPr>
    <p:cViewPr>
      <p:scale>
        <a:sx n="33" d="100"/>
        <a:sy n="33" d="100"/>
      </p:scale>
      <p:origin x="0" y="-2511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153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handoutMaster" Target="handoutMasters/handoutMaster1.xml"/><Relationship Id="rId95" Type="http://schemas.microsoft.com/office/2015/10/relationships/revisionInfo" Target="revisionInfo.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978FC6-6FA4-4E85-90DE-74533EDCB393}"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CE9BC453-297B-4141-9029-DCAAB5D3E68E}">
      <dgm:prSet/>
      <dgm:spPr/>
      <dgm:t>
        <a:bodyPr/>
        <a:lstStyle/>
        <a:p>
          <a:r>
            <a:rPr lang="en-US" dirty="0"/>
            <a:t>September 13, 2023</a:t>
          </a:r>
        </a:p>
      </dgm:t>
    </dgm:pt>
    <dgm:pt modelId="{F0DAB73F-F56A-42BB-941C-C578F9C162A5}" type="parTrans" cxnId="{55725F49-EC44-4543-9DFC-BDABC468BADC}">
      <dgm:prSet/>
      <dgm:spPr/>
      <dgm:t>
        <a:bodyPr/>
        <a:lstStyle/>
        <a:p>
          <a:endParaRPr lang="en-US"/>
        </a:p>
      </dgm:t>
    </dgm:pt>
    <dgm:pt modelId="{1E43B1EC-9C8C-4CEE-8DCF-B731F2832453}" type="sibTrans" cxnId="{55725F49-EC44-4543-9DFC-BDABC468BADC}">
      <dgm:prSet/>
      <dgm:spPr/>
      <dgm:t>
        <a:bodyPr/>
        <a:lstStyle/>
        <a:p>
          <a:endParaRPr lang="en-US"/>
        </a:p>
      </dgm:t>
    </dgm:pt>
    <dgm:pt modelId="{271BC634-D7BD-4787-BE71-3355116F2D16}">
      <dgm:prSet/>
      <dgm:spPr/>
      <dgm:t>
        <a:bodyPr/>
        <a:lstStyle/>
        <a:p>
          <a:r>
            <a:rPr lang="en-US"/>
            <a:t>Patrick D. Veraguth</a:t>
          </a:r>
        </a:p>
      </dgm:t>
    </dgm:pt>
    <dgm:pt modelId="{F0485E63-15FE-4335-BAC3-7DEBEEEFAD5F}" type="parTrans" cxnId="{99159737-D318-451C-B95C-F89CE5247FCE}">
      <dgm:prSet/>
      <dgm:spPr/>
      <dgm:t>
        <a:bodyPr/>
        <a:lstStyle/>
        <a:p>
          <a:endParaRPr lang="en-US"/>
        </a:p>
      </dgm:t>
    </dgm:pt>
    <dgm:pt modelId="{CED1E49E-8749-4854-8643-F75B0E317D92}" type="sibTrans" cxnId="{99159737-D318-451C-B95C-F89CE5247FCE}">
      <dgm:prSet/>
      <dgm:spPr/>
      <dgm:t>
        <a:bodyPr/>
        <a:lstStyle/>
        <a:p>
          <a:endParaRPr lang="en-US"/>
        </a:p>
      </dgm:t>
    </dgm:pt>
    <dgm:pt modelId="{2040D15A-DFBC-4450-ADC3-6221EEB6212A}" type="pres">
      <dgm:prSet presAssocID="{4B978FC6-6FA4-4E85-90DE-74533EDCB393}" presName="linear" presStyleCnt="0">
        <dgm:presLayoutVars>
          <dgm:dir/>
          <dgm:animLvl val="lvl"/>
          <dgm:resizeHandles val="exact"/>
        </dgm:presLayoutVars>
      </dgm:prSet>
      <dgm:spPr/>
    </dgm:pt>
    <dgm:pt modelId="{E6CC6360-584A-4470-9948-5BCCBA8A1B97}" type="pres">
      <dgm:prSet presAssocID="{CE9BC453-297B-4141-9029-DCAAB5D3E68E}" presName="parentLin" presStyleCnt="0"/>
      <dgm:spPr/>
    </dgm:pt>
    <dgm:pt modelId="{F2B4B891-82BD-4272-B0A5-7852126383CA}" type="pres">
      <dgm:prSet presAssocID="{CE9BC453-297B-4141-9029-DCAAB5D3E68E}" presName="parentLeftMargin" presStyleLbl="node1" presStyleIdx="0" presStyleCnt="2"/>
      <dgm:spPr/>
    </dgm:pt>
    <dgm:pt modelId="{C0E90CC6-5339-4C80-9906-9A81C2937649}" type="pres">
      <dgm:prSet presAssocID="{CE9BC453-297B-4141-9029-DCAAB5D3E68E}" presName="parentText" presStyleLbl="node1" presStyleIdx="0" presStyleCnt="2">
        <dgm:presLayoutVars>
          <dgm:chMax val="0"/>
          <dgm:bulletEnabled val="1"/>
        </dgm:presLayoutVars>
      </dgm:prSet>
      <dgm:spPr/>
    </dgm:pt>
    <dgm:pt modelId="{7FDB6C29-E689-4C7E-8035-C4B73F866A1D}" type="pres">
      <dgm:prSet presAssocID="{CE9BC453-297B-4141-9029-DCAAB5D3E68E}" presName="negativeSpace" presStyleCnt="0"/>
      <dgm:spPr/>
    </dgm:pt>
    <dgm:pt modelId="{C5480FCC-42DA-49D6-B73B-A9A8C9B7D4EA}" type="pres">
      <dgm:prSet presAssocID="{CE9BC453-297B-4141-9029-DCAAB5D3E68E}" presName="childText" presStyleLbl="conFgAcc1" presStyleIdx="0" presStyleCnt="2">
        <dgm:presLayoutVars>
          <dgm:bulletEnabled val="1"/>
        </dgm:presLayoutVars>
      </dgm:prSet>
      <dgm:spPr/>
    </dgm:pt>
    <dgm:pt modelId="{2E76D164-E64D-435B-B672-700C32F60F0E}" type="pres">
      <dgm:prSet presAssocID="{1E43B1EC-9C8C-4CEE-8DCF-B731F2832453}" presName="spaceBetweenRectangles" presStyleCnt="0"/>
      <dgm:spPr/>
    </dgm:pt>
    <dgm:pt modelId="{42ACAD3A-1A2D-420B-8320-D812ECE3621A}" type="pres">
      <dgm:prSet presAssocID="{271BC634-D7BD-4787-BE71-3355116F2D16}" presName="parentLin" presStyleCnt="0"/>
      <dgm:spPr/>
    </dgm:pt>
    <dgm:pt modelId="{44432AA6-D8F7-4DA1-8FBE-AB04B56446DC}" type="pres">
      <dgm:prSet presAssocID="{271BC634-D7BD-4787-BE71-3355116F2D16}" presName="parentLeftMargin" presStyleLbl="node1" presStyleIdx="0" presStyleCnt="2"/>
      <dgm:spPr/>
    </dgm:pt>
    <dgm:pt modelId="{777FC003-DAEB-40B9-BB1A-563553568CA2}" type="pres">
      <dgm:prSet presAssocID="{271BC634-D7BD-4787-BE71-3355116F2D16}" presName="parentText" presStyleLbl="node1" presStyleIdx="1" presStyleCnt="2">
        <dgm:presLayoutVars>
          <dgm:chMax val="0"/>
          <dgm:bulletEnabled val="1"/>
        </dgm:presLayoutVars>
      </dgm:prSet>
      <dgm:spPr/>
    </dgm:pt>
    <dgm:pt modelId="{93361968-AB3D-4CA3-B6B2-B62D714F0206}" type="pres">
      <dgm:prSet presAssocID="{271BC634-D7BD-4787-BE71-3355116F2D16}" presName="negativeSpace" presStyleCnt="0"/>
      <dgm:spPr/>
    </dgm:pt>
    <dgm:pt modelId="{1374AA37-781F-43DD-884B-DF4043B3B33A}" type="pres">
      <dgm:prSet presAssocID="{271BC634-D7BD-4787-BE71-3355116F2D16}" presName="childText" presStyleLbl="conFgAcc1" presStyleIdx="1" presStyleCnt="2">
        <dgm:presLayoutVars>
          <dgm:bulletEnabled val="1"/>
        </dgm:presLayoutVars>
      </dgm:prSet>
      <dgm:spPr/>
    </dgm:pt>
  </dgm:ptLst>
  <dgm:cxnLst>
    <dgm:cxn modelId="{99159737-D318-451C-B95C-F89CE5247FCE}" srcId="{4B978FC6-6FA4-4E85-90DE-74533EDCB393}" destId="{271BC634-D7BD-4787-BE71-3355116F2D16}" srcOrd="1" destOrd="0" parTransId="{F0485E63-15FE-4335-BAC3-7DEBEEEFAD5F}" sibTransId="{CED1E49E-8749-4854-8643-F75B0E317D92}"/>
    <dgm:cxn modelId="{D955AB48-2353-43BF-9372-57244956AB9D}" type="presOf" srcId="{4B978FC6-6FA4-4E85-90DE-74533EDCB393}" destId="{2040D15A-DFBC-4450-ADC3-6221EEB6212A}" srcOrd="0" destOrd="0" presId="urn:microsoft.com/office/officeart/2005/8/layout/list1"/>
    <dgm:cxn modelId="{55725F49-EC44-4543-9DFC-BDABC468BADC}" srcId="{4B978FC6-6FA4-4E85-90DE-74533EDCB393}" destId="{CE9BC453-297B-4141-9029-DCAAB5D3E68E}" srcOrd="0" destOrd="0" parTransId="{F0DAB73F-F56A-42BB-941C-C578F9C162A5}" sibTransId="{1E43B1EC-9C8C-4CEE-8DCF-B731F2832453}"/>
    <dgm:cxn modelId="{B09C5586-20E5-4971-A87D-918F1763C908}" type="presOf" srcId="{CE9BC453-297B-4141-9029-DCAAB5D3E68E}" destId="{C0E90CC6-5339-4C80-9906-9A81C2937649}" srcOrd="1" destOrd="0" presId="urn:microsoft.com/office/officeart/2005/8/layout/list1"/>
    <dgm:cxn modelId="{DAF6258E-7126-45BA-9894-9728F718C349}" type="presOf" srcId="{271BC634-D7BD-4787-BE71-3355116F2D16}" destId="{777FC003-DAEB-40B9-BB1A-563553568CA2}" srcOrd="1" destOrd="0" presId="urn:microsoft.com/office/officeart/2005/8/layout/list1"/>
    <dgm:cxn modelId="{28C4BFA0-96CE-4C5A-9686-07E9D57087CC}" type="presOf" srcId="{CE9BC453-297B-4141-9029-DCAAB5D3E68E}" destId="{F2B4B891-82BD-4272-B0A5-7852126383CA}" srcOrd="0" destOrd="0" presId="urn:microsoft.com/office/officeart/2005/8/layout/list1"/>
    <dgm:cxn modelId="{EB36DAC7-4418-4606-B39C-01766B22FE3F}" type="presOf" srcId="{271BC634-D7BD-4787-BE71-3355116F2D16}" destId="{44432AA6-D8F7-4DA1-8FBE-AB04B56446DC}" srcOrd="0" destOrd="0" presId="urn:microsoft.com/office/officeart/2005/8/layout/list1"/>
    <dgm:cxn modelId="{88EDF652-7531-4264-8489-10E41EF20E24}" type="presParOf" srcId="{2040D15A-DFBC-4450-ADC3-6221EEB6212A}" destId="{E6CC6360-584A-4470-9948-5BCCBA8A1B97}" srcOrd="0" destOrd="0" presId="urn:microsoft.com/office/officeart/2005/8/layout/list1"/>
    <dgm:cxn modelId="{74DF74A8-366D-4B53-AD26-DE5782F334BD}" type="presParOf" srcId="{E6CC6360-584A-4470-9948-5BCCBA8A1B97}" destId="{F2B4B891-82BD-4272-B0A5-7852126383CA}" srcOrd="0" destOrd="0" presId="urn:microsoft.com/office/officeart/2005/8/layout/list1"/>
    <dgm:cxn modelId="{DA69057F-BF1A-4E71-9C3E-CD3C318460CB}" type="presParOf" srcId="{E6CC6360-584A-4470-9948-5BCCBA8A1B97}" destId="{C0E90CC6-5339-4C80-9906-9A81C2937649}" srcOrd="1" destOrd="0" presId="urn:microsoft.com/office/officeart/2005/8/layout/list1"/>
    <dgm:cxn modelId="{24874973-211B-46D8-BC84-8E6E9517FF2A}" type="presParOf" srcId="{2040D15A-DFBC-4450-ADC3-6221EEB6212A}" destId="{7FDB6C29-E689-4C7E-8035-C4B73F866A1D}" srcOrd="1" destOrd="0" presId="urn:microsoft.com/office/officeart/2005/8/layout/list1"/>
    <dgm:cxn modelId="{05AB6009-3CB6-4244-AD0E-961D903EC70D}" type="presParOf" srcId="{2040D15A-DFBC-4450-ADC3-6221EEB6212A}" destId="{C5480FCC-42DA-49D6-B73B-A9A8C9B7D4EA}" srcOrd="2" destOrd="0" presId="urn:microsoft.com/office/officeart/2005/8/layout/list1"/>
    <dgm:cxn modelId="{9FBA5050-BC95-4348-B3A2-E2174AC14472}" type="presParOf" srcId="{2040D15A-DFBC-4450-ADC3-6221EEB6212A}" destId="{2E76D164-E64D-435B-B672-700C32F60F0E}" srcOrd="3" destOrd="0" presId="urn:microsoft.com/office/officeart/2005/8/layout/list1"/>
    <dgm:cxn modelId="{790D4AE0-FDF8-488D-A0D7-35E16005691F}" type="presParOf" srcId="{2040D15A-DFBC-4450-ADC3-6221EEB6212A}" destId="{42ACAD3A-1A2D-420B-8320-D812ECE3621A}" srcOrd="4" destOrd="0" presId="urn:microsoft.com/office/officeart/2005/8/layout/list1"/>
    <dgm:cxn modelId="{D8E107CB-EE56-42FF-A1AE-7FDB2F59FF3D}" type="presParOf" srcId="{42ACAD3A-1A2D-420B-8320-D812ECE3621A}" destId="{44432AA6-D8F7-4DA1-8FBE-AB04B56446DC}" srcOrd="0" destOrd="0" presId="urn:microsoft.com/office/officeart/2005/8/layout/list1"/>
    <dgm:cxn modelId="{0280959A-02B7-4357-9737-3BFDC11BC15B}" type="presParOf" srcId="{42ACAD3A-1A2D-420B-8320-D812ECE3621A}" destId="{777FC003-DAEB-40B9-BB1A-563553568CA2}" srcOrd="1" destOrd="0" presId="urn:microsoft.com/office/officeart/2005/8/layout/list1"/>
    <dgm:cxn modelId="{23658FA3-96A8-43D7-9A03-7CFEC153CEE2}" type="presParOf" srcId="{2040D15A-DFBC-4450-ADC3-6221EEB6212A}" destId="{93361968-AB3D-4CA3-B6B2-B62D714F0206}" srcOrd="5" destOrd="0" presId="urn:microsoft.com/office/officeart/2005/8/layout/list1"/>
    <dgm:cxn modelId="{837352B1-7402-41F5-A86C-B499D2C5ABA7}" type="presParOf" srcId="{2040D15A-DFBC-4450-ADC3-6221EEB6212A}" destId="{1374AA37-781F-43DD-884B-DF4043B3B33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80FCC-42DA-49D6-B73B-A9A8C9B7D4EA}">
      <dsp:nvSpPr>
        <dsp:cNvPr id="0" name=""/>
        <dsp:cNvSpPr/>
      </dsp:nvSpPr>
      <dsp:spPr>
        <a:xfrm>
          <a:off x="0" y="1610959"/>
          <a:ext cx="6666833" cy="1008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0E90CC6-5339-4C80-9906-9A81C2937649}">
      <dsp:nvSpPr>
        <dsp:cNvPr id="0" name=""/>
        <dsp:cNvSpPr/>
      </dsp:nvSpPr>
      <dsp:spPr>
        <a:xfrm>
          <a:off x="333341" y="1020559"/>
          <a:ext cx="4666783" cy="1180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778000">
            <a:lnSpc>
              <a:spcPct val="90000"/>
            </a:lnSpc>
            <a:spcBef>
              <a:spcPct val="0"/>
            </a:spcBef>
            <a:spcAft>
              <a:spcPct val="35000"/>
            </a:spcAft>
            <a:buNone/>
          </a:pPr>
          <a:r>
            <a:rPr lang="en-US" sz="4000" kern="1200" dirty="0"/>
            <a:t>September 13, 2023</a:t>
          </a:r>
        </a:p>
      </dsp:txBody>
      <dsp:txXfrm>
        <a:off x="390983" y="1078201"/>
        <a:ext cx="4551499" cy="1065516"/>
      </dsp:txXfrm>
    </dsp:sp>
    <dsp:sp modelId="{1374AA37-781F-43DD-884B-DF4043B3B33A}">
      <dsp:nvSpPr>
        <dsp:cNvPr id="0" name=""/>
        <dsp:cNvSpPr/>
      </dsp:nvSpPr>
      <dsp:spPr>
        <a:xfrm>
          <a:off x="0" y="3425360"/>
          <a:ext cx="6666833" cy="1008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777FC003-DAEB-40B9-BB1A-563553568CA2}">
      <dsp:nvSpPr>
        <dsp:cNvPr id="0" name=""/>
        <dsp:cNvSpPr/>
      </dsp:nvSpPr>
      <dsp:spPr>
        <a:xfrm>
          <a:off x="333341" y="2834960"/>
          <a:ext cx="4666783" cy="11808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778000">
            <a:lnSpc>
              <a:spcPct val="90000"/>
            </a:lnSpc>
            <a:spcBef>
              <a:spcPct val="0"/>
            </a:spcBef>
            <a:spcAft>
              <a:spcPct val="35000"/>
            </a:spcAft>
            <a:buNone/>
          </a:pPr>
          <a:r>
            <a:rPr lang="en-US" sz="4000" kern="1200"/>
            <a:t>Patrick D. Veraguth</a:t>
          </a:r>
        </a:p>
      </dsp:txBody>
      <dsp:txXfrm>
        <a:off x="390983" y="2892602"/>
        <a:ext cx="4551499" cy="10655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9/20/2023</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9/20/2023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41570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a:p>
        </p:txBody>
      </p:sp>
    </p:spTree>
    <p:extLst>
      <p:ext uri="{BB962C8B-B14F-4D97-AF65-F5344CB8AC3E}">
        <p14:creationId xmlns:p14="http://schemas.microsoft.com/office/powerpoint/2010/main" val="1083864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a:p>
        </p:txBody>
      </p:sp>
    </p:spTree>
    <p:extLst>
      <p:ext uri="{BB962C8B-B14F-4D97-AF65-F5344CB8AC3E}">
        <p14:creationId xmlns:p14="http://schemas.microsoft.com/office/powerpoint/2010/main" val="329927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a:p>
        </p:txBody>
      </p:sp>
    </p:spTree>
    <p:extLst>
      <p:ext uri="{BB962C8B-B14F-4D97-AF65-F5344CB8AC3E}">
        <p14:creationId xmlns:p14="http://schemas.microsoft.com/office/powerpoint/2010/main" val="170752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3657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148056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769787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1550272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95484" y="4447153"/>
            <a:ext cx="5563870" cy="363858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939466" y="8777193"/>
            <a:ext cx="3013763" cy="463646"/>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95484" y="4447153"/>
            <a:ext cx="5563870" cy="363858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157" name="Google Shape;157;p6:notes"/>
          <p:cNvSpPr txBox="1">
            <a:spLocks noGrp="1"/>
          </p:cNvSpPr>
          <p:nvPr>
            <p:ph type="sldNum" idx="12"/>
          </p:nvPr>
        </p:nvSpPr>
        <p:spPr>
          <a:xfrm>
            <a:off x="3939466" y="8777193"/>
            <a:ext cx="3013763" cy="463646"/>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2: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32:notes"/>
          <p:cNvSpPr txBox="1">
            <a:spLocks noGrp="1"/>
          </p:cNvSpPr>
          <p:nvPr>
            <p:ph type="body" idx="1"/>
          </p:nvPr>
        </p:nvSpPr>
        <p:spPr>
          <a:xfrm>
            <a:off x="695484" y="4447153"/>
            <a:ext cx="5563870" cy="363858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427" name="Google Shape;427;p32:notes"/>
          <p:cNvSpPr txBox="1">
            <a:spLocks noGrp="1"/>
          </p:cNvSpPr>
          <p:nvPr>
            <p:ph type="sldNum" idx="12"/>
          </p:nvPr>
        </p:nvSpPr>
        <p:spPr>
          <a:xfrm>
            <a:off x="3939466" y="8777193"/>
            <a:ext cx="3013763" cy="463646"/>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195310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27460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150166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101448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687751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206764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687751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579656a543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579656a543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g579656a543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71766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070071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799219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 name="Google Shape;42;p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2534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4955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356294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230003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49411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58689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a:p>
        </p:txBody>
      </p:sp>
    </p:spTree>
    <p:extLst>
      <p:ext uri="{BB962C8B-B14F-4D97-AF65-F5344CB8AC3E}">
        <p14:creationId xmlns:p14="http://schemas.microsoft.com/office/powerpoint/2010/main" val="45215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5FCFA44A-D627-46D4-991B-9510B5E5467A}" type="datetime1">
              <a:rPr lang="en-US" smtClean="0"/>
              <a:t>9/20/2023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5F2793E-E4BD-4E62-80CF-85729068BF19}" type="datetime1">
              <a:rPr lang="en-US" smtClean="0"/>
              <a:t>9/20/2023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Quote Black Box Overlay">
  <p:cSld name="Quote Black Box Overlay">
    <p:bg>
      <p:bgPr>
        <a:solidFill>
          <a:schemeClr val="lt1"/>
        </a:solidFill>
        <a:effectLst/>
      </p:bgPr>
    </p:bg>
    <p:spTree>
      <p:nvGrpSpPr>
        <p:cNvPr id="1" name="Shape 366"/>
        <p:cNvGrpSpPr/>
        <p:nvPr/>
      </p:nvGrpSpPr>
      <p:grpSpPr>
        <a:xfrm>
          <a:off x="0" y="0"/>
          <a:ext cx="0" cy="0"/>
          <a:chOff x="0" y="0"/>
          <a:chExt cx="0" cy="0"/>
        </a:xfrm>
      </p:grpSpPr>
      <p:sp>
        <p:nvSpPr>
          <p:cNvPr id="367" name="Google Shape;367;p44"/>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8" name="Google Shape;368;p44"/>
          <p:cNvSpPr txBox="1">
            <a:spLocks noGrp="1"/>
          </p:cNvSpPr>
          <p:nvPr>
            <p:ph type="title"/>
          </p:nvPr>
        </p:nvSpPr>
        <p:spPr>
          <a:xfrm>
            <a:off x="2299475" y="1609867"/>
            <a:ext cx="7593051" cy="3638266"/>
          </a:xfrm>
          <a:prstGeom prst="rect">
            <a:avLst/>
          </a:prstGeom>
          <a:solidFill>
            <a:srgbClr val="003865">
              <a:alpha val="87450"/>
            </a:srgbClr>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4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4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4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068829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Quote Solid Red Background">
  <p:cSld name="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372"/>
        <p:cNvGrpSpPr/>
        <p:nvPr/>
      </p:nvGrpSpPr>
      <p:grpSpPr>
        <a:xfrm>
          <a:off x="0" y="0"/>
          <a:ext cx="0" cy="0"/>
          <a:chOff x="0" y="0"/>
          <a:chExt cx="0" cy="0"/>
        </a:xfrm>
      </p:grpSpPr>
      <p:sp>
        <p:nvSpPr>
          <p:cNvPr id="373" name="Google Shape;373;p45"/>
          <p:cNvSpPr txBox="1">
            <a:spLocks noGrp="1"/>
          </p:cNvSpPr>
          <p:nvPr>
            <p:ph type="title"/>
          </p:nvPr>
        </p:nvSpPr>
        <p:spPr>
          <a:xfrm>
            <a:off x="838200" y="1389685"/>
            <a:ext cx="10515600" cy="1340989"/>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accent2"/>
              </a:buClr>
              <a:buSzPts val="7000"/>
              <a:buFont typeface="Calibri"/>
              <a:buNone/>
              <a:defRPr sz="7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45"/>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0"/>
              </a:spcBef>
              <a:spcAft>
                <a:spcPts val="0"/>
              </a:spcAft>
              <a:buClr>
                <a:schemeClr val="lt1"/>
              </a:buClr>
              <a:buSzPts val="2500"/>
              <a:buFont typeface="Arial"/>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4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4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4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42476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Quote Solid Light Background">
  <p:cSld name="Quote Solid Light Background">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378"/>
        <p:cNvGrpSpPr/>
        <p:nvPr/>
      </p:nvGrpSpPr>
      <p:grpSpPr>
        <a:xfrm>
          <a:off x="0" y="0"/>
          <a:ext cx="0" cy="0"/>
          <a:chOff x="0" y="0"/>
          <a:chExt cx="0" cy="0"/>
        </a:xfrm>
      </p:grpSpPr>
      <p:sp>
        <p:nvSpPr>
          <p:cNvPr id="379" name="Google Shape;379;p46"/>
          <p:cNvSpPr txBox="1">
            <a:spLocks noGrp="1"/>
          </p:cNvSpPr>
          <p:nvPr>
            <p:ph type="title"/>
          </p:nvPr>
        </p:nvSpPr>
        <p:spPr>
          <a:xfrm>
            <a:off x="0" y="1389685"/>
            <a:ext cx="12192000" cy="1340989"/>
          </a:xfrm>
          <a:prstGeom prst="rect">
            <a:avLst/>
          </a:prstGeom>
          <a:solidFill>
            <a:schemeClr val="dk1"/>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accent2"/>
              </a:buClr>
              <a:buSzPts val="7000"/>
              <a:buFont typeface="Calibri"/>
              <a:buNone/>
              <a:defRPr sz="7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46"/>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0"/>
              </a:spcBef>
              <a:spcAft>
                <a:spcPts val="0"/>
              </a:spcAft>
              <a:buSzPts val="2500"/>
              <a:buFont typeface="Arial"/>
              <a:buNone/>
              <a:defRPr>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4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32740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Quote Full Image Background">
  <p:cSld name="Quote Full Image Background">
    <p:bg>
      <p:bgPr>
        <a:solidFill>
          <a:schemeClr val="lt1"/>
        </a:solidFill>
        <a:effectLst/>
      </p:bgPr>
    </p:bg>
    <p:spTree>
      <p:nvGrpSpPr>
        <p:cNvPr id="1" name="Shape 384"/>
        <p:cNvGrpSpPr/>
        <p:nvPr/>
      </p:nvGrpSpPr>
      <p:grpSpPr>
        <a:xfrm>
          <a:off x="0" y="0"/>
          <a:ext cx="0" cy="0"/>
          <a:chOff x="0" y="0"/>
          <a:chExt cx="0" cy="0"/>
        </a:xfrm>
      </p:grpSpPr>
      <p:sp>
        <p:nvSpPr>
          <p:cNvPr id="385" name="Google Shape;385;p47"/>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6" name="Google Shape;386;p47"/>
          <p:cNvSpPr txBox="1">
            <a:spLocks noGrp="1"/>
          </p:cNvSpPr>
          <p:nvPr>
            <p:ph type="title"/>
          </p:nvPr>
        </p:nvSpPr>
        <p:spPr>
          <a:xfrm>
            <a:off x="838200" y="1389685"/>
            <a:ext cx="10515600" cy="1340989"/>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7" name="Google Shape;387;p47"/>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p4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4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11520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Big Number - Image Background">
  <p:cSld name="Big Number - Image Background">
    <p:bg>
      <p:bgPr>
        <a:solidFill>
          <a:schemeClr val="lt1"/>
        </a:solidFill>
        <a:effectLst/>
      </p:bgPr>
    </p:bg>
    <p:spTree>
      <p:nvGrpSpPr>
        <p:cNvPr id="1" name="Shape 391"/>
        <p:cNvGrpSpPr/>
        <p:nvPr/>
      </p:nvGrpSpPr>
      <p:grpSpPr>
        <a:xfrm>
          <a:off x="0" y="0"/>
          <a:ext cx="0" cy="0"/>
          <a:chOff x="0" y="0"/>
          <a:chExt cx="0" cy="0"/>
        </a:xfrm>
      </p:grpSpPr>
      <p:sp>
        <p:nvSpPr>
          <p:cNvPr id="392" name="Google Shape;392;p48"/>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3" name="Google Shape;393;p48"/>
          <p:cNvSpPr>
            <a:spLocks noGrp="1"/>
          </p:cNvSpPr>
          <p:nvPr>
            <p:ph type="title"/>
          </p:nvPr>
        </p:nvSpPr>
        <p:spPr>
          <a:xfrm>
            <a:off x="5424138" y="624469"/>
            <a:ext cx="5198328" cy="5072440"/>
          </a:xfrm>
          <a:prstGeom prst="ellipse">
            <a:avLst/>
          </a:prstGeom>
          <a:solidFill>
            <a:schemeClr val="lt1"/>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accent1"/>
              </a:buClr>
              <a:buSzPts val="6000"/>
              <a:buFont typeface="Calibri"/>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48"/>
          <p:cNvSpPr txBox="1">
            <a:spLocks noGrp="1"/>
          </p:cNvSpPr>
          <p:nvPr>
            <p:ph type="body" idx="1"/>
          </p:nvPr>
        </p:nvSpPr>
        <p:spPr>
          <a:xfrm>
            <a:off x="1005465" y="0"/>
            <a:ext cx="3986213" cy="508635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40000"/>
              <a:buNone/>
              <a:defRPr sz="40000" i="0">
                <a:solidFill>
                  <a:schemeClr val="lt1"/>
                </a:solidFill>
              </a:defRPr>
            </a:lvl1pPr>
            <a:lvl2pPr marL="914400" lvl="1" indent="-228600" algn="l">
              <a:lnSpc>
                <a:spcPct val="100000"/>
              </a:lnSpc>
              <a:spcBef>
                <a:spcPts val="5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4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6" name="Google Shape;396;p4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7" name="Google Shape;397;p4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73961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ig Number - Red Background">
  <p:cSld name="Big Number -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398"/>
        <p:cNvGrpSpPr/>
        <p:nvPr/>
      </p:nvGrpSpPr>
      <p:grpSpPr>
        <a:xfrm>
          <a:off x="0" y="0"/>
          <a:ext cx="0" cy="0"/>
          <a:chOff x="0" y="0"/>
          <a:chExt cx="0" cy="0"/>
        </a:xfrm>
      </p:grpSpPr>
      <p:sp>
        <p:nvSpPr>
          <p:cNvPr id="399" name="Google Shape;399;p49"/>
          <p:cNvSpPr>
            <a:spLocks noGrp="1"/>
          </p:cNvSpPr>
          <p:nvPr>
            <p:ph type="title"/>
          </p:nvPr>
        </p:nvSpPr>
        <p:spPr>
          <a:xfrm>
            <a:off x="5424138" y="624469"/>
            <a:ext cx="5198328" cy="5072440"/>
          </a:xfrm>
          <a:prstGeom prst="ellipse">
            <a:avLst/>
          </a:prstGeom>
          <a:solidFill>
            <a:schemeClr val="lt1"/>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accent1"/>
              </a:buClr>
              <a:buSzPts val="6000"/>
              <a:buFont typeface="Calibri"/>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0" name="Google Shape;400;p49"/>
          <p:cNvSpPr txBox="1">
            <a:spLocks noGrp="1"/>
          </p:cNvSpPr>
          <p:nvPr>
            <p:ph type="body" idx="1"/>
          </p:nvPr>
        </p:nvSpPr>
        <p:spPr>
          <a:xfrm>
            <a:off x="1005465" y="0"/>
            <a:ext cx="3986213" cy="508635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40000"/>
              <a:buNone/>
              <a:defRPr sz="40000" i="0">
                <a:solidFill>
                  <a:schemeClr val="lt1"/>
                </a:solidFill>
              </a:defRPr>
            </a:lvl1pPr>
            <a:lvl2pPr marL="914400" lvl="1" indent="-228600" algn="l">
              <a:lnSpc>
                <a:spcPct val="100000"/>
              </a:lnSpc>
              <a:spcBef>
                <a:spcPts val="5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p4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2" name="Google Shape;402;p4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3" name="Google Shape;403;p4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14524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04"/>
        <p:cNvGrpSpPr/>
        <p:nvPr/>
      </p:nvGrpSpPr>
      <p:grpSpPr>
        <a:xfrm>
          <a:off x="0" y="0"/>
          <a:ext cx="0" cy="0"/>
          <a:chOff x="0" y="0"/>
          <a:chExt cx="0" cy="0"/>
        </a:xfrm>
      </p:grpSpPr>
      <p:sp>
        <p:nvSpPr>
          <p:cNvPr id="405" name="Google Shape;405;p50"/>
          <p:cNvSpPr txBox="1">
            <a:spLocks noGrp="1"/>
          </p:cNvSpPr>
          <p:nvPr>
            <p:ph type="title"/>
          </p:nvPr>
        </p:nvSpPr>
        <p:spPr>
          <a:xfrm>
            <a:off x="838200" y="2212733"/>
            <a:ext cx="10515600" cy="147216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6" name="Google Shape;406;p50"/>
          <p:cNvSpPr txBox="1">
            <a:spLocks noGrp="1"/>
          </p:cNvSpPr>
          <p:nvPr>
            <p:ph type="body" idx="1"/>
          </p:nvPr>
        </p:nvSpPr>
        <p:spPr>
          <a:xfrm>
            <a:off x="838200" y="3684897"/>
            <a:ext cx="10515600" cy="2517600"/>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7" name="Google Shape;407;p5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5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5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10" name="Google Shape;410;p50"/>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11" name="Google Shape;411;p50" descr="Minnesota IT Services Geospatial Information Office logo"/>
          <p:cNvPicPr preferRelativeResize="0"/>
          <p:nvPr/>
        </p:nvPicPr>
        <p:blipFill rotWithShape="1">
          <a:blip r:embed="rId2">
            <a:alphaModFix/>
          </a:blip>
          <a:srcRect/>
          <a:stretch/>
        </p:blipFill>
        <p:spPr>
          <a:xfrm>
            <a:off x="7169553" y="53188"/>
            <a:ext cx="4492035" cy="1621624"/>
          </a:xfrm>
          <a:prstGeom prst="rect">
            <a:avLst/>
          </a:prstGeom>
          <a:noFill/>
          <a:ln>
            <a:noFill/>
          </a:ln>
        </p:spPr>
      </p:pic>
    </p:spTree>
    <p:extLst>
      <p:ext uri="{BB962C8B-B14F-4D97-AF65-F5344CB8AC3E}">
        <p14:creationId xmlns:p14="http://schemas.microsoft.com/office/powerpoint/2010/main" val="11005964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2_Quote Solid Light Background">
  <p:cSld name="2_Quote Solid Light Background">
    <p:bg>
      <p:bgPr>
        <a:solidFill>
          <a:srgbClr val="E8E8E8"/>
        </a:solidFill>
        <a:effectLst/>
      </p:bgPr>
    </p:bg>
    <p:spTree>
      <p:nvGrpSpPr>
        <p:cNvPr id="1" name="Shape 412"/>
        <p:cNvGrpSpPr/>
        <p:nvPr/>
      </p:nvGrpSpPr>
      <p:grpSpPr>
        <a:xfrm>
          <a:off x="0" y="0"/>
          <a:ext cx="0" cy="0"/>
          <a:chOff x="0" y="0"/>
          <a:chExt cx="0" cy="0"/>
        </a:xfrm>
      </p:grpSpPr>
      <p:sp>
        <p:nvSpPr>
          <p:cNvPr id="413" name="Google Shape;413;p51"/>
          <p:cNvSpPr txBox="1">
            <a:spLocks noGrp="1"/>
          </p:cNvSpPr>
          <p:nvPr>
            <p:ph type="title"/>
          </p:nvPr>
        </p:nvSpPr>
        <p:spPr>
          <a:xfrm>
            <a:off x="0" y="1651380"/>
            <a:ext cx="12192000" cy="1733266"/>
          </a:xfrm>
          <a:prstGeom prst="rect">
            <a:avLst/>
          </a:prstGeom>
          <a:solidFill>
            <a:schemeClr val="dk1"/>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4" name="Google Shape;414;p51"/>
          <p:cNvSpPr txBox="1">
            <a:spLocks noGrp="1"/>
          </p:cNvSpPr>
          <p:nvPr>
            <p:ph type="body" idx="1"/>
          </p:nvPr>
        </p:nvSpPr>
        <p:spPr>
          <a:xfrm>
            <a:off x="838200" y="3521123"/>
            <a:ext cx="10515600" cy="2681374"/>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0"/>
              </a:spcBef>
              <a:spcAft>
                <a:spcPts val="0"/>
              </a:spcAft>
              <a:buSzPts val="2500"/>
              <a:buNone/>
              <a:defRPr>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5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5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5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1"/>
                </a:solidFill>
                <a:latin typeface="Calibri"/>
                <a:ea typeface="Calibri"/>
                <a:cs typeface="Calibri"/>
                <a:sym typeface="Calibri"/>
              </a:defRPr>
            </a:lvl1pPr>
            <a:lvl2pPr marL="0" lvl="1" indent="0" algn="r">
              <a:spcBef>
                <a:spcPts val="0"/>
              </a:spcBef>
              <a:buNone/>
              <a:defRPr sz="1200" b="0" i="0" u="none" strike="noStrike" cap="none">
                <a:solidFill>
                  <a:schemeClr val="dk1"/>
                </a:solidFill>
                <a:latin typeface="Calibri"/>
                <a:ea typeface="Calibri"/>
                <a:cs typeface="Calibri"/>
                <a:sym typeface="Calibri"/>
              </a:defRPr>
            </a:lvl2pPr>
            <a:lvl3pPr marL="0" lvl="2" indent="0" algn="r">
              <a:spcBef>
                <a:spcPts val="0"/>
              </a:spcBef>
              <a:buNone/>
              <a:defRPr sz="1200" b="0" i="0" u="none" strike="noStrike" cap="none">
                <a:solidFill>
                  <a:schemeClr val="dk1"/>
                </a:solidFill>
                <a:latin typeface="Calibri"/>
                <a:ea typeface="Calibri"/>
                <a:cs typeface="Calibri"/>
                <a:sym typeface="Calibri"/>
              </a:defRPr>
            </a:lvl3pPr>
            <a:lvl4pPr marL="0" lvl="3" indent="0" algn="r">
              <a:spcBef>
                <a:spcPts val="0"/>
              </a:spcBef>
              <a:buNone/>
              <a:defRPr sz="1200" b="0" i="0" u="none" strike="noStrike" cap="none">
                <a:solidFill>
                  <a:schemeClr val="dk1"/>
                </a:solidFill>
                <a:latin typeface="Calibri"/>
                <a:ea typeface="Calibri"/>
                <a:cs typeface="Calibri"/>
                <a:sym typeface="Calibri"/>
              </a:defRPr>
            </a:lvl4pPr>
            <a:lvl5pPr marL="0" lvl="4" indent="0" algn="r">
              <a:spcBef>
                <a:spcPts val="0"/>
              </a:spcBef>
              <a:buNone/>
              <a:defRPr sz="1200" b="0" i="0" u="none" strike="noStrike" cap="none">
                <a:solidFill>
                  <a:schemeClr val="dk1"/>
                </a:solidFill>
                <a:latin typeface="Calibri"/>
                <a:ea typeface="Calibri"/>
                <a:cs typeface="Calibri"/>
                <a:sym typeface="Calibri"/>
              </a:defRPr>
            </a:lvl5pPr>
            <a:lvl6pPr marL="0" lvl="5" indent="0" algn="r">
              <a:spcBef>
                <a:spcPts val="0"/>
              </a:spcBef>
              <a:buNone/>
              <a:defRPr sz="1200" b="0" i="0" u="none" strike="noStrike" cap="none">
                <a:solidFill>
                  <a:schemeClr val="dk1"/>
                </a:solidFill>
                <a:latin typeface="Calibri"/>
                <a:ea typeface="Calibri"/>
                <a:cs typeface="Calibri"/>
                <a:sym typeface="Calibri"/>
              </a:defRPr>
            </a:lvl6pPr>
            <a:lvl7pPr marL="0" lvl="6" indent="0" algn="r">
              <a:spcBef>
                <a:spcPts val="0"/>
              </a:spcBef>
              <a:buNone/>
              <a:defRPr sz="1200" b="0" i="0" u="none" strike="noStrike" cap="none">
                <a:solidFill>
                  <a:schemeClr val="dk1"/>
                </a:solidFill>
                <a:latin typeface="Calibri"/>
                <a:ea typeface="Calibri"/>
                <a:cs typeface="Calibri"/>
                <a:sym typeface="Calibri"/>
              </a:defRPr>
            </a:lvl7pPr>
            <a:lvl8pPr marL="0" lvl="7" indent="0" algn="r">
              <a:spcBef>
                <a:spcPts val="0"/>
              </a:spcBef>
              <a:buNone/>
              <a:defRPr sz="1200" b="0" i="0" u="none" strike="noStrike" cap="none">
                <a:solidFill>
                  <a:schemeClr val="dk1"/>
                </a:solidFill>
                <a:latin typeface="Calibri"/>
                <a:ea typeface="Calibri"/>
                <a:cs typeface="Calibri"/>
                <a:sym typeface="Calibri"/>
              </a:defRPr>
            </a:lvl8pPr>
            <a:lvl9pPr marL="0" lvl="8" indent="0" algn="r">
              <a:spcBef>
                <a:spcPts val="0"/>
              </a:spcBef>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18" name="Google Shape;418;p51"/>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19" name="Google Shape;419;p51" descr="Minnesota IT Services Geospatial Information Office logo"/>
          <p:cNvPicPr preferRelativeResize="0"/>
          <p:nvPr/>
        </p:nvPicPr>
        <p:blipFill rotWithShape="1">
          <a:blip r:embed="rId2">
            <a:alphaModFix/>
          </a:blip>
          <a:srcRect/>
          <a:stretch/>
        </p:blipFill>
        <p:spPr>
          <a:xfrm>
            <a:off x="7169553" y="53188"/>
            <a:ext cx="4492035" cy="1621624"/>
          </a:xfrm>
          <a:prstGeom prst="rect">
            <a:avLst/>
          </a:prstGeom>
          <a:noFill/>
          <a:ln>
            <a:noFill/>
          </a:ln>
        </p:spPr>
      </p:pic>
    </p:spTree>
    <p:extLst>
      <p:ext uri="{BB962C8B-B14F-4D97-AF65-F5344CB8AC3E}">
        <p14:creationId xmlns:p14="http://schemas.microsoft.com/office/powerpoint/2010/main" val="9610214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2"/>
        <p:cNvGrpSpPr/>
        <p:nvPr/>
      </p:nvGrpSpPr>
      <p:grpSpPr>
        <a:xfrm>
          <a:off x="0" y="0"/>
          <a:ext cx="0" cy="0"/>
          <a:chOff x="0" y="0"/>
          <a:chExt cx="0" cy="0"/>
        </a:xfrm>
      </p:grpSpPr>
      <p:sp>
        <p:nvSpPr>
          <p:cNvPr id="13" name="Google Shape;13;p9"/>
          <p:cNvSpPr txBox="1">
            <a:spLocks noGrp="1"/>
          </p:cNvSpPr>
          <p:nvPr>
            <p:ph type="title"/>
          </p:nvPr>
        </p:nvSpPr>
        <p:spPr>
          <a:xfrm>
            <a:off x="0" y="0"/>
            <a:ext cx="12192000" cy="12192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9"/>
          <p:cNvSpPr txBox="1">
            <a:spLocks noGrp="1"/>
          </p:cNvSpPr>
          <p:nvPr>
            <p:ph type="body" idx="1"/>
          </p:nvPr>
        </p:nvSpPr>
        <p:spPr>
          <a:xfrm>
            <a:off x="917575" y="1841880"/>
            <a:ext cx="10356850" cy="321754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475420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10"/>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0"/>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898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A3C099-5EC2-43F6-A7D0-182790C2B3E6}" type="datetime1">
              <a:rPr lang="en-US" smtClean="0"/>
              <a:t>9/20/2023</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4"/>
        <p:cNvGrpSpPr/>
        <p:nvPr/>
      </p:nvGrpSpPr>
      <p:grpSpPr>
        <a:xfrm>
          <a:off x="0" y="0"/>
          <a:ext cx="0" cy="0"/>
          <a:chOff x="0" y="0"/>
          <a:chExt cx="0" cy="0"/>
        </a:xfrm>
      </p:grpSpPr>
      <p:sp>
        <p:nvSpPr>
          <p:cNvPr id="25" name="Google Shape;25;p11"/>
          <p:cNvSpPr txBox="1">
            <a:spLocks noGrp="1"/>
          </p:cNvSpPr>
          <p:nvPr>
            <p:ph type="title"/>
          </p:nvPr>
        </p:nvSpPr>
        <p:spPr>
          <a:xfrm>
            <a:off x="0" y="0"/>
            <a:ext cx="12192000" cy="12192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11"/>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1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567068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12"/>
          <p:cNvSpPr txBox="1">
            <a:spLocks noGrp="1"/>
          </p:cNvSpPr>
          <p:nvPr>
            <p:ph type="title"/>
          </p:nvPr>
        </p:nvSpPr>
        <p:spPr>
          <a:xfrm>
            <a:off x="0" y="0"/>
            <a:ext cx="12192000" cy="12192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4202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6"/>
        <p:cNvGrpSpPr/>
        <p:nvPr/>
      </p:nvGrpSpPr>
      <p:grpSpPr>
        <a:xfrm>
          <a:off x="0" y="0"/>
          <a:ext cx="0" cy="0"/>
          <a:chOff x="0" y="0"/>
          <a:chExt cx="0" cy="0"/>
        </a:xfrm>
      </p:grpSpPr>
      <p:sp>
        <p:nvSpPr>
          <p:cNvPr id="37" name="Google Shape;37;p1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066860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8">
            <a:extLst>
              <a:ext uri="{FF2B5EF4-FFF2-40B4-BE49-F238E27FC236}">
                <a16:creationId xmlns:a16="http://schemas.microsoft.com/office/drawing/2014/main" id="{5680F6C9-2531-41A4-A495-F71F335BFE94}"/>
              </a:ext>
            </a:extLst>
          </p:cNvPr>
          <p:cNvSpPr>
            <a:spLocks noGrp="1"/>
          </p:cNvSpPr>
          <p:nvPr>
            <p:ph sz="quarter" idx="10" hasCustomPrompt="1"/>
          </p:nvPr>
        </p:nvSpPr>
        <p:spPr>
          <a:xfrm>
            <a:off x="3024963" y="3805595"/>
            <a:ext cx="8431480" cy="1345053"/>
          </a:xfrm>
          <a:prstGeom prst="rect">
            <a:avLst/>
          </a:prstGeom>
        </p:spPr>
        <p:txBody>
          <a:bodyPr/>
          <a:lstStyle>
            <a:lvl1pPr marL="0" indent="0" algn="l">
              <a:buNone/>
              <a:defRPr sz="48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Title</a:t>
            </a:r>
          </a:p>
        </p:txBody>
      </p:sp>
      <p:sp>
        <p:nvSpPr>
          <p:cNvPr id="8" name="Content Placeholder 10">
            <a:extLst>
              <a:ext uri="{FF2B5EF4-FFF2-40B4-BE49-F238E27FC236}">
                <a16:creationId xmlns:a16="http://schemas.microsoft.com/office/drawing/2014/main" id="{9B3318DE-90A9-42DC-9ABB-7A5EBA8F5E98}"/>
              </a:ext>
            </a:extLst>
          </p:cNvPr>
          <p:cNvSpPr>
            <a:spLocks noGrp="1"/>
          </p:cNvSpPr>
          <p:nvPr>
            <p:ph sz="quarter" idx="11" hasCustomPrompt="1"/>
          </p:nvPr>
        </p:nvSpPr>
        <p:spPr>
          <a:xfrm>
            <a:off x="3025567" y="5309644"/>
            <a:ext cx="8430876" cy="560388"/>
          </a:xfrm>
          <a:prstGeom prst="rect">
            <a:avLst/>
          </a:prstGeom>
        </p:spPr>
        <p:txBody>
          <a:bodyPr/>
          <a:lstStyle>
            <a:lvl1pPr marL="0" indent="0" algn="l">
              <a:buNone/>
              <a:defRPr>
                <a:solidFill>
                  <a:schemeClr val="bg1"/>
                </a:solidFill>
                <a:latin typeface="+mj-lt"/>
              </a:defRPr>
            </a:lvl1pPr>
          </a:lstStyle>
          <a:p>
            <a:pPr lvl="0"/>
            <a:r>
              <a:rPr lang="en-US" dirty="0"/>
              <a:t>Subhead or Date</a:t>
            </a:r>
          </a:p>
        </p:txBody>
      </p:sp>
      <p:pic>
        <p:nvPicPr>
          <p:cNvPr id="10" name="Graphic 9">
            <a:extLst>
              <a:ext uri="{FF2B5EF4-FFF2-40B4-BE49-F238E27FC236}">
                <a16:creationId xmlns:a16="http://schemas.microsoft.com/office/drawing/2014/main" id="{2BBD53B7-ECC0-42ED-B8EC-6EEEECB9FC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773" y="600740"/>
            <a:ext cx="2150434" cy="5967455"/>
          </a:xfrm>
          <a:prstGeom prst="rect">
            <a:avLst/>
          </a:prstGeom>
        </p:spPr>
      </p:pic>
    </p:spTree>
    <p:extLst>
      <p:ext uri="{BB962C8B-B14F-4D97-AF65-F5344CB8AC3E}">
        <p14:creationId xmlns:p14="http://schemas.microsoft.com/office/powerpoint/2010/main" val="11719804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Basic Layout -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188EDB-B0BE-492C-9030-722BDE07BA2E}"/>
              </a:ext>
            </a:extLst>
          </p:cNvPr>
          <p:cNvSpPr/>
          <p:nvPr userDrawn="1"/>
        </p:nvSpPr>
        <p:spPr>
          <a:xfrm>
            <a:off x="0" y="5820229"/>
            <a:ext cx="12192000" cy="10377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B80AAFC-58C6-489A-B41C-609200D4F3DD}"/>
              </a:ext>
            </a:extLst>
          </p:cNvPr>
          <p:cNvCxnSpPr/>
          <p:nvPr userDrawn="1"/>
        </p:nvCxnSpPr>
        <p:spPr>
          <a:xfrm>
            <a:off x="0" y="5741079"/>
            <a:ext cx="1219200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90B3EFF-C48B-4A03-81D2-BD196742A7B5}"/>
              </a:ext>
            </a:extLst>
          </p:cNvPr>
          <p:cNvSpPr>
            <a:spLocks noGrp="1"/>
          </p:cNvSpPr>
          <p:nvPr>
            <p:ph type="sldNum" sz="quarter" idx="12"/>
          </p:nvPr>
        </p:nvSpPr>
        <p:spPr/>
        <p:txBody>
          <a:bodyPr/>
          <a:lstStyle>
            <a:lvl1pPr>
              <a:defRPr>
                <a:solidFill>
                  <a:schemeClr val="bg1"/>
                </a:solidFill>
              </a:defRPr>
            </a:lvl1pPr>
          </a:lstStyle>
          <a:p>
            <a:fld id="{56FE7AEF-0871-4F6C-A432-627B97C586CE}" type="slidenum">
              <a:rPr lang="en-US" smtClean="0"/>
              <a:pPr/>
              <a:t>‹#›</a:t>
            </a:fld>
            <a:endParaRPr lang="en-US" dirty="0"/>
          </a:p>
        </p:txBody>
      </p:sp>
      <p:sp>
        <p:nvSpPr>
          <p:cNvPr id="10" name="Text Placeholder 9">
            <a:extLst>
              <a:ext uri="{FF2B5EF4-FFF2-40B4-BE49-F238E27FC236}">
                <a16:creationId xmlns:a16="http://schemas.microsoft.com/office/drawing/2014/main" id="{0A432984-7BE1-49F0-A249-EB15FD545022}"/>
              </a:ext>
            </a:extLst>
          </p:cNvPr>
          <p:cNvSpPr>
            <a:spLocks noGrp="1"/>
          </p:cNvSpPr>
          <p:nvPr>
            <p:ph type="body" sz="quarter" idx="13" hasCustomPrompt="1"/>
          </p:nvPr>
        </p:nvSpPr>
        <p:spPr>
          <a:xfrm>
            <a:off x="365760" y="457200"/>
            <a:ext cx="11348721" cy="752475"/>
          </a:xfrm>
          <a:prstGeom prst="rect">
            <a:avLst/>
          </a:prstGeom>
        </p:spPr>
        <p:txBody>
          <a:bodyPr wrap="none" anchor="t" anchorCtr="0"/>
          <a:lstStyle>
            <a:lvl1pPr marL="0" indent="0">
              <a:lnSpc>
                <a:spcPts val="3800"/>
              </a:lnSpc>
              <a:spcBef>
                <a:spcPts val="0"/>
              </a:spcBef>
              <a:buNone/>
              <a:defRPr sz="4000">
                <a:solidFill>
                  <a:schemeClr val="accent2"/>
                </a:solidFill>
              </a:defRPr>
            </a:lvl1pPr>
          </a:lstStyle>
          <a:p>
            <a:pPr lvl="0"/>
            <a:r>
              <a:rPr lang="en-US" dirty="0"/>
              <a:t>Title</a:t>
            </a:r>
          </a:p>
        </p:txBody>
      </p:sp>
      <p:pic>
        <p:nvPicPr>
          <p:cNvPr id="13" name="Picture 12">
            <a:extLst>
              <a:ext uri="{FF2B5EF4-FFF2-40B4-BE49-F238E27FC236}">
                <a16:creationId xmlns:a16="http://schemas.microsoft.com/office/drawing/2014/main" id="{DB033C61-78CD-4E1F-A69A-5D0B181DFE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878" y="6061449"/>
            <a:ext cx="1513461" cy="582012"/>
          </a:xfrm>
          <a:prstGeom prst="rect">
            <a:avLst/>
          </a:prstGeom>
        </p:spPr>
      </p:pic>
      <p:sp>
        <p:nvSpPr>
          <p:cNvPr id="3" name="Content Placeholder 2">
            <a:extLst>
              <a:ext uri="{FF2B5EF4-FFF2-40B4-BE49-F238E27FC236}">
                <a16:creationId xmlns:a16="http://schemas.microsoft.com/office/drawing/2014/main" id="{68C1DE19-6998-480F-9D2E-3C2F2A970719}"/>
              </a:ext>
            </a:extLst>
          </p:cNvPr>
          <p:cNvSpPr>
            <a:spLocks noGrp="1"/>
          </p:cNvSpPr>
          <p:nvPr>
            <p:ph sz="quarter" idx="15"/>
          </p:nvPr>
        </p:nvSpPr>
        <p:spPr>
          <a:xfrm>
            <a:off x="365124" y="1280160"/>
            <a:ext cx="11364595" cy="4348162"/>
          </a:xfrm>
          <a:prstGeom prst="rect">
            <a:avLst/>
          </a:prstGeom>
        </p:spPr>
        <p:txBody>
          <a:bodyPr/>
          <a:lstStyle>
            <a:lvl1pPr>
              <a:defRPr sz="2400"/>
            </a:lvl1pPr>
            <a:lvl2pPr>
              <a:defRPr sz="22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43159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Basic Layout -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188EDB-B0BE-492C-9030-722BDE07BA2E}"/>
              </a:ext>
            </a:extLst>
          </p:cNvPr>
          <p:cNvSpPr/>
          <p:nvPr userDrawn="1"/>
        </p:nvSpPr>
        <p:spPr>
          <a:xfrm>
            <a:off x="0" y="5820229"/>
            <a:ext cx="12192000" cy="10377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B80AAFC-58C6-489A-B41C-609200D4F3DD}"/>
              </a:ext>
            </a:extLst>
          </p:cNvPr>
          <p:cNvCxnSpPr/>
          <p:nvPr userDrawn="1"/>
        </p:nvCxnSpPr>
        <p:spPr>
          <a:xfrm>
            <a:off x="0" y="5741079"/>
            <a:ext cx="1219200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90B3EFF-C48B-4A03-81D2-BD196742A7B5}"/>
              </a:ext>
            </a:extLst>
          </p:cNvPr>
          <p:cNvSpPr>
            <a:spLocks noGrp="1"/>
          </p:cNvSpPr>
          <p:nvPr>
            <p:ph type="sldNum" sz="quarter" idx="12"/>
          </p:nvPr>
        </p:nvSpPr>
        <p:spPr/>
        <p:txBody>
          <a:bodyPr/>
          <a:lstStyle>
            <a:lvl1pPr>
              <a:defRPr>
                <a:solidFill>
                  <a:schemeClr val="bg1"/>
                </a:solidFill>
              </a:defRPr>
            </a:lvl1pPr>
          </a:lstStyle>
          <a:p>
            <a:fld id="{56FE7AEF-0871-4F6C-A432-627B97C586CE}" type="slidenum">
              <a:rPr lang="en-US" smtClean="0"/>
              <a:pPr/>
              <a:t>‹#›</a:t>
            </a:fld>
            <a:endParaRPr lang="en-US" dirty="0"/>
          </a:p>
        </p:txBody>
      </p:sp>
      <p:sp>
        <p:nvSpPr>
          <p:cNvPr id="10" name="Text Placeholder 9">
            <a:extLst>
              <a:ext uri="{FF2B5EF4-FFF2-40B4-BE49-F238E27FC236}">
                <a16:creationId xmlns:a16="http://schemas.microsoft.com/office/drawing/2014/main" id="{0A432984-7BE1-49F0-A249-EB15FD545022}"/>
              </a:ext>
            </a:extLst>
          </p:cNvPr>
          <p:cNvSpPr>
            <a:spLocks noGrp="1"/>
          </p:cNvSpPr>
          <p:nvPr>
            <p:ph type="body" sz="quarter" idx="13" hasCustomPrompt="1"/>
          </p:nvPr>
        </p:nvSpPr>
        <p:spPr>
          <a:xfrm>
            <a:off x="365760" y="457200"/>
            <a:ext cx="11348721" cy="752475"/>
          </a:xfrm>
          <a:prstGeom prst="rect">
            <a:avLst/>
          </a:prstGeom>
        </p:spPr>
        <p:txBody>
          <a:bodyPr wrap="none" anchor="t" anchorCtr="0"/>
          <a:lstStyle>
            <a:lvl1pPr marL="0" indent="0">
              <a:lnSpc>
                <a:spcPts val="3800"/>
              </a:lnSpc>
              <a:spcBef>
                <a:spcPts val="0"/>
              </a:spcBef>
              <a:buNone/>
              <a:defRPr sz="4000">
                <a:solidFill>
                  <a:schemeClr val="accent2"/>
                </a:solidFill>
              </a:defRPr>
            </a:lvl1pPr>
          </a:lstStyle>
          <a:p>
            <a:pPr lvl="0"/>
            <a:r>
              <a:rPr lang="en-US" dirty="0"/>
              <a:t>Title</a:t>
            </a:r>
          </a:p>
        </p:txBody>
      </p:sp>
      <p:pic>
        <p:nvPicPr>
          <p:cNvPr id="13" name="Picture 12">
            <a:extLst>
              <a:ext uri="{FF2B5EF4-FFF2-40B4-BE49-F238E27FC236}">
                <a16:creationId xmlns:a16="http://schemas.microsoft.com/office/drawing/2014/main" id="{DB033C61-78CD-4E1F-A69A-5D0B181DFE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878" y="6061449"/>
            <a:ext cx="1513461" cy="582012"/>
          </a:xfrm>
          <a:prstGeom prst="rect">
            <a:avLst/>
          </a:prstGeom>
        </p:spPr>
      </p:pic>
      <p:sp>
        <p:nvSpPr>
          <p:cNvPr id="3" name="Content Placeholder 2">
            <a:extLst>
              <a:ext uri="{FF2B5EF4-FFF2-40B4-BE49-F238E27FC236}">
                <a16:creationId xmlns:a16="http://schemas.microsoft.com/office/drawing/2014/main" id="{68C1DE19-6998-480F-9D2E-3C2F2A970719}"/>
              </a:ext>
            </a:extLst>
          </p:cNvPr>
          <p:cNvSpPr>
            <a:spLocks noGrp="1"/>
          </p:cNvSpPr>
          <p:nvPr>
            <p:ph sz="quarter" idx="15"/>
          </p:nvPr>
        </p:nvSpPr>
        <p:spPr>
          <a:xfrm>
            <a:off x="365123" y="1280160"/>
            <a:ext cx="6127825" cy="4266903"/>
          </a:xfrm>
          <a:prstGeom prst="rect">
            <a:avLst/>
          </a:prstGeom>
        </p:spPr>
        <p:txBody>
          <a:bodyPr/>
          <a:lstStyle>
            <a:lvl1pPr>
              <a:defRPr sz="2400"/>
            </a:lvl1pPr>
            <a:lvl2pPr>
              <a:defRPr sz="22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D0EB452E-5CB5-4F0B-A2C3-864B09960DD2}"/>
              </a:ext>
            </a:extLst>
          </p:cNvPr>
          <p:cNvSpPr>
            <a:spLocks noGrp="1"/>
          </p:cNvSpPr>
          <p:nvPr>
            <p:ph type="pic" sz="quarter" idx="16" hasCustomPrompt="1"/>
          </p:nvPr>
        </p:nvSpPr>
        <p:spPr>
          <a:xfrm>
            <a:off x="6826250" y="1282995"/>
            <a:ext cx="4887913" cy="4266905"/>
          </a:xfrm>
          <a:prstGeom prst="rect">
            <a:avLst/>
          </a:prstGeom>
          <a:solidFill>
            <a:schemeClr val="bg1">
              <a:lumMod val="95000"/>
            </a:schemeClr>
          </a:solidFill>
        </p:spPr>
        <p:txBody>
          <a:bodyPr anchor="ctr"/>
          <a:lstStyle>
            <a:lvl1pPr marL="0" indent="0" algn="ctr">
              <a:buNone/>
              <a:defRPr sz="1600">
                <a:solidFill>
                  <a:schemeClr val="tx2">
                    <a:lumMod val="75000"/>
                  </a:schemeClr>
                </a:solidFill>
              </a:defRPr>
            </a:lvl1pPr>
          </a:lstStyle>
          <a:p>
            <a:r>
              <a:rPr lang="en-US" sz="1600" dirty="0"/>
              <a:t>Place Picture Here</a:t>
            </a:r>
            <a:endParaRPr lang="en-US" dirty="0"/>
          </a:p>
        </p:txBody>
      </p:sp>
    </p:spTree>
    <p:extLst>
      <p:ext uri="{BB962C8B-B14F-4D97-AF65-F5344CB8AC3E}">
        <p14:creationId xmlns:p14="http://schemas.microsoft.com/office/powerpoint/2010/main" val="5640730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Basic Layout -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188EDB-B0BE-492C-9030-722BDE07BA2E}"/>
              </a:ext>
            </a:extLst>
          </p:cNvPr>
          <p:cNvSpPr/>
          <p:nvPr userDrawn="1"/>
        </p:nvSpPr>
        <p:spPr>
          <a:xfrm>
            <a:off x="0" y="5820229"/>
            <a:ext cx="12192000" cy="10377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B80AAFC-58C6-489A-B41C-609200D4F3DD}"/>
              </a:ext>
            </a:extLst>
          </p:cNvPr>
          <p:cNvCxnSpPr/>
          <p:nvPr userDrawn="1"/>
        </p:nvCxnSpPr>
        <p:spPr>
          <a:xfrm>
            <a:off x="0" y="5741079"/>
            <a:ext cx="1219200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90B3EFF-C48B-4A03-81D2-BD196742A7B5}"/>
              </a:ext>
            </a:extLst>
          </p:cNvPr>
          <p:cNvSpPr>
            <a:spLocks noGrp="1"/>
          </p:cNvSpPr>
          <p:nvPr>
            <p:ph type="sldNum" sz="quarter" idx="12"/>
          </p:nvPr>
        </p:nvSpPr>
        <p:spPr/>
        <p:txBody>
          <a:bodyPr/>
          <a:lstStyle>
            <a:lvl1pPr>
              <a:defRPr>
                <a:solidFill>
                  <a:schemeClr val="bg1"/>
                </a:solidFill>
              </a:defRPr>
            </a:lvl1pPr>
          </a:lstStyle>
          <a:p>
            <a:fld id="{56FE7AEF-0871-4F6C-A432-627B97C586CE}" type="slidenum">
              <a:rPr lang="en-US" smtClean="0"/>
              <a:pPr/>
              <a:t>‹#›</a:t>
            </a:fld>
            <a:endParaRPr lang="en-US" dirty="0"/>
          </a:p>
        </p:txBody>
      </p:sp>
      <p:sp>
        <p:nvSpPr>
          <p:cNvPr id="10" name="Text Placeholder 9">
            <a:extLst>
              <a:ext uri="{FF2B5EF4-FFF2-40B4-BE49-F238E27FC236}">
                <a16:creationId xmlns:a16="http://schemas.microsoft.com/office/drawing/2014/main" id="{0A432984-7BE1-49F0-A249-EB15FD545022}"/>
              </a:ext>
            </a:extLst>
          </p:cNvPr>
          <p:cNvSpPr>
            <a:spLocks noGrp="1"/>
          </p:cNvSpPr>
          <p:nvPr>
            <p:ph type="body" sz="quarter" idx="13" hasCustomPrompt="1"/>
          </p:nvPr>
        </p:nvSpPr>
        <p:spPr>
          <a:xfrm>
            <a:off x="365760" y="457200"/>
            <a:ext cx="11348721" cy="752475"/>
          </a:xfrm>
          <a:prstGeom prst="rect">
            <a:avLst/>
          </a:prstGeom>
        </p:spPr>
        <p:txBody>
          <a:bodyPr wrap="none" anchor="t" anchorCtr="0"/>
          <a:lstStyle>
            <a:lvl1pPr marL="0" indent="0">
              <a:lnSpc>
                <a:spcPts val="3800"/>
              </a:lnSpc>
              <a:spcBef>
                <a:spcPts val="0"/>
              </a:spcBef>
              <a:buNone/>
              <a:defRPr sz="4000">
                <a:solidFill>
                  <a:schemeClr val="accent2"/>
                </a:solidFill>
              </a:defRPr>
            </a:lvl1pPr>
          </a:lstStyle>
          <a:p>
            <a:pPr lvl="0"/>
            <a:r>
              <a:rPr lang="en-US" dirty="0"/>
              <a:t>Title</a:t>
            </a:r>
          </a:p>
        </p:txBody>
      </p:sp>
      <p:pic>
        <p:nvPicPr>
          <p:cNvPr id="13" name="Picture 12">
            <a:extLst>
              <a:ext uri="{FF2B5EF4-FFF2-40B4-BE49-F238E27FC236}">
                <a16:creationId xmlns:a16="http://schemas.microsoft.com/office/drawing/2014/main" id="{DB033C61-78CD-4E1F-A69A-5D0B181DFE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878" y="6061449"/>
            <a:ext cx="1513461" cy="582012"/>
          </a:xfrm>
          <a:prstGeom prst="rect">
            <a:avLst/>
          </a:prstGeom>
        </p:spPr>
      </p:pic>
      <p:sp>
        <p:nvSpPr>
          <p:cNvPr id="3" name="Content Placeholder 2">
            <a:extLst>
              <a:ext uri="{FF2B5EF4-FFF2-40B4-BE49-F238E27FC236}">
                <a16:creationId xmlns:a16="http://schemas.microsoft.com/office/drawing/2014/main" id="{68C1DE19-6998-480F-9D2E-3C2F2A970719}"/>
              </a:ext>
            </a:extLst>
          </p:cNvPr>
          <p:cNvSpPr>
            <a:spLocks noGrp="1"/>
          </p:cNvSpPr>
          <p:nvPr>
            <p:ph sz="quarter" idx="15"/>
          </p:nvPr>
        </p:nvSpPr>
        <p:spPr>
          <a:xfrm>
            <a:off x="5586656" y="1280160"/>
            <a:ext cx="6127825" cy="4266903"/>
          </a:xfrm>
          <a:prstGeom prst="rect">
            <a:avLst/>
          </a:prstGeom>
        </p:spPr>
        <p:txBody>
          <a:bodyPr/>
          <a:lstStyle>
            <a:lvl1pPr>
              <a:defRPr sz="2400"/>
            </a:lvl1pPr>
            <a:lvl2pPr>
              <a:defRPr sz="22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D0EB452E-5CB5-4F0B-A2C3-864B09960DD2}"/>
              </a:ext>
            </a:extLst>
          </p:cNvPr>
          <p:cNvSpPr>
            <a:spLocks noGrp="1"/>
          </p:cNvSpPr>
          <p:nvPr>
            <p:ph type="pic" sz="quarter" idx="16" hasCustomPrompt="1"/>
          </p:nvPr>
        </p:nvSpPr>
        <p:spPr>
          <a:xfrm>
            <a:off x="365123" y="1282995"/>
            <a:ext cx="4887913" cy="4266905"/>
          </a:xfrm>
          <a:prstGeom prst="rect">
            <a:avLst/>
          </a:prstGeom>
          <a:solidFill>
            <a:schemeClr val="bg1">
              <a:lumMod val="95000"/>
            </a:schemeClr>
          </a:solidFill>
        </p:spPr>
        <p:txBody>
          <a:bodyPr anchor="ctr"/>
          <a:lstStyle>
            <a:lvl1pPr marL="0" indent="0" algn="ctr">
              <a:buNone/>
              <a:defRPr sz="1600">
                <a:solidFill>
                  <a:schemeClr val="tx2">
                    <a:lumMod val="75000"/>
                  </a:schemeClr>
                </a:solidFill>
              </a:defRPr>
            </a:lvl1pPr>
          </a:lstStyle>
          <a:p>
            <a:r>
              <a:rPr lang="en-US" sz="1600" dirty="0"/>
              <a:t>Place Picture Here</a:t>
            </a:r>
            <a:endParaRPr lang="en-US" dirty="0"/>
          </a:p>
        </p:txBody>
      </p:sp>
    </p:spTree>
    <p:extLst>
      <p:ext uri="{BB962C8B-B14F-4D97-AF65-F5344CB8AC3E}">
        <p14:creationId xmlns:p14="http://schemas.microsoft.com/office/powerpoint/2010/main" val="18552570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Basic Layout - 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90B3EFF-C48B-4A03-81D2-BD196742A7B5}"/>
              </a:ext>
            </a:extLst>
          </p:cNvPr>
          <p:cNvSpPr>
            <a:spLocks noGrp="1"/>
          </p:cNvSpPr>
          <p:nvPr>
            <p:ph type="sldNum" sz="quarter" idx="12"/>
          </p:nvPr>
        </p:nvSpPr>
        <p:spPr/>
        <p:txBody>
          <a:bodyPr/>
          <a:lstStyle>
            <a:lvl1pPr>
              <a:defRPr>
                <a:solidFill>
                  <a:schemeClr val="tx1"/>
                </a:solidFill>
              </a:defRPr>
            </a:lvl1pPr>
          </a:lstStyle>
          <a:p>
            <a:fld id="{56FE7AEF-0871-4F6C-A432-627B97C586CE}" type="slidenum">
              <a:rPr lang="en-US" smtClean="0"/>
              <a:pPr/>
              <a:t>‹#›</a:t>
            </a:fld>
            <a:endParaRPr lang="en-US" dirty="0"/>
          </a:p>
        </p:txBody>
      </p:sp>
      <p:sp>
        <p:nvSpPr>
          <p:cNvPr id="10" name="Text Placeholder 9">
            <a:extLst>
              <a:ext uri="{FF2B5EF4-FFF2-40B4-BE49-F238E27FC236}">
                <a16:creationId xmlns:a16="http://schemas.microsoft.com/office/drawing/2014/main" id="{0A432984-7BE1-49F0-A249-EB15FD545022}"/>
              </a:ext>
            </a:extLst>
          </p:cNvPr>
          <p:cNvSpPr>
            <a:spLocks noGrp="1"/>
          </p:cNvSpPr>
          <p:nvPr>
            <p:ph type="body" sz="quarter" idx="13" hasCustomPrompt="1"/>
          </p:nvPr>
        </p:nvSpPr>
        <p:spPr>
          <a:xfrm>
            <a:off x="365760" y="457200"/>
            <a:ext cx="11348721" cy="752475"/>
          </a:xfrm>
          <a:prstGeom prst="rect">
            <a:avLst/>
          </a:prstGeom>
        </p:spPr>
        <p:txBody>
          <a:bodyPr anchor="t" anchorCtr="0"/>
          <a:lstStyle>
            <a:lvl1pPr marL="0" indent="0">
              <a:lnSpc>
                <a:spcPts val="3800"/>
              </a:lnSpc>
              <a:spcBef>
                <a:spcPts val="0"/>
              </a:spcBef>
              <a:buNone/>
              <a:defRPr sz="4000">
                <a:solidFill>
                  <a:schemeClr val="accent2"/>
                </a:solidFill>
              </a:defRPr>
            </a:lvl1pPr>
          </a:lstStyle>
          <a:p>
            <a:pPr lvl="0"/>
            <a:r>
              <a:rPr lang="en-US" dirty="0"/>
              <a:t>Title</a:t>
            </a:r>
          </a:p>
        </p:txBody>
      </p:sp>
      <p:pic>
        <p:nvPicPr>
          <p:cNvPr id="13" name="Picture 12">
            <a:extLst>
              <a:ext uri="{FF2B5EF4-FFF2-40B4-BE49-F238E27FC236}">
                <a16:creationId xmlns:a16="http://schemas.microsoft.com/office/drawing/2014/main" id="{DB033C61-78CD-4E1F-A69A-5D0B181DFE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878" y="6061449"/>
            <a:ext cx="1513461" cy="582012"/>
          </a:xfrm>
          <a:prstGeom prst="rect">
            <a:avLst/>
          </a:prstGeom>
        </p:spPr>
      </p:pic>
      <p:sp>
        <p:nvSpPr>
          <p:cNvPr id="3" name="Content Placeholder 2">
            <a:extLst>
              <a:ext uri="{FF2B5EF4-FFF2-40B4-BE49-F238E27FC236}">
                <a16:creationId xmlns:a16="http://schemas.microsoft.com/office/drawing/2014/main" id="{68C1DE19-6998-480F-9D2E-3C2F2A970719}"/>
              </a:ext>
            </a:extLst>
          </p:cNvPr>
          <p:cNvSpPr>
            <a:spLocks noGrp="1"/>
          </p:cNvSpPr>
          <p:nvPr>
            <p:ph sz="quarter" idx="15"/>
          </p:nvPr>
        </p:nvSpPr>
        <p:spPr>
          <a:xfrm>
            <a:off x="365124" y="1280160"/>
            <a:ext cx="11364595" cy="4704078"/>
          </a:xfrm>
          <a:prstGeom prst="rect">
            <a:avLst/>
          </a:prstGeom>
        </p:spPr>
        <p:txBody>
          <a:bodyPr/>
          <a:lstStyle>
            <a:lvl1pPr>
              <a:defRPr sz="2400"/>
            </a:lvl1pPr>
            <a:lvl2pPr>
              <a:defRPr sz="22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1CF0B9ED-E9C3-47C8-82D0-A9AEA652F3D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281" y="6061449"/>
            <a:ext cx="1512654" cy="582012"/>
          </a:xfrm>
          <a:prstGeom prst="rect">
            <a:avLst/>
          </a:prstGeom>
        </p:spPr>
      </p:pic>
    </p:spTree>
    <p:extLst>
      <p:ext uri="{BB962C8B-B14F-4D97-AF65-F5344CB8AC3E}">
        <p14:creationId xmlns:p14="http://schemas.microsoft.com/office/powerpoint/2010/main" val="36176288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Basic Layout - 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90B3EFF-C48B-4A03-81D2-BD196742A7B5}"/>
              </a:ext>
            </a:extLst>
          </p:cNvPr>
          <p:cNvSpPr>
            <a:spLocks noGrp="1"/>
          </p:cNvSpPr>
          <p:nvPr>
            <p:ph type="sldNum" sz="quarter" idx="12"/>
          </p:nvPr>
        </p:nvSpPr>
        <p:spPr/>
        <p:txBody>
          <a:bodyPr/>
          <a:lstStyle>
            <a:lvl1pPr>
              <a:defRPr>
                <a:solidFill>
                  <a:schemeClr val="tx1"/>
                </a:solidFill>
              </a:defRPr>
            </a:lvl1pPr>
          </a:lstStyle>
          <a:p>
            <a:fld id="{56FE7AEF-0871-4F6C-A432-627B97C586CE}" type="slidenum">
              <a:rPr lang="en-US" smtClean="0"/>
              <a:pPr/>
              <a:t>‹#›</a:t>
            </a:fld>
            <a:endParaRPr lang="en-US" dirty="0"/>
          </a:p>
        </p:txBody>
      </p:sp>
      <p:sp>
        <p:nvSpPr>
          <p:cNvPr id="10" name="Text Placeholder 9">
            <a:extLst>
              <a:ext uri="{FF2B5EF4-FFF2-40B4-BE49-F238E27FC236}">
                <a16:creationId xmlns:a16="http://schemas.microsoft.com/office/drawing/2014/main" id="{0A432984-7BE1-49F0-A249-EB15FD545022}"/>
              </a:ext>
            </a:extLst>
          </p:cNvPr>
          <p:cNvSpPr>
            <a:spLocks noGrp="1"/>
          </p:cNvSpPr>
          <p:nvPr>
            <p:ph type="body" sz="quarter" idx="13" hasCustomPrompt="1"/>
          </p:nvPr>
        </p:nvSpPr>
        <p:spPr>
          <a:xfrm>
            <a:off x="365761" y="457200"/>
            <a:ext cx="9626600" cy="752475"/>
          </a:xfrm>
          <a:prstGeom prst="rect">
            <a:avLst/>
          </a:prstGeom>
        </p:spPr>
        <p:txBody>
          <a:bodyPr anchor="t" anchorCtr="0"/>
          <a:lstStyle>
            <a:lvl1pPr marL="0" indent="0">
              <a:lnSpc>
                <a:spcPts val="3800"/>
              </a:lnSpc>
              <a:spcBef>
                <a:spcPts val="0"/>
              </a:spcBef>
              <a:buNone/>
              <a:defRPr sz="4000">
                <a:solidFill>
                  <a:schemeClr val="accent2"/>
                </a:solidFill>
              </a:defRPr>
            </a:lvl1pPr>
          </a:lstStyle>
          <a:p>
            <a:pPr lvl="0"/>
            <a:r>
              <a:rPr lang="en-US" dirty="0"/>
              <a:t>Title</a:t>
            </a:r>
          </a:p>
        </p:txBody>
      </p:sp>
      <p:sp>
        <p:nvSpPr>
          <p:cNvPr id="3" name="Content Placeholder 2">
            <a:extLst>
              <a:ext uri="{FF2B5EF4-FFF2-40B4-BE49-F238E27FC236}">
                <a16:creationId xmlns:a16="http://schemas.microsoft.com/office/drawing/2014/main" id="{68C1DE19-6998-480F-9D2E-3C2F2A970719}"/>
              </a:ext>
            </a:extLst>
          </p:cNvPr>
          <p:cNvSpPr>
            <a:spLocks noGrp="1"/>
          </p:cNvSpPr>
          <p:nvPr>
            <p:ph sz="quarter" idx="15"/>
          </p:nvPr>
        </p:nvSpPr>
        <p:spPr>
          <a:xfrm>
            <a:off x="365124" y="1280160"/>
            <a:ext cx="11364595" cy="4963160"/>
          </a:xfrm>
          <a:prstGeom prst="rect">
            <a:avLst/>
          </a:prstGeom>
        </p:spPr>
        <p:txBody>
          <a:bodyPr/>
          <a:lstStyle>
            <a:lvl1pPr>
              <a:defRPr sz="2400"/>
            </a:lvl1pPr>
            <a:lvl2pPr>
              <a:defRPr sz="22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1CF0B9ED-E9C3-47C8-82D0-A9AEA652F3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17065" y="371191"/>
            <a:ext cx="1512654" cy="582012"/>
          </a:xfrm>
          <a:prstGeom prst="rect">
            <a:avLst/>
          </a:prstGeom>
        </p:spPr>
      </p:pic>
    </p:spTree>
    <p:extLst>
      <p:ext uri="{BB962C8B-B14F-4D97-AF65-F5344CB8AC3E}">
        <p14:creationId xmlns:p14="http://schemas.microsoft.com/office/powerpoint/2010/main" val="11981637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Basic Layout - 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90B3EFF-C48B-4A03-81D2-BD196742A7B5}"/>
              </a:ext>
            </a:extLst>
          </p:cNvPr>
          <p:cNvSpPr>
            <a:spLocks noGrp="1"/>
          </p:cNvSpPr>
          <p:nvPr>
            <p:ph type="sldNum" sz="quarter" idx="12"/>
          </p:nvPr>
        </p:nvSpPr>
        <p:spPr/>
        <p:txBody>
          <a:bodyPr/>
          <a:lstStyle>
            <a:lvl1pPr>
              <a:defRPr>
                <a:solidFill>
                  <a:schemeClr val="tx1"/>
                </a:solidFill>
              </a:defRPr>
            </a:lvl1pPr>
          </a:lstStyle>
          <a:p>
            <a:fld id="{56FE7AEF-0871-4F6C-A432-627B97C586CE}" type="slidenum">
              <a:rPr lang="en-US" smtClean="0"/>
              <a:pPr/>
              <a:t>‹#›</a:t>
            </a:fld>
            <a:endParaRPr lang="en-US" dirty="0"/>
          </a:p>
        </p:txBody>
      </p:sp>
      <p:sp>
        <p:nvSpPr>
          <p:cNvPr id="10" name="Text Placeholder 9">
            <a:extLst>
              <a:ext uri="{FF2B5EF4-FFF2-40B4-BE49-F238E27FC236}">
                <a16:creationId xmlns:a16="http://schemas.microsoft.com/office/drawing/2014/main" id="{0A432984-7BE1-49F0-A249-EB15FD545022}"/>
              </a:ext>
            </a:extLst>
          </p:cNvPr>
          <p:cNvSpPr>
            <a:spLocks noGrp="1"/>
          </p:cNvSpPr>
          <p:nvPr>
            <p:ph type="body" sz="quarter" idx="13" hasCustomPrompt="1"/>
          </p:nvPr>
        </p:nvSpPr>
        <p:spPr>
          <a:xfrm>
            <a:off x="365760" y="457200"/>
            <a:ext cx="11348721" cy="752475"/>
          </a:xfrm>
          <a:prstGeom prst="rect">
            <a:avLst/>
          </a:prstGeom>
        </p:spPr>
        <p:txBody>
          <a:bodyPr anchor="t" anchorCtr="0"/>
          <a:lstStyle>
            <a:lvl1pPr marL="0" indent="0">
              <a:lnSpc>
                <a:spcPts val="3800"/>
              </a:lnSpc>
              <a:spcBef>
                <a:spcPts val="0"/>
              </a:spcBef>
              <a:buNone/>
              <a:defRPr sz="4000">
                <a:solidFill>
                  <a:schemeClr val="accent2"/>
                </a:solidFill>
              </a:defRPr>
            </a:lvl1pPr>
          </a:lstStyle>
          <a:p>
            <a:pPr lvl="0"/>
            <a:r>
              <a:rPr lang="en-US" dirty="0"/>
              <a:t>Title</a:t>
            </a:r>
          </a:p>
        </p:txBody>
      </p:sp>
      <p:pic>
        <p:nvPicPr>
          <p:cNvPr id="13" name="Picture 12">
            <a:extLst>
              <a:ext uri="{FF2B5EF4-FFF2-40B4-BE49-F238E27FC236}">
                <a16:creationId xmlns:a16="http://schemas.microsoft.com/office/drawing/2014/main" id="{DB033C61-78CD-4E1F-A69A-5D0B181DFE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878" y="6061449"/>
            <a:ext cx="1513461" cy="582012"/>
          </a:xfrm>
          <a:prstGeom prst="rect">
            <a:avLst/>
          </a:prstGeom>
        </p:spPr>
      </p:pic>
      <p:pic>
        <p:nvPicPr>
          <p:cNvPr id="9" name="Picture 8">
            <a:extLst>
              <a:ext uri="{FF2B5EF4-FFF2-40B4-BE49-F238E27FC236}">
                <a16:creationId xmlns:a16="http://schemas.microsoft.com/office/drawing/2014/main" id="{1CF0B9ED-E9C3-47C8-82D0-A9AEA652F3D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281" y="6061449"/>
            <a:ext cx="1512654" cy="582012"/>
          </a:xfrm>
          <a:prstGeom prst="rect">
            <a:avLst/>
          </a:prstGeom>
        </p:spPr>
      </p:pic>
      <p:sp>
        <p:nvSpPr>
          <p:cNvPr id="4" name="Picture Placeholder 3">
            <a:extLst>
              <a:ext uri="{FF2B5EF4-FFF2-40B4-BE49-F238E27FC236}">
                <a16:creationId xmlns:a16="http://schemas.microsoft.com/office/drawing/2014/main" id="{DD887A03-6081-469A-84E5-771C25CF3C37}"/>
              </a:ext>
            </a:extLst>
          </p:cNvPr>
          <p:cNvSpPr>
            <a:spLocks noGrp="1"/>
          </p:cNvSpPr>
          <p:nvPr>
            <p:ph type="pic" sz="quarter" idx="14" hasCustomPrompt="1"/>
          </p:nvPr>
        </p:nvSpPr>
        <p:spPr>
          <a:xfrm>
            <a:off x="1202316" y="1378454"/>
            <a:ext cx="2874963" cy="3054350"/>
          </a:xfrm>
          <a:prstGeom prst="rect">
            <a:avLst/>
          </a:prstGeom>
          <a:solidFill>
            <a:schemeClr val="bg1">
              <a:lumMod val="95000"/>
            </a:schemeClr>
          </a:solidFill>
          <a:ln>
            <a:noFill/>
          </a:ln>
        </p:spPr>
        <p:txBody>
          <a:bodyPr anchor="ctr"/>
          <a:lstStyle>
            <a:lvl1pPr marL="0" indent="0" algn="ctr">
              <a:buFontTx/>
              <a:buNone/>
              <a:defRPr sz="1600">
                <a:solidFill>
                  <a:schemeClr val="bg1">
                    <a:lumMod val="50000"/>
                  </a:schemeClr>
                </a:solidFill>
              </a:defRPr>
            </a:lvl1pPr>
          </a:lstStyle>
          <a:p>
            <a:r>
              <a:rPr lang="en-US" dirty="0"/>
              <a:t>Place Picture Here</a:t>
            </a:r>
          </a:p>
        </p:txBody>
      </p:sp>
      <p:sp>
        <p:nvSpPr>
          <p:cNvPr id="16" name="Rectangle 15">
            <a:extLst>
              <a:ext uri="{FF2B5EF4-FFF2-40B4-BE49-F238E27FC236}">
                <a16:creationId xmlns:a16="http://schemas.microsoft.com/office/drawing/2014/main" id="{90BC8866-CD6A-4189-A87B-DEDD52ED21A3}"/>
              </a:ext>
            </a:extLst>
          </p:cNvPr>
          <p:cNvSpPr/>
          <p:nvPr userDrawn="1"/>
        </p:nvSpPr>
        <p:spPr>
          <a:xfrm>
            <a:off x="1202000" y="4432210"/>
            <a:ext cx="2874960" cy="132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39BBCD8C-8BDA-45F0-B882-B551152E01CC}"/>
              </a:ext>
            </a:extLst>
          </p:cNvPr>
          <p:cNvSpPr>
            <a:spLocks noGrp="1"/>
          </p:cNvSpPr>
          <p:nvPr>
            <p:ph type="body" sz="quarter" idx="15" hasCustomPrompt="1"/>
          </p:nvPr>
        </p:nvSpPr>
        <p:spPr>
          <a:xfrm>
            <a:off x="1201996" y="4564291"/>
            <a:ext cx="2874963" cy="388578"/>
          </a:xfrm>
          <a:prstGeom prst="rect">
            <a:avLst/>
          </a:prstGeom>
        </p:spPr>
        <p:txBody>
          <a:bodyPr anchor="ctr"/>
          <a:lstStyle>
            <a:lvl1pPr marL="0" indent="0" algn="ctr">
              <a:buFontTx/>
              <a:buNone/>
              <a:defRPr sz="1400" b="1">
                <a:solidFill>
                  <a:schemeClr val="accent2"/>
                </a:solidFill>
              </a:defRPr>
            </a:lvl1pPr>
            <a:lvl2pPr marL="457200" indent="0" algn="ctr">
              <a:buFontTx/>
              <a:buNone/>
              <a:defRPr sz="1400" b="1"/>
            </a:lvl2pPr>
            <a:lvl3pPr marL="914400" indent="0" algn="ctr">
              <a:buFontTx/>
              <a:buNone/>
              <a:defRPr sz="1400" b="1"/>
            </a:lvl3pPr>
            <a:lvl4pPr marL="1371600" indent="0" algn="ctr">
              <a:buFontTx/>
              <a:buNone/>
              <a:defRPr sz="1400" b="1"/>
            </a:lvl4pPr>
            <a:lvl5pPr marL="1828800" indent="0" algn="ctr">
              <a:buFontTx/>
              <a:buNone/>
              <a:defRPr sz="1400" b="1"/>
            </a:lvl5pPr>
          </a:lstStyle>
          <a:p>
            <a:pPr lvl="0"/>
            <a:r>
              <a:rPr lang="en-US" dirty="0"/>
              <a:t>Contents Here</a:t>
            </a:r>
          </a:p>
        </p:txBody>
      </p:sp>
      <p:sp>
        <p:nvSpPr>
          <p:cNvPr id="20" name="Text Placeholder 19">
            <a:extLst>
              <a:ext uri="{FF2B5EF4-FFF2-40B4-BE49-F238E27FC236}">
                <a16:creationId xmlns:a16="http://schemas.microsoft.com/office/drawing/2014/main" id="{35DCA892-C1C8-4F4C-B1B3-53A0DA1C2E8B}"/>
              </a:ext>
            </a:extLst>
          </p:cNvPr>
          <p:cNvSpPr>
            <a:spLocks noGrp="1"/>
          </p:cNvSpPr>
          <p:nvPr>
            <p:ph type="body" sz="quarter" idx="16"/>
          </p:nvPr>
        </p:nvSpPr>
        <p:spPr>
          <a:xfrm>
            <a:off x="1201996" y="4898325"/>
            <a:ext cx="2874963" cy="902904"/>
          </a:xfrm>
          <a:prstGeom prst="rect">
            <a:avLst/>
          </a:prstGeom>
        </p:spPr>
        <p:txBody>
          <a:bodyPr/>
          <a:lstStyle>
            <a:lvl1pPr marL="0" indent="0" algn="ctr">
              <a:buFontTx/>
              <a:buNone/>
              <a:defRPr sz="1200"/>
            </a:lvl1pPr>
          </a:lstStyle>
          <a:p>
            <a:pPr lvl="0"/>
            <a:r>
              <a:rPr lang="en-US" dirty="0"/>
              <a:t>Click to edit Master text styles</a:t>
            </a:r>
          </a:p>
        </p:txBody>
      </p:sp>
      <p:sp>
        <p:nvSpPr>
          <p:cNvPr id="22" name="Picture Placeholder 3">
            <a:extLst>
              <a:ext uri="{FF2B5EF4-FFF2-40B4-BE49-F238E27FC236}">
                <a16:creationId xmlns:a16="http://schemas.microsoft.com/office/drawing/2014/main" id="{3433C88E-1F60-48E0-98FE-3EAF9F559658}"/>
              </a:ext>
            </a:extLst>
          </p:cNvPr>
          <p:cNvSpPr>
            <a:spLocks noGrp="1"/>
          </p:cNvSpPr>
          <p:nvPr>
            <p:ph type="pic" sz="quarter" idx="17" hasCustomPrompt="1"/>
          </p:nvPr>
        </p:nvSpPr>
        <p:spPr>
          <a:xfrm>
            <a:off x="4646057" y="1378454"/>
            <a:ext cx="2874963" cy="3054350"/>
          </a:xfrm>
          <a:prstGeom prst="rect">
            <a:avLst/>
          </a:prstGeom>
          <a:solidFill>
            <a:schemeClr val="bg1">
              <a:lumMod val="95000"/>
            </a:schemeClr>
          </a:solidFill>
          <a:ln>
            <a:noFill/>
          </a:ln>
        </p:spPr>
        <p:txBody>
          <a:bodyPr anchor="ctr"/>
          <a:lstStyle>
            <a:lvl1pPr marL="0" indent="0" algn="ctr">
              <a:buFontTx/>
              <a:buNone/>
              <a:defRPr sz="1600">
                <a:solidFill>
                  <a:schemeClr val="bg1">
                    <a:lumMod val="50000"/>
                  </a:schemeClr>
                </a:solidFill>
              </a:defRPr>
            </a:lvl1pPr>
          </a:lstStyle>
          <a:p>
            <a:r>
              <a:rPr lang="en-US" dirty="0"/>
              <a:t>Place Picture Here</a:t>
            </a:r>
          </a:p>
        </p:txBody>
      </p:sp>
      <p:sp>
        <p:nvSpPr>
          <p:cNvPr id="23" name="Rectangle 22">
            <a:extLst>
              <a:ext uri="{FF2B5EF4-FFF2-40B4-BE49-F238E27FC236}">
                <a16:creationId xmlns:a16="http://schemas.microsoft.com/office/drawing/2014/main" id="{DA267603-EDEF-4E54-9B5E-855952E0AD85}"/>
              </a:ext>
            </a:extLst>
          </p:cNvPr>
          <p:cNvSpPr/>
          <p:nvPr userDrawn="1"/>
        </p:nvSpPr>
        <p:spPr>
          <a:xfrm>
            <a:off x="4645741" y="4432210"/>
            <a:ext cx="2874960" cy="132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7">
            <a:extLst>
              <a:ext uri="{FF2B5EF4-FFF2-40B4-BE49-F238E27FC236}">
                <a16:creationId xmlns:a16="http://schemas.microsoft.com/office/drawing/2014/main" id="{21848471-DC15-4B74-A384-DE5F748ED20B}"/>
              </a:ext>
            </a:extLst>
          </p:cNvPr>
          <p:cNvSpPr>
            <a:spLocks noGrp="1"/>
          </p:cNvSpPr>
          <p:nvPr>
            <p:ph type="body" sz="quarter" idx="18" hasCustomPrompt="1"/>
          </p:nvPr>
        </p:nvSpPr>
        <p:spPr>
          <a:xfrm>
            <a:off x="4645737" y="4564291"/>
            <a:ext cx="2874963" cy="388578"/>
          </a:xfrm>
          <a:prstGeom prst="rect">
            <a:avLst/>
          </a:prstGeom>
        </p:spPr>
        <p:txBody>
          <a:bodyPr anchor="ctr"/>
          <a:lstStyle>
            <a:lvl1pPr marL="0" indent="0" algn="ctr">
              <a:buFontTx/>
              <a:buNone/>
              <a:defRPr sz="1400" b="1">
                <a:solidFill>
                  <a:schemeClr val="accent3"/>
                </a:solidFill>
              </a:defRPr>
            </a:lvl1pPr>
            <a:lvl2pPr marL="457200" indent="0" algn="ctr">
              <a:buFontTx/>
              <a:buNone/>
              <a:defRPr sz="1400" b="1"/>
            </a:lvl2pPr>
            <a:lvl3pPr marL="914400" indent="0" algn="ctr">
              <a:buFontTx/>
              <a:buNone/>
              <a:defRPr sz="1400" b="1"/>
            </a:lvl3pPr>
            <a:lvl4pPr marL="1371600" indent="0" algn="ctr">
              <a:buFontTx/>
              <a:buNone/>
              <a:defRPr sz="1400" b="1"/>
            </a:lvl4pPr>
            <a:lvl5pPr marL="1828800" indent="0" algn="ctr">
              <a:buFontTx/>
              <a:buNone/>
              <a:defRPr sz="1400" b="1"/>
            </a:lvl5pPr>
          </a:lstStyle>
          <a:p>
            <a:pPr lvl="0"/>
            <a:r>
              <a:rPr lang="en-US" dirty="0"/>
              <a:t>Contents Here</a:t>
            </a:r>
          </a:p>
        </p:txBody>
      </p:sp>
      <p:sp>
        <p:nvSpPr>
          <p:cNvPr id="25" name="Text Placeholder 19">
            <a:extLst>
              <a:ext uri="{FF2B5EF4-FFF2-40B4-BE49-F238E27FC236}">
                <a16:creationId xmlns:a16="http://schemas.microsoft.com/office/drawing/2014/main" id="{CB5AA0A2-2100-4E81-8703-C2B8E72FB0A9}"/>
              </a:ext>
            </a:extLst>
          </p:cNvPr>
          <p:cNvSpPr>
            <a:spLocks noGrp="1"/>
          </p:cNvSpPr>
          <p:nvPr>
            <p:ph type="body" sz="quarter" idx="19"/>
          </p:nvPr>
        </p:nvSpPr>
        <p:spPr>
          <a:xfrm>
            <a:off x="4645737" y="4898325"/>
            <a:ext cx="2874963" cy="902904"/>
          </a:xfrm>
          <a:prstGeom prst="rect">
            <a:avLst/>
          </a:prstGeom>
        </p:spPr>
        <p:txBody>
          <a:bodyPr/>
          <a:lstStyle>
            <a:lvl1pPr marL="0" indent="0" algn="ctr">
              <a:buFontTx/>
              <a:buNone/>
              <a:defRPr sz="1200"/>
            </a:lvl1pPr>
          </a:lstStyle>
          <a:p>
            <a:pPr lvl="0"/>
            <a:r>
              <a:rPr lang="en-US" dirty="0"/>
              <a:t>Click to edit Master text styles</a:t>
            </a:r>
          </a:p>
        </p:txBody>
      </p:sp>
      <p:sp>
        <p:nvSpPr>
          <p:cNvPr id="26" name="Picture Placeholder 3">
            <a:extLst>
              <a:ext uri="{FF2B5EF4-FFF2-40B4-BE49-F238E27FC236}">
                <a16:creationId xmlns:a16="http://schemas.microsoft.com/office/drawing/2014/main" id="{051654D1-6B0B-41A3-80D8-D1BBB725EE95}"/>
              </a:ext>
            </a:extLst>
          </p:cNvPr>
          <p:cNvSpPr>
            <a:spLocks noGrp="1"/>
          </p:cNvSpPr>
          <p:nvPr>
            <p:ph type="pic" sz="quarter" idx="20" hasCustomPrompt="1"/>
          </p:nvPr>
        </p:nvSpPr>
        <p:spPr>
          <a:xfrm>
            <a:off x="8090442" y="1378454"/>
            <a:ext cx="2874963" cy="3054350"/>
          </a:xfrm>
          <a:prstGeom prst="rect">
            <a:avLst/>
          </a:prstGeom>
          <a:solidFill>
            <a:schemeClr val="bg1">
              <a:lumMod val="95000"/>
            </a:schemeClr>
          </a:solidFill>
          <a:ln>
            <a:noFill/>
          </a:ln>
        </p:spPr>
        <p:txBody>
          <a:bodyPr anchor="ctr"/>
          <a:lstStyle>
            <a:lvl1pPr marL="0" indent="0" algn="ctr">
              <a:buFontTx/>
              <a:buNone/>
              <a:defRPr sz="1600">
                <a:solidFill>
                  <a:schemeClr val="bg1">
                    <a:lumMod val="50000"/>
                  </a:schemeClr>
                </a:solidFill>
              </a:defRPr>
            </a:lvl1pPr>
          </a:lstStyle>
          <a:p>
            <a:r>
              <a:rPr lang="en-US" dirty="0"/>
              <a:t>Place Picture Here</a:t>
            </a:r>
          </a:p>
        </p:txBody>
      </p:sp>
      <p:sp>
        <p:nvSpPr>
          <p:cNvPr id="27" name="Rectangle 26">
            <a:extLst>
              <a:ext uri="{FF2B5EF4-FFF2-40B4-BE49-F238E27FC236}">
                <a16:creationId xmlns:a16="http://schemas.microsoft.com/office/drawing/2014/main" id="{932FF0A8-3754-4CAD-B62A-8B91881C9D33}"/>
              </a:ext>
            </a:extLst>
          </p:cNvPr>
          <p:cNvSpPr/>
          <p:nvPr userDrawn="1"/>
        </p:nvSpPr>
        <p:spPr>
          <a:xfrm>
            <a:off x="8090126" y="4432210"/>
            <a:ext cx="2874960" cy="132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17">
            <a:extLst>
              <a:ext uri="{FF2B5EF4-FFF2-40B4-BE49-F238E27FC236}">
                <a16:creationId xmlns:a16="http://schemas.microsoft.com/office/drawing/2014/main" id="{83C8AEC3-B598-4CBD-84DC-E8285E74B9BE}"/>
              </a:ext>
            </a:extLst>
          </p:cNvPr>
          <p:cNvSpPr>
            <a:spLocks noGrp="1"/>
          </p:cNvSpPr>
          <p:nvPr>
            <p:ph type="body" sz="quarter" idx="21" hasCustomPrompt="1"/>
          </p:nvPr>
        </p:nvSpPr>
        <p:spPr>
          <a:xfrm>
            <a:off x="8090122" y="4564291"/>
            <a:ext cx="2874963" cy="388578"/>
          </a:xfrm>
          <a:prstGeom prst="rect">
            <a:avLst/>
          </a:prstGeom>
        </p:spPr>
        <p:txBody>
          <a:bodyPr anchor="ctr"/>
          <a:lstStyle>
            <a:lvl1pPr marL="0" indent="0" algn="ctr">
              <a:buFontTx/>
              <a:buNone/>
              <a:defRPr sz="1400" b="1">
                <a:solidFill>
                  <a:schemeClr val="accent1"/>
                </a:solidFill>
              </a:defRPr>
            </a:lvl1pPr>
            <a:lvl2pPr marL="457200" indent="0" algn="ctr">
              <a:buFontTx/>
              <a:buNone/>
              <a:defRPr sz="1400" b="1"/>
            </a:lvl2pPr>
            <a:lvl3pPr marL="914400" indent="0" algn="ctr">
              <a:buFontTx/>
              <a:buNone/>
              <a:defRPr sz="1400" b="1"/>
            </a:lvl3pPr>
            <a:lvl4pPr marL="1371600" indent="0" algn="ctr">
              <a:buFontTx/>
              <a:buNone/>
              <a:defRPr sz="1400" b="1"/>
            </a:lvl4pPr>
            <a:lvl5pPr marL="1828800" indent="0" algn="ctr">
              <a:buFontTx/>
              <a:buNone/>
              <a:defRPr sz="1400" b="1"/>
            </a:lvl5pPr>
          </a:lstStyle>
          <a:p>
            <a:pPr lvl="0"/>
            <a:r>
              <a:rPr lang="en-US" dirty="0"/>
              <a:t>Contents Here</a:t>
            </a:r>
          </a:p>
        </p:txBody>
      </p:sp>
      <p:sp>
        <p:nvSpPr>
          <p:cNvPr id="29" name="Text Placeholder 19">
            <a:extLst>
              <a:ext uri="{FF2B5EF4-FFF2-40B4-BE49-F238E27FC236}">
                <a16:creationId xmlns:a16="http://schemas.microsoft.com/office/drawing/2014/main" id="{4C37DA62-A9BE-4007-9654-16149235F946}"/>
              </a:ext>
            </a:extLst>
          </p:cNvPr>
          <p:cNvSpPr>
            <a:spLocks noGrp="1"/>
          </p:cNvSpPr>
          <p:nvPr>
            <p:ph type="body" sz="quarter" idx="22"/>
          </p:nvPr>
        </p:nvSpPr>
        <p:spPr>
          <a:xfrm>
            <a:off x="8090122" y="4898325"/>
            <a:ext cx="2874963" cy="902904"/>
          </a:xfrm>
          <a:prstGeom prst="rect">
            <a:avLst/>
          </a:prstGeom>
        </p:spPr>
        <p:txBody>
          <a:bodyPr/>
          <a:lstStyle>
            <a:lvl1pPr marL="0" indent="0" algn="ctr">
              <a:buFontTx/>
              <a:buNone/>
              <a:defRPr sz="1200"/>
            </a:lvl1pPr>
          </a:lstStyle>
          <a:p>
            <a:pPr lvl="0"/>
            <a:r>
              <a:rPr lang="en-US" dirty="0"/>
              <a:t>Click to edit Master text styles</a:t>
            </a:r>
          </a:p>
        </p:txBody>
      </p:sp>
    </p:spTree>
    <p:extLst>
      <p:ext uri="{BB962C8B-B14F-4D97-AF65-F5344CB8AC3E}">
        <p14:creationId xmlns:p14="http://schemas.microsoft.com/office/powerpoint/2010/main" val="1597873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9B8E2EA-4B89-4281-BBEF-7CD031D4ED69}" type="datetime1">
              <a:rPr lang="en-US" smtClean="0"/>
              <a:t>9/20/2023</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_Basic Layout - Title and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A432984-7BE1-49F0-A249-EB15FD545022}"/>
              </a:ext>
            </a:extLst>
          </p:cNvPr>
          <p:cNvSpPr>
            <a:spLocks noGrp="1"/>
          </p:cNvSpPr>
          <p:nvPr>
            <p:ph type="body" sz="quarter" idx="13" hasCustomPrompt="1"/>
          </p:nvPr>
        </p:nvSpPr>
        <p:spPr>
          <a:xfrm>
            <a:off x="365761" y="457200"/>
            <a:ext cx="9626600" cy="752475"/>
          </a:xfrm>
          <a:prstGeom prst="rect">
            <a:avLst/>
          </a:prstGeom>
        </p:spPr>
        <p:txBody>
          <a:bodyPr anchor="t" anchorCtr="0"/>
          <a:lstStyle>
            <a:lvl1pPr marL="0" indent="0">
              <a:lnSpc>
                <a:spcPts val="3800"/>
              </a:lnSpc>
              <a:spcBef>
                <a:spcPts val="0"/>
              </a:spcBef>
              <a:buNone/>
              <a:defRPr sz="4000">
                <a:solidFill>
                  <a:schemeClr val="accent2"/>
                </a:solidFill>
              </a:defRPr>
            </a:lvl1pPr>
          </a:lstStyle>
          <a:p>
            <a:pPr lvl="0"/>
            <a:r>
              <a:rPr lang="en-US" dirty="0"/>
              <a:t>Title</a:t>
            </a:r>
          </a:p>
        </p:txBody>
      </p:sp>
      <p:sp>
        <p:nvSpPr>
          <p:cNvPr id="3" name="Content Placeholder 2">
            <a:extLst>
              <a:ext uri="{FF2B5EF4-FFF2-40B4-BE49-F238E27FC236}">
                <a16:creationId xmlns:a16="http://schemas.microsoft.com/office/drawing/2014/main" id="{68C1DE19-6998-480F-9D2E-3C2F2A970719}"/>
              </a:ext>
            </a:extLst>
          </p:cNvPr>
          <p:cNvSpPr>
            <a:spLocks noGrp="1"/>
          </p:cNvSpPr>
          <p:nvPr>
            <p:ph sz="quarter" idx="15"/>
          </p:nvPr>
        </p:nvSpPr>
        <p:spPr>
          <a:xfrm>
            <a:off x="365125" y="1554481"/>
            <a:ext cx="4973956" cy="4937760"/>
          </a:xfrm>
          <a:prstGeom prst="rect">
            <a:avLst/>
          </a:prstGeo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1CF0B9ED-E9C3-47C8-82D0-A9AEA652F3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17065" y="371191"/>
            <a:ext cx="1512654" cy="582012"/>
          </a:xfrm>
          <a:prstGeom prst="rect">
            <a:avLst/>
          </a:prstGeom>
        </p:spPr>
      </p:pic>
      <p:sp>
        <p:nvSpPr>
          <p:cNvPr id="7" name="Picture Placeholder 4">
            <a:extLst>
              <a:ext uri="{FF2B5EF4-FFF2-40B4-BE49-F238E27FC236}">
                <a16:creationId xmlns:a16="http://schemas.microsoft.com/office/drawing/2014/main" id="{4BC78D8D-EE13-408F-8CD7-68AF42259669}"/>
              </a:ext>
            </a:extLst>
          </p:cNvPr>
          <p:cNvSpPr>
            <a:spLocks noGrp="1"/>
          </p:cNvSpPr>
          <p:nvPr>
            <p:ph type="pic" sz="quarter" idx="17" hasCustomPrompt="1"/>
          </p:nvPr>
        </p:nvSpPr>
        <p:spPr>
          <a:xfrm>
            <a:off x="5746898" y="1554482"/>
            <a:ext cx="2892055" cy="2390198"/>
          </a:xfrm>
          <a:prstGeom prst="rect">
            <a:avLst/>
          </a:prstGeom>
          <a:solidFill>
            <a:schemeClr val="tx2">
              <a:lumMod val="20000"/>
              <a:lumOff val="80000"/>
            </a:schemeClr>
          </a:solidFill>
          <a:ln>
            <a:noFill/>
          </a:ln>
        </p:spPr>
        <p:txBody>
          <a:bodyPr anchor="ctr"/>
          <a:lstStyle>
            <a:lvl1pPr marL="0" indent="0" algn="ctr">
              <a:buNone/>
              <a:defRPr sz="1600">
                <a:solidFill>
                  <a:schemeClr val="bg1">
                    <a:lumMod val="50000"/>
                  </a:schemeClr>
                </a:solidFill>
              </a:defRPr>
            </a:lvl1pPr>
          </a:lstStyle>
          <a:p>
            <a:r>
              <a:rPr lang="en-US" dirty="0"/>
              <a:t>Place Picture Here</a:t>
            </a:r>
          </a:p>
        </p:txBody>
      </p:sp>
      <p:sp>
        <p:nvSpPr>
          <p:cNvPr id="21" name="Picture Placeholder 4">
            <a:extLst>
              <a:ext uri="{FF2B5EF4-FFF2-40B4-BE49-F238E27FC236}">
                <a16:creationId xmlns:a16="http://schemas.microsoft.com/office/drawing/2014/main" id="{08196714-89F4-400D-9474-FA0B441D752F}"/>
              </a:ext>
            </a:extLst>
          </p:cNvPr>
          <p:cNvSpPr>
            <a:spLocks noGrp="1"/>
          </p:cNvSpPr>
          <p:nvPr>
            <p:ph type="pic" sz="quarter" idx="18" hasCustomPrompt="1"/>
          </p:nvPr>
        </p:nvSpPr>
        <p:spPr>
          <a:xfrm>
            <a:off x="8837664" y="1554482"/>
            <a:ext cx="2892055" cy="2390198"/>
          </a:xfrm>
          <a:prstGeom prst="rect">
            <a:avLst/>
          </a:prstGeom>
          <a:solidFill>
            <a:schemeClr val="tx2">
              <a:lumMod val="20000"/>
              <a:lumOff val="80000"/>
            </a:schemeClr>
          </a:solidFill>
          <a:ln>
            <a:noFill/>
          </a:ln>
        </p:spPr>
        <p:txBody>
          <a:bodyPr anchor="ctr"/>
          <a:lstStyle>
            <a:lvl1pPr marL="0" indent="0" algn="ctr">
              <a:buNone/>
              <a:defRPr sz="1600">
                <a:solidFill>
                  <a:schemeClr val="bg1">
                    <a:lumMod val="50000"/>
                  </a:schemeClr>
                </a:solidFill>
              </a:defRPr>
            </a:lvl1pPr>
          </a:lstStyle>
          <a:p>
            <a:r>
              <a:rPr lang="en-US" dirty="0"/>
              <a:t>Place Picture Here</a:t>
            </a:r>
          </a:p>
        </p:txBody>
      </p:sp>
      <p:sp>
        <p:nvSpPr>
          <p:cNvPr id="22" name="Picture Placeholder 4">
            <a:extLst>
              <a:ext uri="{FF2B5EF4-FFF2-40B4-BE49-F238E27FC236}">
                <a16:creationId xmlns:a16="http://schemas.microsoft.com/office/drawing/2014/main" id="{8CD3927E-A6FD-42D2-847F-B740BC76C1CE}"/>
              </a:ext>
            </a:extLst>
          </p:cNvPr>
          <p:cNvSpPr>
            <a:spLocks noGrp="1"/>
          </p:cNvSpPr>
          <p:nvPr>
            <p:ph type="pic" sz="quarter" idx="19" hasCustomPrompt="1"/>
          </p:nvPr>
        </p:nvSpPr>
        <p:spPr>
          <a:xfrm>
            <a:off x="5746898" y="4096611"/>
            <a:ext cx="2892055" cy="2390198"/>
          </a:xfrm>
          <a:prstGeom prst="rect">
            <a:avLst/>
          </a:prstGeom>
          <a:solidFill>
            <a:schemeClr val="tx2">
              <a:lumMod val="20000"/>
              <a:lumOff val="80000"/>
            </a:schemeClr>
          </a:solidFill>
          <a:ln>
            <a:noFill/>
          </a:ln>
        </p:spPr>
        <p:txBody>
          <a:bodyPr anchor="ctr"/>
          <a:lstStyle>
            <a:lvl1pPr marL="0" indent="0" algn="ctr">
              <a:buNone/>
              <a:defRPr sz="1600">
                <a:solidFill>
                  <a:schemeClr val="bg1">
                    <a:lumMod val="50000"/>
                  </a:schemeClr>
                </a:solidFill>
              </a:defRPr>
            </a:lvl1pPr>
          </a:lstStyle>
          <a:p>
            <a:r>
              <a:rPr lang="en-US" dirty="0"/>
              <a:t>Place Picture Here</a:t>
            </a:r>
          </a:p>
        </p:txBody>
      </p:sp>
      <p:sp>
        <p:nvSpPr>
          <p:cNvPr id="23" name="Picture Placeholder 4">
            <a:extLst>
              <a:ext uri="{FF2B5EF4-FFF2-40B4-BE49-F238E27FC236}">
                <a16:creationId xmlns:a16="http://schemas.microsoft.com/office/drawing/2014/main" id="{F7C061AC-8FBD-4CAE-9FEA-51EEE99E89A5}"/>
              </a:ext>
            </a:extLst>
          </p:cNvPr>
          <p:cNvSpPr>
            <a:spLocks noGrp="1"/>
          </p:cNvSpPr>
          <p:nvPr>
            <p:ph type="pic" sz="quarter" idx="20" hasCustomPrompt="1"/>
          </p:nvPr>
        </p:nvSpPr>
        <p:spPr>
          <a:xfrm>
            <a:off x="8837664" y="4096611"/>
            <a:ext cx="2892055" cy="2390198"/>
          </a:xfrm>
          <a:prstGeom prst="rect">
            <a:avLst/>
          </a:prstGeom>
          <a:solidFill>
            <a:schemeClr val="tx2">
              <a:lumMod val="20000"/>
              <a:lumOff val="80000"/>
            </a:schemeClr>
          </a:solidFill>
          <a:ln>
            <a:noFill/>
          </a:ln>
        </p:spPr>
        <p:txBody>
          <a:bodyPr anchor="ctr"/>
          <a:lstStyle>
            <a:lvl1pPr marL="0" indent="0" algn="ctr">
              <a:buNone/>
              <a:defRPr sz="1600">
                <a:solidFill>
                  <a:schemeClr val="bg1">
                    <a:lumMod val="50000"/>
                  </a:schemeClr>
                </a:solidFill>
              </a:defRPr>
            </a:lvl1pPr>
          </a:lstStyle>
          <a:p>
            <a:r>
              <a:rPr lang="en-US" dirty="0"/>
              <a:t>Place Picture Here</a:t>
            </a:r>
          </a:p>
        </p:txBody>
      </p:sp>
    </p:spTree>
    <p:extLst>
      <p:ext uri="{BB962C8B-B14F-4D97-AF65-F5344CB8AC3E}">
        <p14:creationId xmlns:p14="http://schemas.microsoft.com/office/powerpoint/2010/main" val="40813374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ull Image with Quo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15DA260-9223-4A40-A71F-A450D46FA597}"/>
              </a:ext>
            </a:extLst>
          </p:cNvPr>
          <p:cNvSpPr>
            <a:spLocks noGrp="1"/>
          </p:cNvSpPr>
          <p:nvPr>
            <p:ph type="pic" sz="quarter" idx="10" hasCustomPrompt="1"/>
          </p:nvPr>
        </p:nvSpPr>
        <p:spPr>
          <a:xfrm>
            <a:off x="0" y="0"/>
            <a:ext cx="12192000" cy="6858000"/>
          </a:xfrm>
          <a:prstGeom prst="rect">
            <a:avLst/>
          </a:prstGeom>
          <a:solidFill>
            <a:schemeClr val="bg1">
              <a:lumMod val="85000"/>
            </a:schemeClr>
          </a:solidFill>
        </p:spPr>
        <p:txBody>
          <a:bodyPr anchor="ctr"/>
          <a:lstStyle>
            <a:lvl1pPr marL="0" indent="0" algn="ctr">
              <a:buNone/>
              <a:defRPr sz="1600">
                <a:solidFill>
                  <a:schemeClr val="bg1">
                    <a:lumMod val="65000"/>
                  </a:schemeClr>
                </a:solidFill>
              </a:defRPr>
            </a:lvl1pPr>
          </a:lstStyle>
          <a:p>
            <a:r>
              <a:rPr lang="en-US" dirty="0"/>
              <a:t>Place Picture Here</a:t>
            </a:r>
          </a:p>
        </p:txBody>
      </p:sp>
    </p:spTree>
    <p:extLst>
      <p:ext uri="{BB962C8B-B14F-4D97-AF65-F5344CB8AC3E}">
        <p14:creationId xmlns:p14="http://schemas.microsoft.com/office/powerpoint/2010/main" val="24291709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Basic Layout - Section Brea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90B3EFF-C48B-4A03-81D2-BD196742A7B5}"/>
              </a:ext>
            </a:extLst>
          </p:cNvPr>
          <p:cNvSpPr>
            <a:spLocks noGrp="1"/>
          </p:cNvSpPr>
          <p:nvPr>
            <p:ph type="sldNum" sz="quarter" idx="12"/>
          </p:nvPr>
        </p:nvSpPr>
        <p:spPr/>
        <p:txBody>
          <a:bodyPr/>
          <a:lstStyle>
            <a:lvl1pPr>
              <a:defRPr>
                <a:solidFill>
                  <a:schemeClr val="tx1"/>
                </a:solidFill>
              </a:defRPr>
            </a:lvl1pPr>
          </a:lstStyle>
          <a:p>
            <a:fld id="{56FE7AEF-0871-4F6C-A432-627B97C586CE}" type="slidenum">
              <a:rPr lang="en-US" smtClean="0"/>
              <a:pPr/>
              <a:t>‹#›</a:t>
            </a:fld>
            <a:endParaRPr lang="en-US" dirty="0"/>
          </a:p>
        </p:txBody>
      </p:sp>
      <p:pic>
        <p:nvPicPr>
          <p:cNvPr id="13" name="Picture 12">
            <a:extLst>
              <a:ext uri="{FF2B5EF4-FFF2-40B4-BE49-F238E27FC236}">
                <a16:creationId xmlns:a16="http://schemas.microsoft.com/office/drawing/2014/main" id="{DB033C61-78CD-4E1F-A69A-5D0B181DFE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878" y="6061449"/>
            <a:ext cx="1513461" cy="582012"/>
          </a:xfrm>
          <a:prstGeom prst="rect">
            <a:avLst/>
          </a:prstGeom>
        </p:spPr>
      </p:pic>
      <p:pic>
        <p:nvPicPr>
          <p:cNvPr id="9" name="Picture 8">
            <a:extLst>
              <a:ext uri="{FF2B5EF4-FFF2-40B4-BE49-F238E27FC236}">
                <a16:creationId xmlns:a16="http://schemas.microsoft.com/office/drawing/2014/main" id="{1CF0B9ED-E9C3-47C8-82D0-A9AEA652F3D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281" y="6061449"/>
            <a:ext cx="1512654" cy="582012"/>
          </a:xfrm>
          <a:prstGeom prst="rect">
            <a:avLst/>
          </a:prstGeom>
        </p:spPr>
      </p:pic>
      <p:sp>
        <p:nvSpPr>
          <p:cNvPr id="7" name="Rectangle 6">
            <a:extLst>
              <a:ext uri="{FF2B5EF4-FFF2-40B4-BE49-F238E27FC236}">
                <a16:creationId xmlns:a16="http://schemas.microsoft.com/office/drawing/2014/main" id="{FE1F0AA5-6AF0-4596-A513-563955EB6091}"/>
              </a:ext>
            </a:extLst>
          </p:cNvPr>
          <p:cNvSpPr/>
          <p:nvPr userDrawn="1"/>
        </p:nvSpPr>
        <p:spPr>
          <a:xfrm>
            <a:off x="0" y="2424369"/>
            <a:ext cx="12192000" cy="1984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6C63E82-0377-44A4-A25A-127EC53CF557}"/>
              </a:ext>
            </a:extLst>
          </p:cNvPr>
          <p:cNvCxnSpPr/>
          <p:nvPr userDrawn="1"/>
        </p:nvCxnSpPr>
        <p:spPr>
          <a:xfrm>
            <a:off x="0" y="2359057"/>
            <a:ext cx="1219200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1B30152-A31A-4E10-924D-D8A21DCF7F1E}"/>
              </a:ext>
            </a:extLst>
          </p:cNvPr>
          <p:cNvSpPr>
            <a:spLocks noGrp="1"/>
          </p:cNvSpPr>
          <p:nvPr>
            <p:ph type="body" sz="quarter" idx="13" hasCustomPrompt="1"/>
          </p:nvPr>
        </p:nvSpPr>
        <p:spPr>
          <a:xfrm>
            <a:off x="573878" y="2727961"/>
            <a:ext cx="11156160" cy="1336040"/>
          </a:xfrm>
          <a:prstGeom prst="rect">
            <a:avLst/>
          </a:prstGeom>
        </p:spPr>
        <p:txBody>
          <a:bodyPr anchor="ctr" anchorCtr="0"/>
          <a:lstStyle>
            <a:lvl1pPr marL="0" indent="0" algn="ctr">
              <a:buNone/>
              <a:defRPr sz="4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Section Break Title</a:t>
            </a:r>
          </a:p>
        </p:txBody>
      </p:sp>
    </p:spTree>
    <p:extLst>
      <p:ext uri="{BB962C8B-B14F-4D97-AF65-F5344CB8AC3E}">
        <p14:creationId xmlns:p14="http://schemas.microsoft.com/office/powerpoint/2010/main" val="27847968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2916-6D7C-452E-8EC4-A1B99DE935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C8E66B-8D98-4FE7-97B1-A464D3A906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DA2798-32F8-401A-8F1A-B184B70A7DE9}"/>
              </a:ext>
            </a:extLst>
          </p:cNvPr>
          <p:cNvSpPr>
            <a:spLocks noGrp="1"/>
          </p:cNvSpPr>
          <p:nvPr>
            <p:ph type="dt" sz="half" idx="10"/>
          </p:nvPr>
        </p:nvSpPr>
        <p:spPr/>
        <p:txBody>
          <a:bodyPr/>
          <a:lstStyle/>
          <a:p>
            <a:fld id="{E2361CBF-3553-417E-90BE-9ACDC04D4D90}" type="datetimeFigureOut">
              <a:rPr lang="en-US" smtClean="0"/>
              <a:t>9/20/2023</a:t>
            </a:fld>
            <a:endParaRPr lang="en-US"/>
          </a:p>
        </p:txBody>
      </p:sp>
      <p:sp>
        <p:nvSpPr>
          <p:cNvPr id="5" name="Footer Placeholder 4">
            <a:extLst>
              <a:ext uri="{FF2B5EF4-FFF2-40B4-BE49-F238E27FC236}">
                <a16:creationId xmlns:a16="http://schemas.microsoft.com/office/drawing/2014/main" id="{B360D25B-5DC1-43DD-B84F-FF0A8E9DE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4211D-0037-46D7-BD2B-75601C227E37}"/>
              </a:ext>
            </a:extLst>
          </p:cNvPr>
          <p:cNvSpPr>
            <a:spLocks noGrp="1"/>
          </p:cNvSpPr>
          <p:nvPr>
            <p:ph type="sldNum" sz="quarter" idx="12"/>
          </p:nvPr>
        </p:nvSpPr>
        <p:spPr/>
        <p:txBody>
          <a:bodyPr/>
          <a:lstStyle/>
          <a:p>
            <a:fld id="{2AF082DA-FC43-4117-89C0-2F6E6252F810}" type="slidenum">
              <a:rPr lang="en-US" smtClean="0"/>
              <a:t>‹#›</a:t>
            </a:fld>
            <a:endParaRPr lang="en-US"/>
          </a:p>
        </p:txBody>
      </p:sp>
    </p:spTree>
    <p:extLst>
      <p:ext uri="{BB962C8B-B14F-4D97-AF65-F5344CB8AC3E}">
        <p14:creationId xmlns:p14="http://schemas.microsoft.com/office/powerpoint/2010/main" val="21540039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2F270-325B-4FD9-B326-F8EEEE82F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74D11F-3664-4427-B86B-BF249B2859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6ABCF-2CE7-4BD4-B914-6D14B1E92505}"/>
              </a:ext>
            </a:extLst>
          </p:cNvPr>
          <p:cNvSpPr>
            <a:spLocks noGrp="1"/>
          </p:cNvSpPr>
          <p:nvPr>
            <p:ph type="dt" sz="half" idx="10"/>
          </p:nvPr>
        </p:nvSpPr>
        <p:spPr/>
        <p:txBody>
          <a:bodyPr/>
          <a:lstStyle/>
          <a:p>
            <a:fld id="{E2361CBF-3553-417E-90BE-9ACDC04D4D90}" type="datetimeFigureOut">
              <a:rPr lang="en-US" smtClean="0"/>
              <a:t>9/20/2023</a:t>
            </a:fld>
            <a:endParaRPr lang="en-US"/>
          </a:p>
        </p:txBody>
      </p:sp>
      <p:sp>
        <p:nvSpPr>
          <p:cNvPr id="5" name="Footer Placeholder 4">
            <a:extLst>
              <a:ext uri="{FF2B5EF4-FFF2-40B4-BE49-F238E27FC236}">
                <a16:creationId xmlns:a16="http://schemas.microsoft.com/office/drawing/2014/main" id="{A22EA0B1-EC92-4BA9-97CE-3B97B4200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831EA-9E5B-4D62-A979-36B911E9F222}"/>
              </a:ext>
            </a:extLst>
          </p:cNvPr>
          <p:cNvSpPr>
            <a:spLocks noGrp="1"/>
          </p:cNvSpPr>
          <p:nvPr>
            <p:ph type="sldNum" sz="quarter" idx="12"/>
          </p:nvPr>
        </p:nvSpPr>
        <p:spPr/>
        <p:txBody>
          <a:bodyPr/>
          <a:lstStyle/>
          <a:p>
            <a:fld id="{2AF082DA-FC43-4117-89C0-2F6E6252F810}" type="slidenum">
              <a:rPr lang="en-US" smtClean="0"/>
              <a:t>‹#›</a:t>
            </a:fld>
            <a:endParaRPr lang="en-US"/>
          </a:p>
        </p:txBody>
      </p:sp>
    </p:spTree>
    <p:extLst>
      <p:ext uri="{BB962C8B-B14F-4D97-AF65-F5344CB8AC3E}">
        <p14:creationId xmlns:p14="http://schemas.microsoft.com/office/powerpoint/2010/main" val="35473716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8113-7DE1-4947-8F94-5EDB1CC1D4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C112BB-4A0D-43CB-B03F-9D48FBB726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A22C4F-954E-4E26-A46E-25B7E19A7134}"/>
              </a:ext>
            </a:extLst>
          </p:cNvPr>
          <p:cNvSpPr>
            <a:spLocks noGrp="1"/>
          </p:cNvSpPr>
          <p:nvPr>
            <p:ph type="dt" sz="half" idx="10"/>
          </p:nvPr>
        </p:nvSpPr>
        <p:spPr/>
        <p:txBody>
          <a:bodyPr/>
          <a:lstStyle/>
          <a:p>
            <a:fld id="{E2361CBF-3553-417E-90BE-9ACDC04D4D90}" type="datetimeFigureOut">
              <a:rPr lang="en-US" smtClean="0"/>
              <a:t>9/20/2023</a:t>
            </a:fld>
            <a:endParaRPr lang="en-US"/>
          </a:p>
        </p:txBody>
      </p:sp>
      <p:sp>
        <p:nvSpPr>
          <p:cNvPr id="5" name="Footer Placeholder 4">
            <a:extLst>
              <a:ext uri="{FF2B5EF4-FFF2-40B4-BE49-F238E27FC236}">
                <a16:creationId xmlns:a16="http://schemas.microsoft.com/office/drawing/2014/main" id="{834DF2A1-18B1-456F-B292-FD2BA3979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E9E82-431A-466D-BCD4-C8964F11EDD7}"/>
              </a:ext>
            </a:extLst>
          </p:cNvPr>
          <p:cNvSpPr>
            <a:spLocks noGrp="1"/>
          </p:cNvSpPr>
          <p:nvPr>
            <p:ph type="sldNum" sz="quarter" idx="12"/>
          </p:nvPr>
        </p:nvSpPr>
        <p:spPr/>
        <p:txBody>
          <a:bodyPr/>
          <a:lstStyle/>
          <a:p>
            <a:fld id="{2AF082DA-FC43-4117-89C0-2F6E6252F810}" type="slidenum">
              <a:rPr lang="en-US" smtClean="0"/>
              <a:t>‹#›</a:t>
            </a:fld>
            <a:endParaRPr lang="en-US"/>
          </a:p>
        </p:txBody>
      </p:sp>
    </p:spTree>
    <p:extLst>
      <p:ext uri="{BB962C8B-B14F-4D97-AF65-F5344CB8AC3E}">
        <p14:creationId xmlns:p14="http://schemas.microsoft.com/office/powerpoint/2010/main" val="9302241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7730-3D7C-4415-ADDF-2A445865C9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67F08E-E29C-448A-A53E-A420AC0705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23C0B-AAF8-41E0-8C9C-52571D0AB2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319D32-EC33-45B8-A5C4-01270E094C63}"/>
              </a:ext>
            </a:extLst>
          </p:cNvPr>
          <p:cNvSpPr>
            <a:spLocks noGrp="1"/>
          </p:cNvSpPr>
          <p:nvPr>
            <p:ph type="dt" sz="half" idx="10"/>
          </p:nvPr>
        </p:nvSpPr>
        <p:spPr/>
        <p:txBody>
          <a:bodyPr/>
          <a:lstStyle/>
          <a:p>
            <a:fld id="{E2361CBF-3553-417E-90BE-9ACDC04D4D90}" type="datetimeFigureOut">
              <a:rPr lang="en-US" smtClean="0"/>
              <a:t>9/20/2023</a:t>
            </a:fld>
            <a:endParaRPr lang="en-US"/>
          </a:p>
        </p:txBody>
      </p:sp>
      <p:sp>
        <p:nvSpPr>
          <p:cNvPr id="6" name="Footer Placeholder 5">
            <a:extLst>
              <a:ext uri="{FF2B5EF4-FFF2-40B4-BE49-F238E27FC236}">
                <a16:creationId xmlns:a16="http://schemas.microsoft.com/office/drawing/2014/main" id="{9487C846-4C2A-4E82-98DF-342B80805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B8634-43F3-49F6-A0F0-7BA342F8A069}"/>
              </a:ext>
            </a:extLst>
          </p:cNvPr>
          <p:cNvSpPr>
            <a:spLocks noGrp="1"/>
          </p:cNvSpPr>
          <p:nvPr>
            <p:ph type="sldNum" sz="quarter" idx="12"/>
          </p:nvPr>
        </p:nvSpPr>
        <p:spPr/>
        <p:txBody>
          <a:bodyPr/>
          <a:lstStyle/>
          <a:p>
            <a:fld id="{2AF082DA-FC43-4117-89C0-2F6E6252F810}" type="slidenum">
              <a:rPr lang="en-US" smtClean="0"/>
              <a:t>‹#›</a:t>
            </a:fld>
            <a:endParaRPr lang="en-US"/>
          </a:p>
        </p:txBody>
      </p:sp>
    </p:spTree>
    <p:extLst>
      <p:ext uri="{BB962C8B-B14F-4D97-AF65-F5344CB8AC3E}">
        <p14:creationId xmlns:p14="http://schemas.microsoft.com/office/powerpoint/2010/main" val="28313969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2AF5-8E96-411A-8F78-4BDADF0109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B46DBB-1F10-4659-84A0-4E8B76E4D3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5416EF-03CF-416D-8A32-9E3898CDF1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EA6FFB-4A4C-41E7-A446-6C6A7E02C6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B3EEB2-5AD0-476E-8CE7-27D2C6B85A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9F0B0C-BCA4-4B03-973D-BA05D556D78A}"/>
              </a:ext>
            </a:extLst>
          </p:cNvPr>
          <p:cNvSpPr>
            <a:spLocks noGrp="1"/>
          </p:cNvSpPr>
          <p:nvPr>
            <p:ph type="dt" sz="half" idx="10"/>
          </p:nvPr>
        </p:nvSpPr>
        <p:spPr/>
        <p:txBody>
          <a:bodyPr/>
          <a:lstStyle/>
          <a:p>
            <a:fld id="{E2361CBF-3553-417E-90BE-9ACDC04D4D90}" type="datetimeFigureOut">
              <a:rPr lang="en-US" smtClean="0"/>
              <a:t>9/20/2023</a:t>
            </a:fld>
            <a:endParaRPr lang="en-US"/>
          </a:p>
        </p:txBody>
      </p:sp>
      <p:sp>
        <p:nvSpPr>
          <p:cNvPr id="8" name="Footer Placeholder 7">
            <a:extLst>
              <a:ext uri="{FF2B5EF4-FFF2-40B4-BE49-F238E27FC236}">
                <a16:creationId xmlns:a16="http://schemas.microsoft.com/office/drawing/2014/main" id="{2A93E4B4-E0CB-4402-B3B7-F38140D628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1C6BA2-02E7-4870-AA97-5CB3697AAC93}"/>
              </a:ext>
            </a:extLst>
          </p:cNvPr>
          <p:cNvSpPr>
            <a:spLocks noGrp="1"/>
          </p:cNvSpPr>
          <p:nvPr>
            <p:ph type="sldNum" sz="quarter" idx="12"/>
          </p:nvPr>
        </p:nvSpPr>
        <p:spPr/>
        <p:txBody>
          <a:bodyPr/>
          <a:lstStyle/>
          <a:p>
            <a:fld id="{2AF082DA-FC43-4117-89C0-2F6E6252F810}" type="slidenum">
              <a:rPr lang="en-US" smtClean="0"/>
              <a:t>‹#›</a:t>
            </a:fld>
            <a:endParaRPr lang="en-US"/>
          </a:p>
        </p:txBody>
      </p:sp>
    </p:spTree>
    <p:extLst>
      <p:ext uri="{BB962C8B-B14F-4D97-AF65-F5344CB8AC3E}">
        <p14:creationId xmlns:p14="http://schemas.microsoft.com/office/powerpoint/2010/main" val="31869130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2B46-85E0-4FEE-92C1-1BBA8AA88B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62F56A-93E9-408D-BBB8-F78ED846030B}"/>
              </a:ext>
            </a:extLst>
          </p:cNvPr>
          <p:cNvSpPr>
            <a:spLocks noGrp="1"/>
          </p:cNvSpPr>
          <p:nvPr>
            <p:ph type="dt" sz="half" idx="10"/>
          </p:nvPr>
        </p:nvSpPr>
        <p:spPr/>
        <p:txBody>
          <a:bodyPr/>
          <a:lstStyle/>
          <a:p>
            <a:fld id="{E2361CBF-3553-417E-90BE-9ACDC04D4D90}" type="datetimeFigureOut">
              <a:rPr lang="en-US" smtClean="0"/>
              <a:t>9/20/2023</a:t>
            </a:fld>
            <a:endParaRPr lang="en-US"/>
          </a:p>
        </p:txBody>
      </p:sp>
      <p:sp>
        <p:nvSpPr>
          <p:cNvPr id="4" name="Footer Placeholder 3">
            <a:extLst>
              <a:ext uri="{FF2B5EF4-FFF2-40B4-BE49-F238E27FC236}">
                <a16:creationId xmlns:a16="http://schemas.microsoft.com/office/drawing/2014/main" id="{0BE52137-BABF-45E7-8BDD-3488D1CEE1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DC68B8-4AB4-4A70-BFEA-CA1D18C24F57}"/>
              </a:ext>
            </a:extLst>
          </p:cNvPr>
          <p:cNvSpPr>
            <a:spLocks noGrp="1"/>
          </p:cNvSpPr>
          <p:nvPr>
            <p:ph type="sldNum" sz="quarter" idx="12"/>
          </p:nvPr>
        </p:nvSpPr>
        <p:spPr/>
        <p:txBody>
          <a:bodyPr/>
          <a:lstStyle/>
          <a:p>
            <a:fld id="{2AF082DA-FC43-4117-89C0-2F6E6252F810}" type="slidenum">
              <a:rPr lang="en-US" smtClean="0"/>
              <a:t>‹#›</a:t>
            </a:fld>
            <a:endParaRPr lang="en-US"/>
          </a:p>
        </p:txBody>
      </p:sp>
    </p:spTree>
    <p:extLst>
      <p:ext uri="{BB962C8B-B14F-4D97-AF65-F5344CB8AC3E}">
        <p14:creationId xmlns:p14="http://schemas.microsoft.com/office/powerpoint/2010/main" val="20660310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F7A5B-91B6-40EB-AF52-88A88AA27E0D}"/>
              </a:ext>
            </a:extLst>
          </p:cNvPr>
          <p:cNvSpPr>
            <a:spLocks noGrp="1"/>
          </p:cNvSpPr>
          <p:nvPr>
            <p:ph type="dt" sz="half" idx="10"/>
          </p:nvPr>
        </p:nvSpPr>
        <p:spPr/>
        <p:txBody>
          <a:bodyPr/>
          <a:lstStyle/>
          <a:p>
            <a:fld id="{E2361CBF-3553-417E-90BE-9ACDC04D4D90}" type="datetimeFigureOut">
              <a:rPr lang="en-US" smtClean="0"/>
              <a:t>9/20/2023</a:t>
            </a:fld>
            <a:endParaRPr lang="en-US"/>
          </a:p>
        </p:txBody>
      </p:sp>
      <p:sp>
        <p:nvSpPr>
          <p:cNvPr id="3" name="Footer Placeholder 2">
            <a:extLst>
              <a:ext uri="{FF2B5EF4-FFF2-40B4-BE49-F238E27FC236}">
                <a16:creationId xmlns:a16="http://schemas.microsoft.com/office/drawing/2014/main" id="{72E4ADE9-6458-489E-857D-400D2BF717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38DBAC-4E83-4338-8A8A-55959CF83DDD}"/>
              </a:ext>
            </a:extLst>
          </p:cNvPr>
          <p:cNvSpPr>
            <a:spLocks noGrp="1"/>
          </p:cNvSpPr>
          <p:nvPr>
            <p:ph type="sldNum" sz="quarter" idx="12"/>
          </p:nvPr>
        </p:nvSpPr>
        <p:spPr/>
        <p:txBody>
          <a:bodyPr/>
          <a:lstStyle/>
          <a:p>
            <a:fld id="{2AF082DA-FC43-4117-89C0-2F6E6252F810}" type="slidenum">
              <a:rPr lang="en-US" smtClean="0"/>
              <a:t>‹#›</a:t>
            </a:fld>
            <a:endParaRPr lang="en-US"/>
          </a:p>
        </p:txBody>
      </p:sp>
    </p:spTree>
    <p:extLst>
      <p:ext uri="{BB962C8B-B14F-4D97-AF65-F5344CB8AC3E}">
        <p14:creationId xmlns:p14="http://schemas.microsoft.com/office/powerpoint/2010/main" val="3717767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fld id="{58590A64-B99D-4826-A0A2-1883B5FE8AB5}" type="datetime1">
              <a:rPr lang="en-US" smtClean="0"/>
              <a:t>9/20/2023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58D73-5937-4E7F-B4AD-B3CE830271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835DAD-36DB-4438-B7BF-FC29580AC6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2DE460-10ED-493A-B426-9F05E5A48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B16EE-7782-404D-BAAC-7D1A16F1FD5B}"/>
              </a:ext>
            </a:extLst>
          </p:cNvPr>
          <p:cNvSpPr>
            <a:spLocks noGrp="1"/>
          </p:cNvSpPr>
          <p:nvPr>
            <p:ph type="dt" sz="half" idx="10"/>
          </p:nvPr>
        </p:nvSpPr>
        <p:spPr/>
        <p:txBody>
          <a:bodyPr/>
          <a:lstStyle/>
          <a:p>
            <a:fld id="{E2361CBF-3553-417E-90BE-9ACDC04D4D90}" type="datetimeFigureOut">
              <a:rPr lang="en-US" smtClean="0"/>
              <a:t>9/20/2023</a:t>
            </a:fld>
            <a:endParaRPr lang="en-US"/>
          </a:p>
        </p:txBody>
      </p:sp>
      <p:sp>
        <p:nvSpPr>
          <p:cNvPr id="6" name="Footer Placeholder 5">
            <a:extLst>
              <a:ext uri="{FF2B5EF4-FFF2-40B4-BE49-F238E27FC236}">
                <a16:creationId xmlns:a16="http://schemas.microsoft.com/office/drawing/2014/main" id="{5F5C5E81-8131-47EF-8030-970E9A95F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24BF1-58E5-4405-B76B-B35318DAA5A4}"/>
              </a:ext>
            </a:extLst>
          </p:cNvPr>
          <p:cNvSpPr>
            <a:spLocks noGrp="1"/>
          </p:cNvSpPr>
          <p:nvPr>
            <p:ph type="sldNum" sz="quarter" idx="12"/>
          </p:nvPr>
        </p:nvSpPr>
        <p:spPr/>
        <p:txBody>
          <a:bodyPr/>
          <a:lstStyle/>
          <a:p>
            <a:fld id="{2AF082DA-FC43-4117-89C0-2F6E6252F810}" type="slidenum">
              <a:rPr lang="en-US" smtClean="0"/>
              <a:t>‹#›</a:t>
            </a:fld>
            <a:endParaRPr lang="en-US"/>
          </a:p>
        </p:txBody>
      </p:sp>
    </p:spTree>
    <p:extLst>
      <p:ext uri="{BB962C8B-B14F-4D97-AF65-F5344CB8AC3E}">
        <p14:creationId xmlns:p14="http://schemas.microsoft.com/office/powerpoint/2010/main" val="35065520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4D68-C395-49ED-9602-0B9F589D70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497E22-6D46-4BAD-BA75-46557A0BCE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D099D2-1843-481B-BF59-62D3B8ED9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8E56C1-BA85-4144-A095-F5EE17571F94}"/>
              </a:ext>
            </a:extLst>
          </p:cNvPr>
          <p:cNvSpPr>
            <a:spLocks noGrp="1"/>
          </p:cNvSpPr>
          <p:nvPr>
            <p:ph type="dt" sz="half" idx="10"/>
          </p:nvPr>
        </p:nvSpPr>
        <p:spPr/>
        <p:txBody>
          <a:bodyPr/>
          <a:lstStyle/>
          <a:p>
            <a:fld id="{E2361CBF-3553-417E-90BE-9ACDC04D4D90}" type="datetimeFigureOut">
              <a:rPr lang="en-US" smtClean="0"/>
              <a:t>9/20/2023</a:t>
            </a:fld>
            <a:endParaRPr lang="en-US"/>
          </a:p>
        </p:txBody>
      </p:sp>
      <p:sp>
        <p:nvSpPr>
          <p:cNvPr id="6" name="Footer Placeholder 5">
            <a:extLst>
              <a:ext uri="{FF2B5EF4-FFF2-40B4-BE49-F238E27FC236}">
                <a16:creationId xmlns:a16="http://schemas.microsoft.com/office/drawing/2014/main" id="{D4EA35CA-335D-4D66-8287-A1E57B935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5C682-0383-46A5-A256-BDB6442C8B85}"/>
              </a:ext>
            </a:extLst>
          </p:cNvPr>
          <p:cNvSpPr>
            <a:spLocks noGrp="1"/>
          </p:cNvSpPr>
          <p:nvPr>
            <p:ph type="sldNum" sz="quarter" idx="12"/>
          </p:nvPr>
        </p:nvSpPr>
        <p:spPr/>
        <p:txBody>
          <a:bodyPr/>
          <a:lstStyle/>
          <a:p>
            <a:fld id="{2AF082DA-FC43-4117-89C0-2F6E6252F810}" type="slidenum">
              <a:rPr lang="en-US" smtClean="0"/>
              <a:t>‹#›</a:t>
            </a:fld>
            <a:endParaRPr lang="en-US"/>
          </a:p>
        </p:txBody>
      </p:sp>
    </p:spTree>
    <p:extLst>
      <p:ext uri="{BB962C8B-B14F-4D97-AF65-F5344CB8AC3E}">
        <p14:creationId xmlns:p14="http://schemas.microsoft.com/office/powerpoint/2010/main" val="7714965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F7A1-95CE-4BB7-AD53-5852FCAE48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D320BB-2898-49FD-B802-68BF3A1602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66468-A768-4E86-8F08-258F57853874}"/>
              </a:ext>
            </a:extLst>
          </p:cNvPr>
          <p:cNvSpPr>
            <a:spLocks noGrp="1"/>
          </p:cNvSpPr>
          <p:nvPr>
            <p:ph type="dt" sz="half" idx="10"/>
          </p:nvPr>
        </p:nvSpPr>
        <p:spPr/>
        <p:txBody>
          <a:bodyPr/>
          <a:lstStyle/>
          <a:p>
            <a:fld id="{E2361CBF-3553-417E-90BE-9ACDC04D4D90}" type="datetimeFigureOut">
              <a:rPr lang="en-US" smtClean="0"/>
              <a:t>9/20/2023</a:t>
            </a:fld>
            <a:endParaRPr lang="en-US"/>
          </a:p>
        </p:txBody>
      </p:sp>
      <p:sp>
        <p:nvSpPr>
          <p:cNvPr id="5" name="Footer Placeholder 4">
            <a:extLst>
              <a:ext uri="{FF2B5EF4-FFF2-40B4-BE49-F238E27FC236}">
                <a16:creationId xmlns:a16="http://schemas.microsoft.com/office/drawing/2014/main" id="{C9109016-41A7-4AA7-AC28-9F49A5436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26A61-D412-4406-A960-2683D4925F82}"/>
              </a:ext>
            </a:extLst>
          </p:cNvPr>
          <p:cNvSpPr>
            <a:spLocks noGrp="1"/>
          </p:cNvSpPr>
          <p:nvPr>
            <p:ph type="sldNum" sz="quarter" idx="12"/>
          </p:nvPr>
        </p:nvSpPr>
        <p:spPr/>
        <p:txBody>
          <a:bodyPr/>
          <a:lstStyle/>
          <a:p>
            <a:fld id="{2AF082DA-FC43-4117-89C0-2F6E6252F810}" type="slidenum">
              <a:rPr lang="en-US" smtClean="0"/>
              <a:t>‹#›</a:t>
            </a:fld>
            <a:endParaRPr lang="en-US"/>
          </a:p>
        </p:txBody>
      </p:sp>
    </p:spTree>
    <p:extLst>
      <p:ext uri="{BB962C8B-B14F-4D97-AF65-F5344CB8AC3E}">
        <p14:creationId xmlns:p14="http://schemas.microsoft.com/office/powerpoint/2010/main" val="1634422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71F1F-F588-45ED-90B5-D2CD51E62C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B2968-83DC-4735-ADD7-7FEFEFC9C5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FA61C-3AFF-4B04-909D-D7FD4FEB36A3}"/>
              </a:ext>
            </a:extLst>
          </p:cNvPr>
          <p:cNvSpPr>
            <a:spLocks noGrp="1"/>
          </p:cNvSpPr>
          <p:nvPr>
            <p:ph type="dt" sz="half" idx="10"/>
          </p:nvPr>
        </p:nvSpPr>
        <p:spPr/>
        <p:txBody>
          <a:bodyPr/>
          <a:lstStyle/>
          <a:p>
            <a:fld id="{E2361CBF-3553-417E-90BE-9ACDC04D4D90}" type="datetimeFigureOut">
              <a:rPr lang="en-US" smtClean="0"/>
              <a:t>9/20/2023</a:t>
            </a:fld>
            <a:endParaRPr lang="en-US"/>
          </a:p>
        </p:txBody>
      </p:sp>
      <p:sp>
        <p:nvSpPr>
          <p:cNvPr id="5" name="Footer Placeholder 4">
            <a:extLst>
              <a:ext uri="{FF2B5EF4-FFF2-40B4-BE49-F238E27FC236}">
                <a16:creationId xmlns:a16="http://schemas.microsoft.com/office/drawing/2014/main" id="{06AFE1BA-87EC-4DD3-B7AC-8278B4169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B79E4-C84E-4A77-9779-B3C1C457F985}"/>
              </a:ext>
            </a:extLst>
          </p:cNvPr>
          <p:cNvSpPr>
            <a:spLocks noGrp="1"/>
          </p:cNvSpPr>
          <p:nvPr>
            <p:ph type="sldNum" sz="quarter" idx="12"/>
          </p:nvPr>
        </p:nvSpPr>
        <p:spPr/>
        <p:txBody>
          <a:bodyPr/>
          <a:lstStyle/>
          <a:p>
            <a:fld id="{2AF082DA-FC43-4117-89C0-2F6E6252F810}" type="slidenum">
              <a:rPr lang="en-US" smtClean="0"/>
              <a:t>‹#›</a:t>
            </a:fld>
            <a:endParaRPr lang="en-US"/>
          </a:p>
        </p:txBody>
      </p:sp>
    </p:spTree>
    <p:extLst>
      <p:ext uri="{BB962C8B-B14F-4D97-AF65-F5344CB8AC3E}">
        <p14:creationId xmlns:p14="http://schemas.microsoft.com/office/powerpoint/2010/main" val="1286369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5808DC4-8CD0-49C4-99EC-0090EA36A8FE}" type="datetime1">
              <a:rPr lang="en-US" smtClean="0"/>
              <a:t>9/20/2023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BC6EC739-627D-4747-9F4D-A01AA6DA2848}" type="datetime1">
              <a:rPr lang="en-US" smtClean="0"/>
              <a:t>9/20/2023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2456FDE5-C81F-49DA-AC3B-1B06CFC9F11F}" type="datetime1">
              <a:rPr lang="en-US" smtClean="0"/>
              <a:t>9/20/2023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6DB5C8A-DC58-43D5-A615-B91809572D05}" type="datetime1">
              <a:rPr lang="en-US" smtClean="0"/>
              <a:t>9/20/2023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29E9444-0DBD-40D0-BF8B-2A4BC4BD514B}" type="datetime1">
              <a:rPr lang="en-US" smtClean="0"/>
              <a:t>9/20/2023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7A37237E-8265-4ECF-8166-2A7D326A9351}" type="datetime1">
              <a:rPr lang="en-US" smtClean="0"/>
              <a:t>9/20/2023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pic>
        <p:nvPicPr>
          <p:cNvPr id="11" name="Picture 10"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7667" y="939886"/>
            <a:ext cx="7557100" cy="2728112"/>
          </a:xfrm>
          <a:prstGeom prst="rect">
            <a:avLst/>
          </a:prstGeom>
        </p:spPr>
      </p:pic>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4D887E7C-A9F5-4E4A-96A4-14AB08F3E6E7}" type="datetime1">
              <a:rPr lang="en-US" smtClean="0"/>
              <a:t>9/20/2023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73A510E-C043-49E3-89B2-A73C98AD7E5E}" type="datetime1">
              <a:rPr lang="en-US" smtClean="0"/>
              <a:t>9/20/2023</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0288E1EC-B45D-40E0-830C-1ED4D259CC24}" type="datetime1">
              <a:rPr lang="en-US" smtClean="0"/>
              <a:t>9/20/2023</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797ACE57-0508-4646-8C2F-50157A155FB8}" type="datetime1">
              <a:rPr lang="en-US" smtClean="0"/>
              <a:t>9/20/2023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FEA02726-0B35-480F-93D8-7A49827EC818}" type="datetime1">
              <a:rPr lang="en-US" smtClean="0"/>
              <a:t>9/20/2023</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F6F1F1E0-319E-4785-8370-0D74CAB2E340}" type="datetime1">
              <a:rPr lang="en-US" smtClean="0"/>
              <a:t>9/20/2023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2CB7C80-0A1E-45A4-89BE-3A468D08E6E8}" type="datetime1">
              <a:rPr lang="en-US" smtClean="0"/>
              <a:t>9/20/2023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69FF93A2-39D9-4426-AB1C-AF8C41BA3F37}" type="datetime1">
              <a:rPr lang="en-US" smtClean="0"/>
              <a:t>9/20/2023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8E95CE56-05C9-4025-AC6B-6142D70E8839}" type="datetime1">
              <a:rPr lang="en-US" smtClean="0"/>
              <a:t>9/20/2023</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E691A6-7626-455C-A189-14B56DAC5A01}" type="datetime1">
              <a:rPr lang="en-US" smtClean="0"/>
              <a:t>9/20/2023</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FC6BD885-23BB-4683-A77C-2E67983619D5}" type="datetime1">
              <a:rPr lang="en-US" smtClean="0"/>
              <a:t>9/20/2023</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fld id="{0B3153AF-295A-4FB9-8528-58ED0850F22B}" type="datetime1">
              <a:rPr lang="en-US" smtClean="0"/>
              <a:t>9/20/2023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3B7C0DF-9E0A-412B-A0EA-1E2DFD91A686}" type="datetime1">
              <a:rPr lang="en-US" smtClean="0"/>
              <a:t>9/20/2023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B8AFACB-25FA-4B5B-9996-259BFDA569A9}" type="datetime1">
              <a:rPr lang="en-US" smtClean="0"/>
              <a:t>9/20/2023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fld id="{13DD7CE2-7AD7-427C-A7F8-EEEFB558B12D}" type="datetime1">
              <a:rPr lang="en-US" smtClean="0"/>
              <a:t>9/20/2023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46828ED1-88F3-4280-A7D0-465ABE883FA5}" type="datetime1">
              <a:rPr lang="en-US" smtClean="0"/>
              <a:t>9/20/2023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FECCB6FE-00A5-4902-9E5D-0DA0EED2532C}" type="datetime1">
              <a:rPr lang="en-US" smtClean="0"/>
              <a:t>9/20/2023</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E744416-D2DA-4AC5-BA60-2A1FDA5628F5}" type="datetime1">
              <a:rPr lang="en-US" smtClean="0"/>
              <a:t>9/20/2023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104247D4-1BBB-49E5-BE46-61BD52DE4378}" type="datetime1">
              <a:rPr lang="en-US" smtClean="0"/>
              <a:t>9/20/2023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fld id="{AE1001DA-B129-4E6F-BB69-86685FF0E575}" type="datetime1">
              <a:rPr lang="en-US" smtClean="0"/>
              <a:t>9/20/2023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821775AA-3E62-4945-8A4A-31D2A0705AC5}" type="datetime1">
              <a:rPr lang="en-US" smtClean="0"/>
              <a:t>9/20/2023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F303117C-FA79-4EC7-898E-5A7B10A66A4B}" type="datetime1">
              <a:rPr lang="en-US" smtClean="0"/>
              <a:t>9/20/2023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07B67BD-A18B-4856-B8CD-D60F039BF647}" type="datetime1">
              <a:rPr lang="en-US" smtClean="0"/>
              <a:t>9/20/2023</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7A342E1D-C9B8-4345-8A74-997723AFD972}" type="datetime1">
              <a:rPr lang="en-US" smtClean="0"/>
              <a:t>9/20/2023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0DE321BF-8250-4629-BD29-13AFE6776ABD}" type="datetime1">
              <a:rPr lang="en-US" smtClean="0"/>
              <a:t>9/20/2023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5ACAFEA2-D33A-4BEB-A1D4-8A1590CBE1DE}" type="datetime1">
              <a:rPr lang="en-US" smtClean="0"/>
              <a:t>9/20/2023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3B785D7F-94EE-4139-9C63-A16F762E4CE0}" type="datetime1">
              <a:rPr lang="en-US" smtClean="0"/>
              <a:t>9/20/2023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703BFA1A-2823-494A-A930-2F783A269CF3}" type="datetime1">
              <a:rPr lang="en-US" smtClean="0"/>
              <a:t>9/20/2023</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25C2B3B2-DBBB-43B3-AFB4-201A29176B41}" type="datetime1">
              <a:rPr lang="en-US" smtClean="0"/>
              <a:t>9/20/2023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752251A5-5EA6-4241-BDED-0A7B6E348337}" type="datetime1">
              <a:rPr lang="en-US" smtClean="0"/>
              <a:t>9/20/2023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BB880C99-09FB-4EE5-96F9-B1FBC48C16C7}" type="datetime1">
              <a:rPr lang="en-US" smtClean="0"/>
              <a:t>9/20/2023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26AB9F33-43AC-4945-8B44-879CE431C805}" type="datetime1">
              <a:rPr lang="en-US" smtClean="0"/>
              <a:t>9/20/2023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53188"/>
            <a:ext cx="4492035" cy="1621624"/>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pic>
        <p:nvPicPr>
          <p:cNvPr id="15" name="Picture 14"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103988"/>
            <a:ext cx="4492035" cy="1621624"/>
          </a:xfrm>
          <a:prstGeom prst="rect">
            <a:avLst/>
          </a:prstGeom>
        </p:spPr>
      </p:pic>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FC26F3AD-DFC5-491A-8781-317E0187EDE4}" type="datetime1">
              <a:rPr lang="en-US" smtClean="0"/>
              <a:t>9/20/2023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76EC1505-B7D9-42CF-AF7A-DE0BC516D7D9}" type="datetime1">
              <a:rPr lang="en-US" smtClean="0"/>
              <a:t>9/20/2023</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Information Technology for Minnesota Government | mn.gov/mnit</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53188"/>
            <a:ext cx="4492035" cy="1621624"/>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91800" y="339367"/>
            <a:ext cx="11360800" cy="7636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 name="Shape 5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0913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0B47-15BE-45E8-A69E-D869CBD9D5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17BBAA-E5EF-4EA6-A100-42B68E77F3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411FEC-3FB1-4DEE-A51B-FF7B41ECFA52}"/>
              </a:ext>
            </a:extLst>
          </p:cNvPr>
          <p:cNvSpPr>
            <a:spLocks noGrp="1"/>
          </p:cNvSpPr>
          <p:nvPr>
            <p:ph type="dt" sz="half" idx="10"/>
          </p:nvPr>
        </p:nvSpPr>
        <p:spPr/>
        <p:txBody>
          <a:bodyPr/>
          <a:lstStyle/>
          <a:p>
            <a:fld id="{1265E2D6-4588-4C59-BE19-200B0433BC63}" type="datetimeFigureOut">
              <a:rPr lang="en-US" smtClean="0"/>
              <a:t>9/20/2023</a:t>
            </a:fld>
            <a:endParaRPr lang="en-US"/>
          </a:p>
        </p:txBody>
      </p:sp>
      <p:sp>
        <p:nvSpPr>
          <p:cNvPr id="5" name="Footer Placeholder 4">
            <a:extLst>
              <a:ext uri="{FF2B5EF4-FFF2-40B4-BE49-F238E27FC236}">
                <a16:creationId xmlns:a16="http://schemas.microsoft.com/office/drawing/2014/main" id="{B2FF55FD-48E8-4D81-BCFC-3201EA1C0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CA3D6-8932-44BE-A289-C3203F1339ED}"/>
              </a:ext>
            </a:extLst>
          </p:cNvPr>
          <p:cNvSpPr>
            <a:spLocks noGrp="1"/>
          </p:cNvSpPr>
          <p:nvPr>
            <p:ph type="sldNum" sz="quarter" idx="12"/>
          </p:nvPr>
        </p:nvSpPr>
        <p:spPr/>
        <p:txBody>
          <a:bodyPr/>
          <a:lstStyle/>
          <a:p>
            <a:fld id="{627163C3-4981-4461-B033-BB709CD50456}" type="slidenum">
              <a:rPr lang="en-US" smtClean="0"/>
              <a:t>‹#›</a:t>
            </a:fld>
            <a:endParaRPr lang="en-US"/>
          </a:p>
        </p:txBody>
      </p:sp>
    </p:spTree>
    <p:extLst>
      <p:ext uri="{BB962C8B-B14F-4D97-AF65-F5344CB8AC3E}">
        <p14:creationId xmlns:p14="http://schemas.microsoft.com/office/powerpoint/2010/main" val="3017948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69"/>
        <p:cNvGrpSpPr/>
        <p:nvPr/>
      </p:nvGrpSpPr>
      <p:grpSpPr>
        <a:xfrm>
          <a:off x="0" y="0"/>
          <a:ext cx="0" cy="0"/>
          <a:chOff x="0" y="0"/>
          <a:chExt cx="0" cy="0"/>
        </a:xfrm>
      </p:grpSpPr>
      <p:sp>
        <p:nvSpPr>
          <p:cNvPr id="70" name="Google Shape;70;p41"/>
          <p:cNvSpPr/>
          <p:nvPr/>
        </p:nvSpPr>
        <p:spPr>
          <a:xfrm>
            <a:off x="18"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41"/>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41"/>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1"/>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41"/>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41"/>
          <p:cNvSpPr txBox="1">
            <a:spLocks noGrp="1"/>
          </p:cNvSpPr>
          <p:nvPr>
            <p:ph type="dt" idx="10"/>
          </p:nvPr>
        </p:nvSpPr>
        <p:spPr>
          <a:xfrm>
            <a:off x="465513" y="6459787"/>
            <a:ext cx="26185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4800600" y="6459787"/>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04153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35"/>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5"/>
          <p:cNvSpPr txBox="1">
            <a:spLocks noGrp="1"/>
          </p:cNvSpPr>
          <p:nvPr>
            <p:ph type="body" idx="1"/>
          </p:nvPr>
        </p:nvSpPr>
        <p:spPr>
          <a:xfrm>
            <a:off x="1097280" y="1845736"/>
            <a:ext cx="4937760" cy="402335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35"/>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35"/>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5"/>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57925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6" name="Title 8"/>
          <p:cNvSpPr>
            <a:spLocks noGrp="1"/>
          </p:cNvSpPr>
          <p:nvPr>
            <p:ph type="ctrTitle" hasCustomPrompt="1"/>
          </p:nvPr>
        </p:nvSpPr>
        <p:spPr>
          <a:xfrm>
            <a:off x="816864" y="5413800"/>
            <a:ext cx="10468864" cy="682200"/>
          </a:xfrm>
          <a:prstGeom prst="rect">
            <a:avLst/>
          </a:prstGeom>
          <a:ln>
            <a:noFill/>
          </a:ln>
        </p:spPr>
        <p:txBody>
          <a:bodyPr tIns="0" rIns="18288">
            <a:normAutofit/>
            <a:scene3d>
              <a:camera prst="orthographicFront"/>
              <a:lightRig rig="freezing" dir="t">
                <a:rot lat="0" lon="0" rev="5640000"/>
              </a:lightRig>
            </a:scene3d>
            <a:sp3d prstMaterial="flat">
              <a:bevelT w="0" h="0"/>
              <a:contourClr>
                <a:schemeClr val="tx2"/>
              </a:contourClr>
            </a:sp3d>
          </a:bodyPr>
          <a:lstStyle>
            <a:lvl1pPr algn="ctr" rtl="0">
              <a:spcBef>
                <a:spcPct val="0"/>
              </a:spcBef>
              <a:buNone/>
              <a:defRPr sz="3200" b="1">
                <a:ln>
                  <a:noFill/>
                </a:ln>
                <a:solidFill>
                  <a:srgbClr val="000000"/>
                </a:solidFill>
                <a:effectLst>
                  <a:outerShdw blurRad="38100" dist="25400" dir="5400000" algn="tl" rotWithShape="0">
                    <a:srgbClr val="002060">
                      <a:alpha val="43000"/>
                    </a:srgbClr>
                  </a:outerShdw>
                </a:effectLst>
                <a:latin typeface="+mj-lt"/>
                <a:ea typeface="+mj-ea"/>
                <a:cs typeface="+mj-cs"/>
              </a:defRPr>
            </a:lvl1pPr>
          </a:lstStyle>
          <a:p>
            <a:r>
              <a:rPr lang="en-US" altLang="en-US" noProof="0" dirty="0"/>
              <a:t>Click to edit Section title style</a:t>
            </a:r>
            <a:endParaRPr lang="en-US" dirty="0"/>
          </a:p>
        </p:txBody>
      </p:sp>
      <p:sp>
        <p:nvSpPr>
          <p:cNvPr id="7" name="Subtitle 16"/>
          <p:cNvSpPr>
            <a:spLocks noGrp="1"/>
          </p:cNvSpPr>
          <p:nvPr>
            <p:ph type="subTitle" idx="1" hasCustomPrompt="1"/>
          </p:nvPr>
        </p:nvSpPr>
        <p:spPr>
          <a:xfrm>
            <a:off x="812800" y="5943600"/>
            <a:ext cx="10472928" cy="713936"/>
          </a:xfrm>
          <a:prstGeom prst="rect">
            <a:avLst/>
          </a:prstGeom>
        </p:spPr>
        <p:txBody>
          <a:bodyPr lIns="0" rIns="18288"/>
          <a:lstStyle>
            <a:lvl1pPr marL="0" marR="45720" indent="0" algn="ctr">
              <a:buNone/>
              <a:defRPr sz="2400">
                <a:solidFill>
                  <a:srgbClr val="000000"/>
                </a:solidFill>
                <a:effectLst/>
                <a:latin typeface="AvenirNext LT Pro Regular" panose="020B05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Section subtitle style</a:t>
            </a:r>
          </a:p>
        </p:txBody>
      </p:sp>
    </p:spTree>
    <p:extLst>
      <p:ext uri="{BB962C8B-B14F-4D97-AF65-F5344CB8AC3E}">
        <p14:creationId xmlns:p14="http://schemas.microsoft.com/office/powerpoint/2010/main" val="34967290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3581400"/>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609600" y="685800"/>
            <a:ext cx="10972800" cy="685800"/>
          </a:xfrm>
        </p:spPr>
        <p:txBody>
          <a:bodyPr/>
          <a:lstStyle/>
          <a:p>
            <a:r>
              <a:rPr lang="en-US"/>
              <a:t>Click to edit Master title style</a:t>
            </a:r>
            <a:endParaRPr lang="en-US" dirty="0"/>
          </a:p>
        </p:txBody>
      </p:sp>
    </p:spTree>
    <p:extLst>
      <p:ext uri="{BB962C8B-B14F-4D97-AF65-F5344CB8AC3E}">
        <p14:creationId xmlns:p14="http://schemas.microsoft.com/office/powerpoint/2010/main" val="489573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95504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2"/>
            <a:ext cx="5384800" cy="3657599"/>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384800" cy="3657599"/>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57577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95504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209800"/>
            <a:ext cx="5384800" cy="3657599"/>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209800"/>
            <a:ext cx="5384800" cy="3657599"/>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9"/>
          <p:cNvSpPr>
            <a:spLocks noGrp="1"/>
          </p:cNvSpPr>
          <p:nvPr>
            <p:ph type="body" sz="quarter" idx="10" hasCustomPrompt="1"/>
          </p:nvPr>
        </p:nvSpPr>
        <p:spPr>
          <a:xfrm>
            <a:off x="609600" y="1676400"/>
            <a:ext cx="5410200" cy="533400"/>
          </a:xfrm>
        </p:spPr>
        <p:txBody>
          <a:bodyPr/>
          <a:lstStyle>
            <a:lvl1pPr marL="0" indent="0">
              <a:buNone/>
              <a:defRPr sz="2800" baseline="0">
                <a:latin typeface="Myriad Pro (Body)"/>
              </a:defRPr>
            </a:lvl1pPr>
          </a:lstStyle>
          <a:p>
            <a:pPr lvl="0"/>
            <a:r>
              <a:rPr lang="en-US" sz="2800" dirty="0">
                <a:latin typeface="AvenirNext LT Pro Bold" panose="020B0804020202020204" pitchFamily="34" charset="0"/>
              </a:rPr>
              <a:t>Column Title</a:t>
            </a:r>
            <a:endParaRPr lang="en-US" dirty="0"/>
          </a:p>
        </p:txBody>
      </p:sp>
      <p:sp>
        <p:nvSpPr>
          <p:cNvPr id="6" name="Text Placeholder 9"/>
          <p:cNvSpPr>
            <a:spLocks noGrp="1"/>
          </p:cNvSpPr>
          <p:nvPr>
            <p:ph type="body" sz="quarter" idx="11" hasCustomPrompt="1"/>
          </p:nvPr>
        </p:nvSpPr>
        <p:spPr>
          <a:xfrm>
            <a:off x="6205764" y="1676400"/>
            <a:ext cx="5410200" cy="533400"/>
          </a:xfrm>
        </p:spPr>
        <p:txBody>
          <a:bodyPr/>
          <a:lstStyle>
            <a:lvl1pPr marL="0" indent="0">
              <a:buNone/>
              <a:defRPr sz="2800" baseline="0">
                <a:latin typeface="Myriad Pro (Body)"/>
              </a:defRPr>
            </a:lvl1pPr>
          </a:lstStyle>
          <a:p>
            <a:pPr lvl="0"/>
            <a:r>
              <a:rPr lang="en-US" sz="2800" dirty="0">
                <a:latin typeface="AvenirNext LT Pro Bold" panose="020B0804020202020204" pitchFamily="34" charset="0"/>
              </a:rPr>
              <a:t>Column Title</a:t>
            </a:r>
            <a:endParaRPr lang="en-US" dirty="0"/>
          </a:p>
        </p:txBody>
      </p:sp>
    </p:spTree>
    <p:extLst>
      <p:ext uri="{BB962C8B-B14F-4D97-AF65-F5344CB8AC3E}">
        <p14:creationId xmlns:p14="http://schemas.microsoft.com/office/powerpoint/2010/main" val="26147403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9550400" cy="6858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000" b="1">
                <a:ln>
                  <a:noFill/>
                </a:ln>
                <a:solidFill>
                  <a:srgbClr val="000000"/>
                </a:solidFill>
                <a:effectLst/>
                <a:latin typeface="+mj-lt"/>
                <a:ea typeface="+mj-ea"/>
                <a:cs typeface="+mj-cs"/>
              </a:defRPr>
            </a:lvl1pPr>
          </a:lstStyle>
          <a:p>
            <a:r>
              <a:rPr lang="en-US" noProof="0" dirty="0"/>
              <a:t>Click to edit Master title style</a:t>
            </a:r>
            <a:endParaRPr lang="en-US" dirty="0"/>
          </a:p>
        </p:txBody>
      </p:sp>
    </p:spTree>
    <p:extLst>
      <p:ext uri="{BB962C8B-B14F-4D97-AF65-F5344CB8AC3E}">
        <p14:creationId xmlns:p14="http://schemas.microsoft.com/office/powerpoint/2010/main" val="400259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B1A4575-DDB9-4094-929B-6674B660F02D}" type="datetime1">
              <a:rPr lang="en-US" smtClean="0"/>
              <a:t>9/20/2023</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9117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Logo Only)">
  <p:cSld name="Title Slide (Logo Only)">
    <p:bg>
      <p:bgPr>
        <a:solidFill>
          <a:schemeClr val="dk1"/>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ctrTitle"/>
          </p:nvPr>
        </p:nvSpPr>
        <p:spPr>
          <a:xfrm>
            <a:off x="0" y="4188564"/>
            <a:ext cx="12192000" cy="1199223"/>
          </a:xfrm>
          <a:prstGeom prst="rect">
            <a:avLst/>
          </a:prstGeom>
          <a:solidFill>
            <a:schemeClr val="accent2"/>
          </a:solidFill>
          <a:ln>
            <a:noFill/>
          </a:ln>
        </p:spPr>
        <p:txBody>
          <a:bodyPr spcFirstLastPara="1" wrap="square" lIns="182875" tIns="91425" rIns="182875" bIns="91425" anchor="ctr" anchorCtr="0"/>
          <a:lstStyle>
            <a:lvl1pPr lvl="0" algn="ct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p:nvPr/>
        </p:nvSpPr>
        <p:spPr>
          <a:xfrm>
            <a:off x="0" y="5387786"/>
            <a:ext cx="12192000" cy="147021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
          <p:cNvSpPr txBox="1">
            <a:spLocks noGrp="1"/>
          </p:cNvSpPr>
          <p:nvPr>
            <p:ph type="body" idx="1"/>
          </p:nvPr>
        </p:nvSpPr>
        <p:spPr>
          <a:xfrm>
            <a:off x="2802467" y="5644884"/>
            <a:ext cx="6587067" cy="903062"/>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0329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Slide (Logo Only)">
  <p:cSld name="1_Title Slide (Logo Only)">
    <p:bg>
      <p:bgPr>
        <a:solidFill>
          <a:schemeClr val="lt1"/>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ctrTitle"/>
          </p:nvPr>
        </p:nvSpPr>
        <p:spPr>
          <a:xfrm>
            <a:off x="0" y="4188564"/>
            <a:ext cx="12192000" cy="1199223"/>
          </a:xfrm>
          <a:prstGeom prst="rect">
            <a:avLst/>
          </a:prstGeom>
          <a:solidFill>
            <a:schemeClr val="accent1"/>
          </a:solidFill>
          <a:ln>
            <a:noFill/>
          </a:ln>
        </p:spPr>
        <p:txBody>
          <a:bodyPr spcFirstLastPara="1" wrap="square" lIns="182875" tIns="91425" rIns="182875" bIns="91425" anchor="ctr" anchorCtr="0"/>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 name="Google Shape;33;p4" descr="Minnesota IT Services Geospatial Information Office logo"/>
          <p:cNvPicPr preferRelativeResize="0"/>
          <p:nvPr/>
        </p:nvPicPr>
        <p:blipFill rotWithShape="1">
          <a:blip r:embed="rId2">
            <a:alphaModFix/>
          </a:blip>
          <a:srcRect/>
          <a:stretch/>
        </p:blipFill>
        <p:spPr>
          <a:xfrm>
            <a:off x="2497667" y="939886"/>
            <a:ext cx="7557100" cy="2728112"/>
          </a:xfrm>
          <a:prstGeom prst="rect">
            <a:avLst/>
          </a:prstGeom>
          <a:noFill/>
          <a:ln>
            <a:noFill/>
          </a:ln>
        </p:spPr>
      </p:pic>
      <p:sp>
        <p:nvSpPr>
          <p:cNvPr id="34" name="Google Shape;34;p4"/>
          <p:cNvSpPr/>
          <p:nvPr/>
        </p:nvSpPr>
        <p:spPr>
          <a:xfrm>
            <a:off x="0" y="5387786"/>
            <a:ext cx="12192000" cy="1470213"/>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4"/>
          <p:cNvSpPr txBox="1">
            <a:spLocks noGrp="1"/>
          </p:cNvSpPr>
          <p:nvPr>
            <p:ph type="body" idx="1"/>
          </p:nvPr>
        </p:nvSpPr>
        <p:spPr>
          <a:xfrm>
            <a:off x="2802467" y="5644884"/>
            <a:ext cx="6587067" cy="903062"/>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3935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Photo)">
  <p:cSld name="Title Slide (Photo)">
    <p:bg>
      <p:bgPr>
        <a:solidFill>
          <a:schemeClr val="l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a:off x="0" y="3477837"/>
            <a:ext cx="12192000" cy="1295182"/>
          </a:xfrm>
          <a:prstGeom prst="rect">
            <a:avLst/>
          </a:prstGeom>
          <a:solidFill>
            <a:schemeClr val="accent1"/>
          </a:solidFill>
          <a:ln>
            <a:noFill/>
          </a:ln>
        </p:spPr>
        <p:txBody>
          <a:bodyPr spcFirstLastPara="1" wrap="square" lIns="182875" tIns="91425" rIns="182875" bIns="91425" anchor="ctr" anchorCtr="0"/>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p:nvPr/>
        </p:nvSpPr>
        <p:spPr>
          <a:xfrm>
            <a:off x="0" y="4773019"/>
            <a:ext cx="12192000" cy="2084981"/>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txBox="1">
            <a:spLocks noGrp="1"/>
          </p:cNvSpPr>
          <p:nvPr>
            <p:ph type="body" idx="1"/>
          </p:nvPr>
        </p:nvSpPr>
        <p:spPr>
          <a:xfrm>
            <a:off x="2802467" y="5041204"/>
            <a:ext cx="6587067" cy="1097128"/>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
          <p:cNvSpPr>
            <a:spLocks noGrp="1"/>
          </p:cNvSpPr>
          <p:nvPr>
            <p:ph type="pic" idx="2"/>
          </p:nvPr>
        </p:nvSpPr>
        <p:spPr>
          <a:xfrm>
            <a:off x="0" y="0"/>
            <a:ext cx="12192000" cy="3380732"/>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52559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E8E8E8"/>
        </a:solidFill>
        <a:effectLst/>
      </p:bgPr>
    </p:bg>
    <p:spTree>
      <p:nvGrpSpPr>
        <p:cNvPr id="1" name="Shape 44"/>
        <p:cNvGrpSpPr/>
        <p:nvPr/>
      </p:nvGrpSpPr>
      <p:grpSpPr>
        <a:xfrm>
          <a:off x="0" y="0"/>
          <a:ext cx="0" cy="0"/>
          <a:chOff x="0" y="0"/>
          <a:chExt cx="0" cy="0"/>
        </a:xfrm>
      </p:grpSpPr>
      <p:sp>
        <p:nvSpPr>
          <p:cNvPr id="45" name="Google Shape;45;p6"/>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 name="Google Shape;46;p6"/>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6"/>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421931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Slide">
  <p:cSld name="Section Slide">
    <p:bg>
      <p:bgPr>
        <a:solidFill>
          <a:schemeClr val="lt1"/>
        </a:solidFill>
        <a:effectLst/>
      </p:bgPr>
    </p:bg>
    <p:spTree>
      <p:nvGrpSpPr>
        <p:cNvPr id="1" name="Shape 51"/>
        <p:cNvGrpSpPr/>
        <p:nvPr/>
      </p:nvGrpSpPr>
      <p:grpSpPr>
        <a:xfrm>
          <a:off x="0" y="0"/>
          <a:ext cx="0" cy="0"/>
          <a:chOff x="0" y="0"/>
          <a:chExt cx="0" cy="0"/>
        </a:xfrm>
      </p:grpSpPr>
      <p:sp>
        <p:nvSpPr>
          <p:cNvPr id="52" name="Google Shape;52;p7"/>
          <p:cNvSpPr txBox="1">
            <a:spLocks noGrp="1"/>
          </p:cNvSpPr>
          <p:nvPr>
            <p:ph type="ctrTitle"/>
          </p:nvPr>
        </p:nvSpPr>
        <p:spPr>
          <a:xfrm>
            <a:off x="0" y="4188564"/>
            <a:ext cx="12192000" cy="1199223"/>
          </a:xfrm>
          <a:prstGeom prst="rect">
            <a:avLst/>
          </a:prstGeom>
          <a:solidFill>
            <a:schemeClr val="accent1"/>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p:nvPr/>
        </p:nvSpPr>
        <p:spPr>
          <a:xfrm>
            <a:off x="0" y="5387786"/>
            <a:ext cx="12192000" cy="1470213"/>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7"/>
          <p:cNvSpPr txBox="1">
            <a:spLocks noGrp="1"/>
          </p:cNvSpPr>
          <p:nvPr>
            <p:ph type="body" idx="1"/>
          </p:nvPr>
        </p:nvSpPr>
        <p:spPr>
          <a:xfrm>
            <a:off x="2802467" y="5644884"/>
            <a:ext cx="6587067" cy="44097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1000"/>
              </a:spcBef>
              <a:spcAft>
                <a:spcPts val="0"/>
              </a:spcAft>
              <a:buSzPts val="1800"/>
              <a:buNone/>
              <a:defRPr sz="18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7" descr="Minnesota IT Services Geospatial Information Office logo"/>
          <p:cNvPicPr preferRelativeResize="0"/>
          <p:nvPr/>
        </p:nvPicPr>
        <p:blipFill rotWithShape="1">
          <a:blip r:embed="rId2">
            <a:alphaModFix/>
          </a:blip>
          <a:srcRect/>
          <a:stretch/>
        </p:blipFill>
        <p:spPr>
          <a:xfrm>
            <a:off x="7169553" y="103988"/>
            <a:ext cx="4492035" cy="1621624"/>
          </a:xfrm>
          <a:prstGeom prst="rect">
            <a:avLst/>
          </a:prstGeom>
          <a:noFill/>
          <a:ln>
            <a:noFill/>
          </a:ln>
        </p:spPr>
      </p:pic>
      <p:sp>
        <p:nvSpPr>
          <p:cNvPr id="56" name="Google Shape;56;p7"/>
          <p:cNvSpPr>
            <a:spLocks noGrp="1"/>
          </p:cNvSpPr>
          <p:nvPr>
            <p:ph type="pic" idx="2"/>
          </p:nvPr>
        </p:nvSpPr>
        <p:spPr>
          <a:xfrm>
            <a:off x="0" y="1789113"/>
            <a:ext cx="12192000" cy="22987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83008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White)" type="obj">
  <p:cSld name="Title and Content (White)">
    <p:spTree>
      <p:nvGrpSpPr>
        <p:cNvPr id="1" name="Shape 60"/>
        <p:cNvGrpSpPr/>
        <p:nvPr/>
      </p:nvGrpSpPr>
      <p:grpSpPr>
        <a:xfrm>
          <a:off x="0" y="0"/>
          <a:ext cx="0" cy="0"/>
          <a:chOff x="0" y="0"/>
          <a:chExt cx="0" cy="0"/>
        </a:xfrm>
      </p:grpSpPr>
      <p:sp>
        <p:nvSpPr>
          <p:cNvPr id="61" name="Google Shape;61;p8"/>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8"/>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8"/>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847674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Split Boxed)">
  <p:cSld name="Title and Content (Split Boxed)">
    <p:bg>
      <p:bgPr>
        <a:solidFill>
          <a:srgbClr val="E8E8E8"/>
        </a:solidFill>
        <a:effectLst/>
      </p:bgPr>
    </p:bg>
    <p:spTree>
      <p:nvGrpSpPr>
        <p:cNvPr id="1" name="Shape 85"/>
        <p:cNvGrpSpPr/>
        <p:nvPr/>
      </p:nvGrpSpPr>
      <p:grpSpPr>
        <a:xfrm>
          <a:off x="0" y="0"/>
          <a:ext cx="0" cy="0"/>
          <a:chOff x="0" y="0"/>
          <a:chExt cx="0" cy="0"/>
        </a:xfrm>
      </p:grpSpPr>
      <p:sp>
        <p:nvSpPr>
          <p:cNvPr id="86" name="Google Shape;86;p11"/>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1"/>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1"/>
          <p:cNvSpPr txBox="1">
            <a:spLocks noGrp="1"/>
          </p:cNvSpPr>
          <p:nvPr>
            <p:ph type="body" idx="1"/>
          </p:nvPr>
        </p:nvSpPr>
        <p:spPr>
          <a:xfrm>
            <a:off x="838200" y="1594624"/>
            <a:ext cx="5181600" cy="4582339"/>
          </a:xfrm>
          <a:prstGeom prst="rect">
            <a:avLst/>
          </a:prstGeom>
          <a:solidFill>
            <a:schemeClr val="lt1"/>
          </a:solid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6172200" y="1594624"/>
            <a:ext cx="5181600" cy="4582339"/>
          </a:xfrm>
          <a:prstGeom prst="rect">
            <a:avLst/>
          </a:prstGeom>
          <a:solidFill>
            <a:schemeClr val="lt1"/>
          </a:solid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6791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ck Overlay, Gray Title">
  <p:cSld name="Black Overlay, Gray Title">
    <p:spTree>
      <p:nvGrpSpPr>
        <p:cNvPr id="1" name="Shape 93"/>
        <p:cNvGrpSpPr/>
        <p:nvPr/>
      </p:nvGrpSpPr>
      <p:grpSpPr>
        <a:xfrm>
          <a:off x="0" y="0"/>
          <a:ext cx="0" cy="0"/>
          <a:chOff x="0" y="0"/>
          <a:chExt cx="0" cy="0"/>
        </a:xfrm>
      </p:grpSpPr>
      <p:sp>
        <p:nvSpPr>
          <p:cNvPr id="94" name="Google Shape;94;p12"/>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2"/>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2"/>
          <p:cNvSpPr>
            <a:spLocks noGrp="1"/>
          </p:cNvSpPr>
          <p:nvPr>
            <p:ph type="pic" idx="2"/>
          </p:nvPr>
        </p:nvSpPr>
        <p:spPr>
          <a:xfrm>
            <a:off x="0" y="1219198"/>
            <a:ext cx="12192000" cy="5638802"/>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2"/>
          <p:cNvSpPr txBox="1">
            <a:spLocks noGrp="1"/>
          </p:cNvSpPr>
          <p:nvPr>
            <p:ph type="body" idx="1"/>
          </p:nvPr>
        </p:nvSpPr>
        <p:spPr>
          <a:xfrm>
            <a:off x="0" y="2609242"/>
            <a:ext cx="5683624" cy="2858714"/>
          </a:xfrm>
          <a:prstGeom prst="rect">
            <a:avLst/>
          </a:prstGeom>
          <a:solidFill>
            <a:schemeClr val="dk1">
              <a:alpha val="87843"/>
            </a:schemeClr>
          </a:solidFill>
          <a:ln>
            <a:noFill/>
          </a:ln>
        </p:spPr>
        <p:txBody>
          <a:bodyPr spcFirstLastPara="1" wrap="square" lIns="91425" tIns="45700" rIns="274300" bIns="45700" anchor="ctr" anchorCtr="0"/>
          <a:lstStyle>
            <a:lvl1pPr marL="457200" lvl="0" indent="-387350" algn="l">
              <a:lnSpc>
                <a:spcPct val="100000"/>
              </a:lnSpc>
              <a:spcBef>
                <a:spcPts val="0"/>
              </a:spcBef>
              <a:spcAft>
                <a:spcPts val="0"/>
              </a:spcAft>
              <a:buClr>
                <a:schemeClr val="accent2"/>
              </a:buClr>
              <a:buSzPts val="2500"/>
              <a:buChar char="•"/>
              <a:defRPr sz="2500">
                <a:solidFill>
                  <a:schemeClr val="lt1"/>
                </a:solidFill>
              </a:defRPr>
            </a:lvl1pPr>
            <a:lvl2pPr marL="914400" lvl="1" indent="-361950" algn="l">
              <a:lnSpc>
                <a:spcPct val="100000"/>
              </a:lnSpc>
              <a:spcBef>
                <a:spcPts val="1000"/>
              </a:spcBef>
              <a:spcAft>
                <a:spcPts val="0"/>
              </a:spcAft>
              <a:buClr>
                <a:schemeClr val="accent2"/>
              </a:buClr>
              <a:buSzPts val="2100"/>
              <a:buChar char="•"/>
              <a:defRPr sz="2100">
                <a:solidFill>
                  <a:schemeClr val="lt1"/>
                </a:solidFill>
              </a:defRPr>
            </a:lvl2pPr>
            <a:lvl3pPr marL="1371600" lvl="2" indent="-336550" algn="l">
              <a:lnSpc>
                <a:spcPct val="100000"/>
              </a:lnSpc>
              <a:spcBef>
                <a:spcPts val="1000"/>
              </a:spcBef>
              <a:spcAft>
                <a:spcPts val="0"/>
              </a:spcAft>
              <a:buClr>
                <a:schemeClr val="accent2"/>
              </a:buClr>
              <a:buSzPts val="1700"/>
              <a:buChar char="•"/>
              <a:defRPr sz="1700">
                <a:solidFill>
                  <a:schemeClr val="lt1"/>
                </a:solidFill>
              </a:defRPr>
            </a:lvl3pPr>
            <a:lvl4pPr marL="1828800" lvl="3" indent="-336550" algn="l">
              <a:lnSpc>
                <a:spcPct val="100000"/>
              </a:lnSpc>
              <a:spcBef>
                <a:spcPts val="1000"/>
              </a:spcBef>
              <a:spcAft>
                <a:spcPts val="0"/>
              </a:spcAft>
              <a:buClr>
                <a:schemeClr val="accent2"/>
              </a:buClr>
              <a:buSzPts val="1700"/>
              <a:buChar char="•"/>
              <a:defRPr sz="1700">
                <a:solidFill>
                  <a:schemeClr val="lt1"/>
                </a:solidFill>
              </a:defRPr>
            </a:lvl4pPr>
            <a:lvl5pPr marL="2286000" lvl="4" indent="-336550" algn="l">
              <a:lnSpc>
                <a:spcPct val="100000"/>
              </a:lnSpc>
              <a:spcBef>
                <a:spcPts val="1000"/>
              </a:spcBef>
              <a:spcAft>
                <a:spcPts val="0"/>
              </a:spcAft>
              <a:buClr>
                <a:schemeClr val="accent2"/>
              </a:buClr>
              <a:buSzPts val="1700"/>
              <a:buChar char="•"/>
              <a:defRPr sz="1700">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287013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ck Overlay, White Title">
  <p:cSld name="Black Overlay, White Title">
    <p:spTree>
      <p:nvGrpSpPr>
        <p:cNvPr id="1" name="Shape 101"/>
        <p:cNvGrpSpPr/>
        <p:nvPr/>
      </p:nvGrpSpPr>
      <p:grpSpPr>
        <a:xfrm>
          <a:off x="0" y="0"/>
          <a:ext cx="0" cy="0"/>
          <a:chOff x="0" y="0"/>
          <a:chExt cx="0" cy="0"/>
        </a:xfrm>
      </p:grpSpPr>
      <p:sp>
        <p:nvSpPr>
          <p:cNvPr id="102" name="Google Shape;102;p13"/>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1"/>
              </a:buClr>
              <a:buSzPts val="3600"/>
              <a:buFont typeface="Calibri"/>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3"/>
          <p:cNvSpPr>
            <a:spLocks noGrp="1"/>
          </p:cNvSpPr>
          <p:nvPr>
            <p:ph type="pic" idx="2"/>
          </p:nvPr>
        </p:nvSpPr>
        <p:spPr>
          <a:xfrm>
            <a:off x="0" y="1219198"/>
            <a:ext cx="12192000" cy="5638802"/>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3"/>
          <p:cNvSpPr txBox="1">
            <a:spLocks noGrp="1"/>
          </p:cNvSpPr>
          <p:nvPr>
            <p:ph type="body" idx="1"/>
          </p:nvPr>
        </p:nvSpPr>
        <p:spPr>
          <a:xfrm>
            <a:off x="0" y="2609242"/>
            <a:ext cx="5683624" cy="2858714"/>
          </a:xfrm>
          <a:prstGeom prst="rect">
            <a:avLst/>
          </a:prstGeom>
          <a:solidFill>
            <a:schemeClr val="dk1">
              <a:alpha val="87843"/>
            </a:schemeClr>
          </a:solidFill>
          <a:ln>
            <a:noFill/>
          </a:ln>
        </p:spPr>
        <p:txBody>
          <a:bodyPr spcFirstLastPara="1" wrap="square" lIns="91425" tIns="45700" rIns="274300" bIns="45700" anchor="ctr" anchorCtr="0"/>
          <a:lstStyle>
            <a:lvl1pPr marL="457200" lvl="0" indent="-387350" algn="l">
              <a:lnSpc>
                <a:spcPct val="100000"/>
              </a:lnSpc>
              <a:spcBef>
                <a:spcPts val="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2898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825625"/>
            <a:ext cx="7340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F98F37-6EA6-42C7-B49A-6A174BAA1F35}" type="datetime1">
              <a:rPr lang="en-US" smtClean="0"/>
              <a:t>9/20/2023</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Decorative image of map and compass. " title="Decorative image of map and compass.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3425" y="1329434"/>
            <a:ext cx="3838575" cy="4800600"/>
          </a:xfrm>
          <a:prstGeom prst="rect">
            <a:avLst/>
          </a:prstGeom>
        </p:spPr>
      </p:pic>
    </p:spTree>
    <p:extLst>
      <p:ext uri="{BB962C8B-B14F-4D97-AF65-F5344CB8AC3E}">
        <p14:creationId xmlns:p14="http://schemas.microsoft.com/office/powerpoint/2010/main" val="38980359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Solid White)">
  <p:cSld name="Title and Content (Solid White)">
    <p:bg>
      <p:bgPr>
        <a:solidFill>
          <a:schemeClr val="lt1"/>
        </a:solidFill>
        <a:effectLst/>
      </p:bgPr>
    </p:bg>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1"/>
              </a:buClr>
              <a:buSzPts val="3600"/>
              <a:buFont typeface="Calibri"/>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4"/>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53500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Solid Dark)">
  <p:cSld name="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5"/>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734142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itle and Content (Solid Dark)">
  <p:cSld name="1_Title and Content (Solid Dark)">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6"/>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88937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Solid Lt Gray)">
  <p:cSld name="Title and Content (Solid Lt Gray)">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1"/>
              </a:buClr>
              <a:buSzPts val="3600"/>
              <a:buFont typeface="Calibri"/>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7"/>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Calibri"/>
                <a:ea typeface="Calibri"/>
                <a:cs typeface="Calibri"/>
                <a:sym typeface="Calibri"/>
              </a:defRPr>
            </a:lvl1pPr>
            <a:lvl2pPr marL="0" lvl="1" indent="0" algn="r">
              <a:spcBef>
                <a:spcPts val="0"/>
              </a:spcBef>
              <a:buNone/>
              <a:defRPr sz="1200" b="0" i="0" u="none" strike="noStrike" cap="none">
                <a:solidFill>
                  <a:schemeClr val="dk2"/>
                </a:solidFill>
                <a:latin typeface="Calibri"/>
                <a:ea typeface="Calibri"/>
                <a:cs typeface="Calibri"/>
                <a:sym typeface="Calibri"/>
              </a:defRPr>
            </a:lvl2pPr>
            <a:lvl3pPr marL="0" lvl="2" indent="0" algn="r">
              <a:spcBef>
                <a:spcPts val="0"/>
              </a:spcBef>
              <a:buNone/>
              <a:defRPr sz="1200" b="0" i="0" u="none" strike="noStrike" cap="none">
                <a:solidFill>
                  <a:schemeClr val="dk2"/>
                </a:solidFill>
                <a:latin typeface="Calibri"/>
                <a:ea typeface="Calibri"/>
                <a:cs typeface="Calibri"/>
                <a:sym typeface="Calibri"/>
              </a:defRPr>
            </a:lvl3pPr>
            <a:lvl4pPr marL="0" lvl="3" indent="0" algn="r">
              <a:spcBef>
                <a:spcPts val="0"/>
              </a:spcBef>
              <a:buNone/>
              <a:defRPr sz="1200" b="0" i="0" u="none" strike="noStrike" cap="none">
                <a:solidFill>
                  <a:schemeClr val="dk2"/>
                </a:solidFill>
                <a:latin typeface="Calibri"/>
                <a:ea typeface="Calibri"/>
                <a:cs typeface="Calibri"/>
                <a:sym typeface="Calibri"/>
              </a:defRPr>
            </a:lvl4pPr>
            <a:lvl5pPr marL="0" lvl="4" indent="0" algn="r">
              <a:spcBef>
                <a:spcPts val="0"/>
              </a:spcBef>
              <a:buNone/>
              <a:defRPr sz="1200" b="0" i="0" u="none" strike="noStrike" cap="none">
                <a:solidFill>
                  <a:schemeClr val="dk2"/>
                </a:solidFill>
                <a:latin typeface="Calibri"/>
                <a:ea typeface="Calibri"/>
                <a:cs typeface="Calibri"/>
                <a:sym typeface="Calibri"/>
              </a:defRPr>
            </a:lvl5pPr>
            <a:lvl6pPr marL="0" lvl="5" indent="0" algn="r">
              <a:spcBef>
                <a:spcPts val="0"/>
              </a:spcBef>
              <a:buNone/>
              <a:defRPr sz="1200" b="0" i="0" u="none" strike="noStrike" cap="none">
                <a:solidFill>
                  <a:schemeClr val="dk2"/>
                </a:solidFill>
                <a:latin typeface="Calibri"/>
                <a:ea typeface="Calibri"/>
                <a:cs typeface="Calibri"/>
                <a:sym typeface="Calibri"/>
              </a:defRPr>
            </a:lvl6pPr>
            <a:lvl7pPr marL="0" lvl="6" indent="0" algn="r">
              <a:spcBef>
                <a:spcPts val="0"/>
              </a:spcBef>
              <a:buNone/>
              <a:defRPr sz="1200" b="0" i="0" u="none" strike="noStrike" cap="none">
                <a:solidFill>
                  <a:schemeClr val="dk2"/>
                </a:solidFill>
                <a:latin typeface="Calibri"/>
                <a:ea typeface="Calibri"/>
                <a:cs typeface="Calibri"/>
                <a:sym typeface="Calibri"/>
              </a:defRPr>
            </a:lvl7pPr>
            <a:lvl8pPr marL="0" lvl="7" indent="0" algn="r">
              <a:spcBef>
                <a:spcPts val="0"/>
              </a:spcBef>
              <a:buNone/>
              <a:defRPr sz="1200" b="0" i="0" u="none" strike="noStrike" cap="none">
                <a:solidFill>
                  <a:schemeClr val="dk2"/>
                </a:solidFill>
                <a:latin typeface="Calibri"/>
                <a:ea typeface="Calibri"/>
                <a:cs typeface="Calibri"/>
                <a:sym typeface="Calibri"/>
              </a:defRPr>
            </a:lvl8pPr>
            <a:lvl9pPr marL="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31653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_Title and Content (Solid Dark)">
  <p:cSld name="2_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8"/>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8"/>
          <p:cNvSpPr>
            <a:spLocks noGrp="1"/>
          </p:cNvSpPr>
          <p:nvPr>
            <p:ph type="pic" idx="2"/>
          </p:nvPr>
        </p:nvSpPr>
        <p:spPr>
          <a:xfrm>
            <a:off x="7653566" y="1364826"/>
            <a:ext cx="4538434" cy="4538434"/>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2"/>
              </a:buClr>
              <a:buSzPts val="2500"/>
              <a:buFont typeface="Arial"/>
              <a:buChar char="•"/>
              <a:defRPr sz="2500" b="0" i="0" u="none" strike="noStrike" cap="none">
                <a:solidFill>
                  <a:schemeClr val="lt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1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64402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_Title and Content (Solid Dark)">
  <p:cSld name="3_Title and Content (Solid Dark)">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19"/>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19"/>
          <p:cNvSpPr>
            <a:spLocks noGrp="1"/>
          </p:cNvSpPr>
          <p:nvPr>
            <p:ph type="pic" idx="2"/>
          </p:nvPr>
        </p:nvSpPr>
        <p:spPr>
          <a:xfrm>
            <a:off x="7653566" y="1364826"/>
            <a:ext cx="4538434" cy="4538434"/>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2"/>
              </a:buClr>
              <a:buSzPts val="2500"/>
              <a:buFont typeface="Arial"/>
              <a:buChar char="•"/>
              <a:defRPr sz="2500" b="0" i="0" u="none" strike="noStrike" cap="none">
                <a:solidFill>
                  <a:schemeClr val="lt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1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165342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itle and Content (Solid Lt Gray)">
  <p:cSld name="1_Title and Content (Solid Lt Gray)">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1"/>
              </a:buClr>
              <a:buSzPts val="3600"/>
              <a:buFont typeface="Calibri"/>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0"/>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dk1"/>
              </a:buClr>
              <a:buSzPts val="2500"/>
              <a:buChar char="•"/>
              <a:defRPr>
                <a:solidFill>
                  <a:schemeClr val="dk1"/>
                </a:solidFill>
              </a:defRPr>
            </a:lvl1pPr>
            <a:lvl2pPr marL="914400" lvl="1" indent="-361950" algn="l">
              <a:lnSpc>
                <a:spcPct val="100000"/>
              </a:lnSpc>
              <a:spcBef>
                <a:spcPts val="1000"/>
              </a:spcBef>
              <a:spcAft>
                <a:spcPts val="0"/>
              </a:spcAft>
              <a:buClr>
                <a:schemeClr val="dk1"/>
              </a:buClr>
              <a:buSzPts val="2100"/>
              <a:buChar char="•"/>
              <a:defRPr>
                <a:solidFill>
                  <a:schemeClr val="dk1"/>
                </a:solidFill>
              </a:defRPr>
            </a:lvl2pPr>
            <a:lvl3pPr marL="1371600" lvl="2" indent="-336550" algn="l">
              <a:lnSpc>
                <a:spcPct val="100000"/>
              </a:lnSpc>
              <a:spcBef>
                <a:spcPts val="1000"/>
              </a:spcBef>
              <a:spcAft>
                <a:spcPts val="0"/>
              </a:spcAft>
              <a:buClr>
                <a:schemeClr val="dk1"/>
              </a:buClr>
              <a:buSzPts val="1700"/>
              <a:buChar char="•"/>
              <a:defRPr>
                <a:solidFill>
                  <a:schemeClr val="dk1"/>
                </a:solidFill>
              </a:defRPr>
            </a:lvl3pPr>
            <a:lvl4pPr marL="1828800" lvl="3" indent="-336550" algn="l">
              <a:lnSpc>
                <a:spcPct val="100000"/>
              </a:lnSpc>
              <a:spcBef>
                <a:spcPts val="1000"/>
              </a:spcBef>
              <a:spcAft>
                <a:spcPts val="0"/>
              </a:spcAft>
              <a:buClr>
                <a:schemeClr val="dk1"/>
              </a:buClr>
              <a:buSzPts val="1700"/>
              <a:buChar char="•"/>
              <a:defRPr>
                <a:solidFill>
                  <a:schemeClr val="dk1"/>
                </a:solidFill>
              </a:defRPr>
            </a:lvl4pPr>
            <a:lvl5pPr marL="2286000" lvl="4" indent="-336550" algn="l">
              <a:lnSpc>
                <a:spcPct val="100000"/>
              </a:lnSpc>
              <a:spcBef>
                <a:spcPts val="1000"/>
              </a:spcBef>
              <a:spcAft>
                <a:spcPts val="0"/>
              </a:spcAft>
              <a:buClr>
                <a:schemeClr val="dk1"/>
              </a:buClr>
              <a:buSzPts val="1700"/>
              <a:buChar char="•"/>
              <a:defRPr>
                <a:solidFill>
                  <a:schemeClr val="dk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0"/>
          <p:cNvSpPr>
            <a:spLocks noGrp="1"/>
          </p:cNvSpPr>
          <p:nvPr>
            <p:ph type="pic" idx="2"/>
          </p:nvPr>
        </p:nvSpPr>
        <p:spPr>
          <a:xfrm>
            <a:off x="7653566" y="1364826"/>
            <a:ext cx="4538434" cy="4538434"/>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2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Calibri"/>
                <a:ea typeface="Calibri"/>
                <a:cs typeface="Calibri"/>
                <a:sym typeface="Calibri"/>
              </a:defRPr>
            </a:lvl1pPr>
            <a:lvl2pPr marL="0" lvl="1" indent="0" algn="r">
              <a:spcBef>
                <a:spcPts val="0"/>
              </a:spcBef>
              <a:buNone/>
              <a:defRPr sz="1200" b="0" i="0" u="none" strike="noStrike" cap="none">
                <a:solidFill>
                  <a:schemeClr val="dk2"/>
                </a:solidFill>
                <a:latin typeface="Calibri"/>
                <a:ea typeface="Calibri"/>
                <a:cs typeface="Calibri"/>
                <a:sym typeface="Calibri"/>
              </a:defRPr>
            </a:lvl2pPr>
            <a:lvl3pPr marL="0" lvl="2" indent="0" algn="r">
              <a:spcBef>
                <a:spcPts val="0"/>
              </a:spcBef>
              <a:buNone/>
              <a:defRPr sz="1200" b="0" i="0" u="none" strike="noStrike" cap="none">
                <a:solidFill>
                  <a:schemeClr val="dk2"/>
                </a:solidFill>
                <a:latin typeface="Calibri"/>
                <a:ea typeface="Calibri"/>
                <a:cs typeface="Calibri"/>
                <a:sym typeface="Calibri"/>
              </a:defRPr>
            </a:lvl3pPr>
            <a:lvl4pPr marL="0" lvl="3" indent="0" algn="r">
              <a:spcBef>
                <a:spcPts val="0"/>
              </a:spcBef>
              <a:buNone/>
              <a:defRPr sz="1200" b="0" i="0" u="none" strike="noStrike" cap="none">
                <a:solidFill>
                  <a:schemeClr val="dk2"/>
                </a:solidFill>
                <a:latin typeface="Calibri"/>
                <a:ea typeface="Calibri"/>
                <a:cs typeface="Calibri"/>
                <a:sym typeface="Calibri"/>
              </a:defRPr>
            </a:lvl4pPr>
            <a:lvl5pPr marL="0" lvl="4" indent="0" algn="r">
              <a:spcBef>
                <a:spcPts val="0"/>
              </a:spcBef>
              <a:buNone/>
              <a:defRPr sz="1200" b="0" i="0" u="none" strike="noStrike" cap="none">
                <a:solidFill>
                  <a:schemeClr val="dk2"/>
                </a:solidFill>
                <a:latin typeface="Calibri"/>
                <a:ea typeface="Calibri"/>
                <a:cs typeface="Calibri"/>
                <a:sym typeface="Calibri"/>
              </a:defRPr>
            </a:lvl5pPr>
            <a:lvl6pPr marL="0" lvl="5" indent="0" algn="r">
              <a:spcBef>
                <a:spcPts val="0"/>
              </a:spcBef>
              <a:buNone/>
              <a:defRPr sz="1200" b="0" i="0" u="none" strike="noStrike" cap="none">
                <a:solidFill>
                  <a:schemeClr val="dk2"/>
                </a:solidFill>
                <a:latin typeface="Calibri"/>
                <a:ea typeface="Calibri"/>
                <a:cs typeface="Calibri"/>
                <a:sym typeface="Calibri"/>
              </a:defRPr>
            </a:lvl6pPr>
            <a:lvl7pPr marL="0" lvl="6" indent="0" algn="r">
              <a:spcBef>
                <a:spcPts val="0"/>
              </a:spcBef>
              <a:buNone/>
              <a:defRPr sz="1200" b="0" i="0" u="none" strike="noStrike" cap="none">
                <a:solidFill>
                  <a:schemeClr val="dk2"/>
                </a:solidFill>
                <a:latin typeface="Calibri"/>
                <a:ea typeface="Calibri"/>
                <a:cs typeface="Calibri"/>
                <a:sym typeface="Calibri"/>
              </a:defRPr>
            </a:lvl7pPr>
            <a:lvl8pPr marL="0" lvl="7" indent="0" algn="r">
              <a:spcBef>
                <a:spcPts val="0"/>
              </a:spcBef>
              <a:buNone/>
              <a:defRPr sz="1200" b="0" i="0" u="none" strike="noStrike" cap="none">
                <a:solidFill>
                  <a:schemeClr val="dk2"/>
                </a:solidFill>
                <a:latin typeface="Calibri"/>
                <a:ea typeface="Calibri"/>
                <a:cs typeface="Calibri"/>
                <a:sym typeface="Calibri"/>
              </a:defRPr>
            </a:lvl8pPr>
            <a:lvl9pPr marL="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42302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eam Page (4 Up)">
  <p:cSld name="Team Page (4 Up)">
    <p:spTree>
      <p:nvGrpSpPr>
        <p:cNvPr id="1" name="Shape 153"/>
        <p:cNvGrpSpPr/>
        <p:nvPr/>
      </p:nvGrpSpPr>
      <p:grpSpPr>
        <a:xfrm>
          <a:off x="0" y="0"/>
          <a:ext cx="0" cy="0"/>
          <a:chOff x="0" y="0"/>
          <a:chExt cx="0" cy="0"/>
        </a:xfrm>
      </p:grpSpPr>
      <p:sp>
        <p:nvSpPr>
          <p:cNvPr id="154" name="Google Shape;154;p21"/>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21"/>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21"/>
          <p:cNvSpPr/>
          <p:nvPr/>
        </p:nvSpPr>
        <p:spPr>
          <a:xfrm>
            <a:off x="0" y="1216024"/>
            <a:ext cx="12192000" cy="4987926"/>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21"/>
          <p:cNvSpPr>
            <a:spLocks noGrp="1"/>
          </p:cNvSpPr>
          <p:nvPr>
            <p:ph type="pic" idx="2"/>
          </p:nvPr>
        </p:nvSpPr>
        <p:spPr>
          <a:xfrm>
            <a:off x="806332" y="1981899"/>
            <a:ext cx="2094842" cy="2094842"/>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21"/>
          <p:cNvSpPr txBox="1">
            <a:spLocks noGrp="1"/>
          </p:cNvSpPr>
          <p:nvPr>
            <p:ph type="body" idx="1"/>
          </p:nvPr>
        </p:nvSpPr>
        <p:spPr>
          <a:xfrm>
            <a:off x="581719" y="4345147"/>
            <a:ext cx="2542477" cy="72390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1"/>
          <p:cNvSpPr>
            <a:spLocks noGrp="1"/>
          </p:cNvSpPr>
          <p:nvPr>
            <p:ph type="pic" idx="3"/>
          </p:nvPr>
        </p:nvSpPr>
        <p:spPr>
          <a:xfrm>
            <a:off x="3646176"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21"/>
          <p:cNvSpPr txBox="1">
            <a:spLocks noGrp="1"/>
          </p:cNvSpPr>
          <p:nvPr>
            <p:ph type="body" idx="4"/>
          </p:nvPr>
        </p:nvSpPr>
        <p:spPr>
          <a:xfrm>
            <a:off x="3421563" y="4345147"/>
            <a:ext cx="2542477" cy="72390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1"/>
          <p:cNvSpPr>
            <a:spLocks noGrp="1"/>
          </p:cNvSpPr>
          <p:nvPr>
            <p:ph type="pic" idx="5"/>
          </p:nvPr>
        </p:nvSpPr>
        <p:spPr>
          <a:xfrm>
            <a:off x="6486020"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21"/>
          <p:cNvSpPr txBox="1">
            <a:spLocks noGrp="1"/>
          </p:cNvSpPr>
          <p:nvPr>
            <p:ph type="body" idx="6"/>
          </p:nvPr>
        </p:nvSpPr>
        <p:spPr>
          <a:xfrm>
            <a:off x="6261407" y="4345147"/>
            <a:ext cx="2542477" cy="72390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21"/>
          <p:cNvSpPr>
            <a:spLocks noGrp="1"/>
          </p:cNvSpPr>
          <p:nvPr>
            <p:ph type="pic" idx="7"/>
          </p:nvPr>
        </p:nvSpPr>
        <p:spPr>
          <a:xfrm>
            <a:off x="9325864"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21"/>
          <p:cNvSpPr txBox="1">
            <a:spLocks noGrp="1"/>
          </p:cNvSpPr>
          <p:nvPr>
            <p:ph type="body" idx="8"/>
          </p:nvPr>
        </p:nvSpPr>
        <p:spPr>
          <a:xfrm>
            <a:off x="9101251" y="4341161"/>
            <a:ext cx="2542477" cy="72390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21"/>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2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093324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eam Page (3 Up)">
  <p:cSld name="Team Page (3 Up)">
    <p:spTree>
      <p:nvGrpSpPr>
        <p:cNvPr id="1" name="Shape 169"/>
        <p:cNvGrpSpPr/>
        <p:nvPr/>
      </p:nvGrpSpPr>
      <p:grpSpPr>
        <a:xfrm>
          <a:off x="0" y="0"/>
          <a:ext cx="0" cy="0"/>
          <a:chOff x="0" y="0"/>
          <a:chExt cx="0" cy="0"/>
        </a:xfrm>
      </p:grpSpPr>
      <p:sp>
        <p:nvSpPr>
          <p:cNvPr id="170" name="Google Shape;170;p22"/>
          <p:cNvSpPr/>
          <p:nvPr/>
        </p:nvSpPr>
        <p:spPr>
          <a:xfrm>
            <a:off x="0" y="0"/>
            <a:ext cx="12192000" cy="1219200"/>
          </a:xfrm>
          <a:prstGeom prst="rect">
            <a:avLst/>
          </a:prstGeom>
          <a:solidFill>
            <a:srgbClr val="0038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22"/>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2"/>
          <p:cNvSpPr/>
          <p:nvPr/>
        </p:nvSpPr>
        <p:spPr>
          <a:xfrm>
            <a:off x="0" y="1216024"/>
            <a:ext cx="12192000" cy="4987926"/>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22"/>
          <p:cNvSpPr>
            <a:spLocks noGrp="1"/>
          </p:cNvSpPr>
          <p:nvPr>
            <p:ph type="pic" idx="2"/>
          </p:nvPr>
        </p:nvSpPr>
        <p:spPr>
          <a:xfrm>
            <a:off x="1572814" y="1964392"/>
            <a:ext cx="2332190" cy="2332190"/>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22"/>
          <p:cNvSpPr txBox="1">
            <a:spLocks noGrp="1"/>
          </p:cNvSpPr>
          <p:nvPr>
            <p:ph type="body" idx="1"/>
          </p:nvPr>
        </p:nvSpPr>
        <p:spPr>
          <a:xfrm>
            <a:off x="1469225" y="4564988"/>
            <a:ext cx="2542477" cy="72390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22"/>
          <p:cNvSpPr>
            <a:spLocks noGrp="1"/>
          </p:cNvSpPr>
          <p:nvPr>
            <p:ph type="pic" idx="3"/>
          </p:nvPr>
        </p:nvSpPr>
        <p:spPr>
          <a:xfrm>
            <a:off x="4824541" y="1964392"/>
            <a:ext cx="2317864" cy="2317864"/>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22"/>
          <p:cNvSpPr txBox="1">
            <a:spLocks noGrp="1"/>
          </p:cNvSpPr>
          <p:nvPr>
            <p:ph type="body" idx="4"/>
          </p:nvPr>
        </p:nvSpPr>
        <p:spPr>
          <a:xfrm>
            <a:off x="4712235" y="4564988"/>
            <a:ext cx="2542477" cy="72390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2"/>
          <p:cNvSpPr>
            <a:spLocks noGrp="1"/>
          </p:cNvSpPr>
          <p:nvPr>
            <p:ph type="pic" idx="5"/>
          </p:nvPr>
        </p:nvSpPr>
        <p:spPr>
          <a:xfrm>
            <a:off x="8067551" y="1964392"/>
            <a:ext cx="2317864" cy="2317864"/>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22"/>
          <p:cNvSpPr txBox="1">
            <a:spLocks noGrp="1"/>
          </p:cNvSpPr>
          <p:nvPr>
            <p:ph type="body" idx="6"/>
          </p:nvPr>
        </p:nvSpPr>
        <p:spPr>
          <a:xfrm>
            <a:off x="7955245" y="4564988"/>
            <a:ext cx="2542477" cy="72390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22"/>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2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2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500073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eam Page 4-Up White Vertical">
  <p:cSld name="Team Page 4-Up White Vertical">
    <p:spTree>
      <p:nvGrpSpPr>
        <p:cNvPr id="1" name="Shape 183"/>
        <p:cNvGrpSpPr/>
        <p:nvPr/>
      </p:nvGrpSpPr>
      <p:grpSpPr>
        <a:xfrm>
          <a:off x="0" y="0"/>
          <a:ext cx="0" cy="0"/>
          <a:chOff x="0" y="0"/>
          <a:chExt cx="0" cy="0"/>
        </a:xfrm>
      </p:grpSpPr>
      <p:sp>
        <p:nvSpPr>
          <p:cNvPr id="184" name="Google Shape;184;p23"/>
          <p:cNvSpPr/>
          <p:nvPr/>
        </p:nvSpPr>
        <p:spPr>
          <a:xfrm>
            <a:off x="0" y="0"/>
            <a:ext cx="12192000" cy="1219200"/>
          </a:xfrm>
          <a:prstGeom prst="rect">
            <a:avLst/>
          </a:prstGeom>
          <a:solidFill>
            <a:srgbClr val="0038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23"/>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23"/>
          <p:cNvSpPr>
            <a:spLocks noGrp="1"/>
          </p:cNvSpPr>
          <p:nvPr>
            <p:ph type="pic" idx="2"/>
          </p:nvPr>
        </p:nvSpPr>
        <p:spPr>
          <a:xfrm>
            <a:off x="806332" y="1981899"/>
            <a:ext cx="2094842" cy="2094842"/>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23"/>
          <p:cNvSpPr txBox="1">
            <a:spLocks noGrp="1"/>
          </p:cNvSpPr>
          <p:nvPr>
            <p:ph type="body" idx="1"/>
          </p:nvPr>
        </p:nvSpPr>
        <p:spPr>
          <a:xfrm>
            <a:off x="581719" y="4345146"/>
            <a:ext cx="2542477" cy="1623853"/>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23"/>
          <p:cNvSpPr>
            <a:spLocks noGrp="1"/>
          </p:cNvSpPr>
          <p:nvPr>
            <p:ph type="pic" idx="3"/>
          </p:nvPr>
        </p:nvSpPr>
        <p:spPr>
          <a:xfrm>
            <a:off x="3646176" y="1967573"/>
            <a:ext cx="2094842" cy="2094842"/>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23"/>
          <p:cNvSpPr txBox="1">
            <a:spLocks noGrp="1"/>
          </p:cNvSpPr>
          <p:nvPr>
            <p:ph type="body" idx="4"/>
          </p:nvPr>
        </p:nvSpPr>
        <p:spPr>
          <a:xfrm>
            <a:off x="3421563" y="4345147"/>
            <a:ext cx="2542477" cy="1623852"/>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23"/>
          <p:cNvSpPr>
            <a:spLocks noGrp="1"/>
          </p:cNvSpPr>
          <p:nvPr>
            <p:ph type="pic" idx="5"/>
          </p:nvPr>
        </p:nvSpPr>
        <p:spPr>
          <a:xfrm>
            <a:off x="6486020" y="1967573"/>
            <a:ext cx="2094842" cy="2094842"/>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23"/>
          <p:cNvSpPr txBox="1">
            <a:spLocks noGrp="1"/>
          </p:cNvSpPr>
          <p:nvPr>
            <p:ph type="body" idx="6"/>
          </p:nvPr>
        </p:nvSpPr>
        <p:spPr>
          <a:xfrm>
            <a:off x="6261407" y="4345147"/>
            <a:ext cx="2542477" cy="1623852"/>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23"/>
          <p:cNvSpPr>
            <a:spLocks noGrp="1"/>
          </p:cNvSpPr>
          <p:nvPr>
            <p:ph type="pic" idx="7"/>
          </p:nvPr>
        </p:nvSpPr>
        <p:spPr>
          <a:xfrm>
            <a:off x="9325864" y="1967573"/>
            <a:ext cx="2094842" cy="2094842"/>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 name="Google Shape;193;p23"/>
          <p:cNvSpPr txBox="1">
            <a:spLocks noGrp="1"/>
          </p:cNvSpPr>
          <p:nvPr>
            <p:ph type="body" idx="8"/>
          </p:nvPr>
        </p:nvSpPr>
        <p:spPr>
          <a:xfrm>
            <a:off x="9101251" y="4341161"/>
            <a:ext cx="2542477" cy="1627838"/>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23"/>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2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2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5322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58E950-06C4-4DC8-B03C-4107DDC0AE76}" type="datetime1">
              <a:rPr lang="en-US" smtClean="0"/>
              <a:t>9/20/2023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eam Page 4-Up Gray BG Horizontal">
  <p:cSld name="Team Page 4-Up Gray BG Horizontal">
    <p:spTree>
      <p:nvGrpSpPr>
        <p:cNvPr id="1" name="Shape 198"/>
        <p:cNvGrpSpPr/>
        <p:nvPr/>
      </p:nvGrpSpPr>
      <p:grpSpPr>
        <a:xfrm>
          <a:off x="0" y="0"/>
          <a:ext cx="0" cy="0"/>
          <a:chOff x="0" y="0"/>
          <a:chExt cx="0" cy="0"/>
        </a:xfrm>
      </p:grpSpPr>
      <p:sp>
        <p:nvSpPr>
          <p:cNvPr id="199" name="Google Shape;199;p24"/>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24"/>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24"/>
          <p:cNvSpPr/>
          <p:nvPr/>
        </p:nvSpPr>
        <p:spPr>
          <a:xfrm>
            <a:off x="0" y="1216024"/>
            <a:ext cx="12192000" cy="4987926"/>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24"/>
          <p:cNvSpPr>
            <a:spLocks noGrp="1"/>
          </p:cNvSpPr>
          <p:nvPr>
            <p:ph type="pic" idx="2"/>
          </p:nvPr>
        </p:nvSpPr>
        <p:spPr>
          <a:xfrm>
            <a:off x="806332" y="1674771"/>
            <a:ext cx="1858809" cy="1858809"/>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 name="Google Shape;203;p24"/>
          <p:cNvSpPr txBox="1">
            <a:spLocks noGrp="1"/>
          </p:cNvSpPr>
          <p:nvPr>
            <p:ph type="body" idx="1"/>
          </p:nvPr>
        </p:nvSpPr>
        <p:spPr>
          <a:xfrm>
            <a:off x="2876550" y="1674772"/>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24"/>
          <p:cNvSpPr>
            <a:spLocks noGrp="1"/>
          </p:cNvSpPr>
          <p:nvPr>
            <p:ph type="pic" idx="3"/>
          </p:nvPr>
        </p:nvSpPr>
        <p:spPr>
          <a:xfrm>
            <a:off x="806331" y="3939361"/>
            <a:ext cx="1858809" cy="1858809"/>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5" name="Google Shape;205;p24"/>
          <p:cNvSpPr txBox="1">
            <a:spLocks noGrp="1"/>
          </p:cNvSpPr>
          <p:nvPr>
            <p:ph type="body" idx="4"/>
          </p:nvPr>
        </p:nvSpPr>
        <p:spPr>
          <a:xfrm>
            <a:off x="2876550" y="3939361"/>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24"/>
          <p:cNvSpPr>
            <a:spLocks noGrp="1"/>
          </p:cNvSpPr>
          <p:nvPr>
            <p:ph type="pic" idx="5"/>
          </p:nvPr>
        </p:nvSpPr>
        <p:spPr>
          <a:xfrm>
            <a:off x="6199805" y="1674771"/>
            <a:ext cx="1858809" cy="1858809"/>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24"/>
          <p:cNvSpPr txBox="1">
            <a:spLocks noGrp="1"/>
          </p:cNvSpPr>
          <p:nvPr>
            <p:ph type="body" idx="6"/>
          </p:nvPr>
        </p:nvSpPr>
        <p:spPr>
          <a:xfrm>
            <a:off x="8270023" y="1674772"/>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24"/>
          <p:cNvSpPr>
            <a:spLocks noGrp="1"/>
          </p:cNvSpPr>
          <p:nvPr>
            <p:ph type="pic" idx="7"/>
          </p:nvPr>
        </p:nvSpPr>
        <p:spPr>
          <a:xfrm>
            <a:off x="6199805" y="3939361"/>
            <a:ext cx="1858809" cy="1858809"/>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24"/>
          <p:cNvSpPr txBox="1">
            <a:spLocks noGrp="1"/>
          </p:cNvSpPr>
          <p:nvPr>
            <p:ph type="body" idx="8"/>
          </p:nvPr>
        </p:nvSpPr>
        <p:spPr>
          <a:xfrm>
            <a:off x="8270023" y="3939360"/>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24"/>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2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2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36849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eam Page 4 Up White BG Horizontal">
  <p:cSld name="Team Page 4 Up White BG Horizontal">
    <p:spTree>
      <p:nvGrpSpPr>
        <p:cNvPr id="1" name="Shape 214"/>
        <p:cNvGrpSpPr/>
        <p:nvPr/>
      </p:nvGrpSpPr>
      <p:grpSpPr>
        <a:xfrm>
          <a:off x="0" y="0"/>
          <a:ext cx="0" cy="0"/>
          <a:chOff x="0" y="0"/>
          <a:chExt cx="0" cy="0"/>
        </a:xfrm>
      </p:grpSpPr>
      <p:sp>
        <p:nvSpPr>
          <p:cNvPr id="215" name="Google Shape;215;p25"/>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25"/>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5"/>
          <p:cNvSpPr>
            <a:spLocks noGrp="1"/>
          </p:cNvSpPr>
          <p:nvPr>
            <p:ph type="pic" idx="2"/>
          </p:nvPr>
        </p:nvSpPr>
        <p:spPr>
          <a:xfrm>
            <a:off x="806332" y="1674771"/>
            <a:ext cx="1858809" cy="1858809"/>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8" name="Google Shape;218;p25"/>
          <p:cNvSpPr txBox="1">
            <a:spLocks noGrp="1"/>
          </p:cNvSpPr>
          <p:nvPr>
            <p:ph type="body" idx="1"/>
          </p:nvPr>
        </p:nvSpPr>
        <p:spPr>
          <a:xfrm>
            <a:off x="2876550" y="1674772"/>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25"/>
          <p:cNvSpPr>
            <a:spLocks noGrp="1"/>
          </p:cNvSpPr>
          <p:nvPr>
            <p:ph type="pic" idx="3"/>
          </p:nvPr>
        </p:nvSpPr>
        <p:spPr>
          <a:xfrm>
            <a:off x="806331" y="3939361"/>
            <a:ext cx="1858809" cy="1858809"/>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25"/>
          <p:cNvSpPr txBox="1">
            <a:spLocks noGrp="1"/>
          </p:cNvSpPr>
          <p:nvPr>
            <p:ph type="body" idx="4"/>
          </p:nvPr>
        </p:nvSpPr>
        <p:spPr>
          <a:xfrm>
            <a:off x="2876550" y="3939361"/>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25"/>
          <p:cNvSpPr>
            <a:spLocks noGrp="1"/>
          </p:cNvSpPr>
          <p:nvPr>
            <p:ph type="pic" idx="5"/>
          </p:nvPr>
        </p:nvSpPr>
        <p:spPr>
          <a:xfrm>
            <a:off x="6199805" y="1674771"/>
            <a:ext cx="1858809" cy="1858809"/>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 name="Google Shape;222;p25"/>
          <p:cNvSpPr txBox="1">
            <a:spLocks noGrp="1"/>
          </p:cNvSpPr>
          <p:nvPr>
            <p:ph type="body" idx="6"/>
          </p:nvPr>
        </p:nvSpPr>
        <p:spPr>
          <a:xfrm>
            <a:off x="8270023" y="1674772"/>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25"/>
          <p:cNvSpPr>
            <a:spLocks noGrp="1"/>
          </p:cNvSpPr>
          <p:nvPr>
            <p:ph type="pic" idx="7"/>
          </p:nvPr>
        </p:nvSpPr>
        <p:spPr>
          <a:xfrm>
            <a:off x="6199805" y="3939361"/>
            <a:ext cx="1858809" cy="1858809"/>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25"/>
          <p:cNvSpPr txBox="1">
            <a:spLocks noGrp="1"/>
          </p:cNvSpPr>
          <p:nvPr>
            <p:ph type="body" idx="8"/>
          </p:nvPr>
        </p:nvSpPr>
        <p:spPr>
          <a:xfrm>
            <a:off x="8270023" y="3939360"/>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25"/>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2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2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2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9112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eam Page Duo Gray Horizontal">
  <p:cSld name="Team Page Duo Gray Horizontal">
    <p:spTree>
      <p:nvGrpSpPr>
        <p:cNvPr id="1" name="Shape 229"/>
        <p:cNvGrpSpPr/>
        <p:nvPr/>
      </p:nvGrpSpPr>
      <p:grpSpPr>
        <a:xfrm>
          <a:off x="0" y="0"/>
          <a:ext cx="0" cy="0"/>
          <a:chOff x="0" y="0"/>
          <a:chExt cx="0" cy="0"/>
        </a:xfrm>
      </p:grpSpPr>
      <p:sp>
        <p:nvSpPr>
          <p:cNvPr id="230" name="Google Shape;230;p26"/>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1" name="Google Shape;231;p26"/>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p26"/>
          <p:cNvSpPr/>
          <p:nvPr/>
        </p:nvSpPr>
        <p:spPr>
          <a:xfrm>
            <a:off x="0" y="1216024"/>
            <a:ext cx="12192000" cy="4987926"/>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3" name="Google Shape;233;p26"/>
          <p:cNvSpPr>
            <a:spLocks noGrp="1"/>
          </p:cNvSpPr>
          <p:nvPr>
            <p:ph type="pic" idx="2"/>
          </p:nvPr>
        </p:nvSpPr>
        <p:spPr>
          <a:xfrm>
            <a:off x="806332" y="2571729"/>
            <a:ext cx="1858809" cy="1858809"/>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4" name="Google Shape;234;p26"/>
          <p:cNvSpPr txBox="1">
            <a:spLocks noGrp="1"/>
          </p:cNvSpPr>
          <p:nvPr>
            <p:ph type="body" idx="1"/>
          </p:nvPr>
        </p:nvSpPr>
        <p:spPr>
          <a:xfrm>
            <a:off x="2876550" y="2571730"/>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26"/>
          <p:cNvSpPr>
            <a:spLocks noGrp="1"/>
          </p:cNvSpPr>
          <p:nvPr>
            <p:ph type="pic" idx="3"/>
          </p:nvPr>
        </p:nvSpPr>
        <p:spPr>
          <a:xfrm>
            <a:off x="6199805" y="2571729"/>
            <a:ext cx="1858809" cy="1858809"/>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6" name="Google Shape;236;p26"/>
          <p:cNvSpPr txBox="1">
            <a:spLocks noGrp="1"/>
          </p:cNvSpPr>
          <p:nvPr>
            <p:ph type="body" idx="4"/>
          </p:nvPr>
        </p:nvSpPr>
        <p:spPr>
          <a:xfrm>
            <a:off x="8270023" y="2571730"/>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26"/>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2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2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2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66196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eam Page 2 Up White BG Horizontal">
  <p:cSld name="Team Page 2 Up White BG Horizontal">
    <p:spTree>
      <p:nvGrpSpPr>
        <p:cNvPr id="1" name="Shape 241"/>
        <p:cNvGrpSpPr/>
        <p:nvPr/>
      </p:nvGrpSpPr>
      <p:grpSpPr>
        <a:xfrm>
          <a:off x="0" y="0"/>
          <a:ext cx="0" cy="0"/>
          <a:chOff x="0" y="0"/>
          <a:chExt cx="0" cy="0"/>
        </a:xfrm>
      </p:grpSpPr>
      <p:sp>
        <p:nvSpPr>
          <p:cNvPr id="242" name="Google Shape;242;p27"/>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27"/>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27"/>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5" name="Google Shape;245;p27"/>
          <p:cNvSpPr>
            <a:spLocks noGrp="1"/>
          </p:cNvSpPr>
          <p:nvPr>
            <p:ph type="pic" idx="2"/>
          </p:nvPr>
        </p:nvSpPr>
        <p:spPr>
          <a:xfrm>
            <a:off x="806332" y="2800328"/>
            <a:ext cx="1858809" cy="1858809"/>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Google Shape;246;p27"/>
          <p:cNvSpPr txBox="1">
            <a:spLocks noGrp="1"/>
          </p:cNvSpPr>
          <p:nvPr>
            <p:ph type="body" idx="1"/>
          </p:nvPr>
        </p:nvSpPr>
        <p:spPr>
          <a:xfrm>
            <a:off x="2876550" y="2800329"/>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27"/>
          <p:cNvSpPr>
            <a:spLocks noGrp="1"/>
          </p:cNvSpPr>
          <p:nvPr>
            <p:ph type="pic" idx="3"/>
          </p:nvPr>
        </p:nvSpPr>
        <p:spPr>
          <a:xfrm>
            <a:off x="6199805" y="2800328"/>
            <a:ext cx="1858809" cy="1858809"/>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8" name="Google Shape;248;p27"/>
          <p:cNvSpPr txBox="1">
            <a:spLocks noGrp="1"/>
          </p:cNvSpPr>
          <p:nvPr>
            <p:ph type="body" idx="4"/>
          </p:nvPr>
        </p:nvSpPr>
        <p:spPr>
          <a:xfrm>
            <a:off x="8270023" y="2800329"/>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2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2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2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663804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ig Image - Red Title">
  <p:cSld name="Big Image - Red Title">
    <p:bg>
      <p:bgPr>
        <a:solidFill>
          <a:schemeClr val="lt1"/>
        </a:solidFill>
        <a:effectLst/>
      </p:bgPr>
    </p:bg>
    <p:spTree>
      <p:nvGrpSpPr>
        <p:cNvPr id="1" name="Shape 252"/>
        <p:cNvGrpSpPr/>
        <p:nvPr/>
      </p:nvGrpSpPr>
      <p:grpSpPr>
        <a:xfrm>
          <a:off x="0" y="0"/>
          <a:ext cx="0" cy="0"/>
          <a:chOff x="0" y="0"/>
          <a:chExt cx="0" cy="0"/>
        </a:xfrm>
      </p:grpSpPr>
      <p:sp>
        <p:nvSpPr>
          <p:cNvPr id="253" name="Google Shape;253;p28"/>
          <p:cNvSpPr>
            <a:spLocks noGrp="1"/>
          </p:cNvSpPr>
          <p:nvPr>
            <p:ph type="pic" idx="2"/>
          </p:nvPr>
        </p:nvSpPr>
        <p:spPr>
          <a:xfrm>
            <a:off x="0" y="2"/>
            <a:ext cx="12192000" cy="6857998"/>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8"/>
          <p:cNvSpPr txBox="1">
            <a:spLocks noGrp="1"/>
          </p:cNvSpPr>
          <p:nvPr>
            <p:ph type="title"/>
          </p:nvPr>
        </p:nvSpPr>
        <p:spPr>
          <a:xfrm>
            <a:off x="1" y="5638801"/>
            <a:ext cx="12192000" cy="1219200"/>
          </a:xfrm>
          <a:prstGeom prst="rect">
            <a:avLst/>
          </a:prstGeom>
          <a:solidFill>
            <a:srgbClr val="003865">
              <a:alpha val="87450"/>
            </a:srgbClr>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2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2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2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337749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ig Image - Black Title">
  <p:cSld name="Big Image - Black Title">
    <p:bg>
      <p:bgPr>
        <a:solidFill>
          <a:schemeClr val="lt1"/>
        </a:solidFill>
        <a:effectLst/>
      </p:bgPr>
    </p:bg>
    <p:spTree>
      <p:nvGrpSpPr>
        <p:cNvPr id="1" name="Shape 258"/>
        <p:cNvGrpSpPr/>
        <p:nvPr/>
      </p:nvGrpSpPr>
      <p:grpSpPr>
        <a:xfrm>
          <a:off x="0" y="0"/>
          <a:ext cx="0" cy="0"/>
          <a:chOff x="0" y="0"/>
          <a:chExt cx="0" cy="0"/>
        </a:xfrm>
      </p:grpSpPr>
      <p:sp>
        <p:nvSpPr>
          <p:cNvPr id="259" name="Google Shape;259;p29"/>
          <p:cNvSpPr>
            <a:spLocks noGrp="1"/>
          </p:cNvSpPr>
          <p:nvPr>
            <p:ph type="pic" idx="2"/>
          </p:nvPr>
        </p:nvSpPr>
        <p:spPr>
          <a:xfrm>
            <a:off x="0" y="2"/>
            <a:ext cx="12192000" cy="6857999"/>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9"/>
          <p:cNvSpPr txBox="1">
            <a:spLocks noGrp="1"/>
          </p:cNvSpPr>
          <p:nvPr>
            <p:ph type="title"/>
          </p:nvPr>
        </p:nvSpPr>
        <p:spPr>
          <a:xfrm>
            <a:off x="1" y="5638801"/>
            <a:ext cx="12192000" cy="1219200"/>
          </a:xfrm>
          <a:prstGeom prst="rect">
            <a:avLst/>
          </a:prstGeom>
          <a:solidFill>
            <a:srgbClr val="0D0D0D">
              <a:alpha val="87450"/>
            </a:srgbClr>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2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2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2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07322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ig Image - Blue Title">
  <p:cSld name="Big Image - Blue Title">
    <p:bg>
      <p:bgPr>
        <a:solidFill>
          <a:schemeClr val="lt1"/>
        </a:solidFill>
        <a:effectLst/>
      </p:bgPr>
    </p:bg>
    <p:spTree>
      <p:nvGrpSpPr>
        <p:cNvPr id="1" name="Shape 264"/>
        <p:cNvGrpSpPr/>
        <p:nvPr/>
      </p:nvGrpSpPr>
      <p:grpSpPr>
        <a:xfrm>
          <a:off x="0" y="0"/>
          <a:ext cx="0" cy="0"/>
          <a:chOff x="0" y="0"/>
          <a:chExt cx="0" cy="0"/>
        </a:xfrm>
      </p:grpSpPr>
      <p:sp>
        <p:nvSpPr>
          <p:cNvPr id="265" name="Google Shape;265;p30"/>
          <p:cNvSpPr>
            <a:spLocks noGrp="1"/>
          </p:cNvSpPr>
          <p:nvPr>
            <p:ph type="pic" idx="2"/>
          </p:nvPr>
        </p:nvSpPr>
        <p:spPr>
          <a:xfrm>
            <a:off x="0" y="2"/>
            <a:ext cx="12192000" cy="6857999"/>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 name="Google Shape;266;p30"/>
          <p:cNvSpPr txBox="1">
            <a:spLocks noGrp="1"/>
          </p:cNvSpPr>
          <p:nvPr>
            <p:ph type="title"/>
          </p:nvPr>
        </p:nvSpPr>
        <p:spPr>
          <a:xfrm>
            <a:off x="1" y="5638800"/>
            <a:ext cx="12192000" cy="1219200"/>
          </a:xfrm>
          <a:prstGeom prst="rect">
            <a:avLst/>
          </a:prstGeom>
          <a:solidFill>
            <a:srgbClr val="78BE21">
              <a:alpha val="87450"/>
            </a:srgbClr>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dk2"/>
              </a:buClr>
              <a:buSzPts val="3600"/>
              <a:buFont typeface="Calibri"/>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3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3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3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6764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de - Gray Background">
  <p:cSld name="Code - Gray Background">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270"/>
        <p:cNvGrpSpPr/>
        <p:nvPr/>
      </p:nvGrpSpPr>
      <p:grpSpPr>
        <a:xfrm>
          <a:off x="0" y="0"/>
          <a:ext cx="0" cy="0"/>
          <a:chOff x="0" y="0"/>
          <a:chExt cx="0" cy="0"/>
        </a:xfrm>
      </p:grpSpPr>
      <p:sp>
        <p:nvSpPr>
          <p:cNvPr id="271" name="Google Shape;271;p31"/>
          <p:cNvSpPr/>
          <p:nvPr/>
        </p:nvSpPr>
        <p:spPr>
          <a:xfrm>
            <a:off x="0" y="0"/>
            <a:ext cx="12192000" cy="11597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2" name="Google Shape;272;p31"/>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1"/>
              </a:buClr>
              <a:buSzPts val="3600"/>
              <a:buFont typeface="Calibri"/>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p3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3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3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290512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7_Title and Content (Solid Dark)">
  <p:cSld name="7_Title and Content (Solid Dark)">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276"/>
        <p:cNvGrpSpPr/>
        <p:nvPr/>
      </p:nvGrpSpPr>
      <p:grpSpPr>
        <a:xfrm>
          <a:off x="0" y="0"/>
          <a:ext cx="0" cy="0"/>
          <a:chOff x="0" y="0"/>
          <a:chExt cx="0" cy="0"/>
        </a:xfrm>
      </p:grpSpPr>
      <p:sp>
        <p:nvSpPr>
          <p:cNvPr id="277" name="Google Shape;277;p32"/>
          <p:cNvSpPr/>
          <p:nvPr/>
        </p:nvSpPr>
        <p:spPr>
          <a:xfrm>
            <a:off x="0" y="0"/>
            <a:ext cx="12192000" cy="11597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32"/>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1"/>
              </a:buClr>
              <a:buSzPts val="3600"/>
              <a:buFont typeface="Calibri"/>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3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3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3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563915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5_Title and Content (Solid Dark)">
  <p:cSld name="5_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282"/>
        <p:cNvGrpSpPr/>
        <p:nvPr/>
      </p:nvGrpSpPr>
      <p:grpSpPr>
        <a:xfrm>
          <a:off x="0" y="0"/>
          <a:ext cx="0" cy="0"/>
          <a:chOff x="0" y="0"/>
          <a:chExt cx="0" cy="0"/>
        </a:xfrm>
      </p:grpSpPr>
      <p:sp>
        <p:nvSpPr>
          <p:cNvPr id="283" name="Google Shape;283;p33"/>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33"/>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5" name="Google Shape;285;p33"/>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705"/>
              </a:srgbClr>
            </a:outerShdw>
          </a:effectLst>
        </p:spPr>
      </p:pic>
      <p:sp>
        <p:nvSpPr>
          <p:cNvPr id="286" name="Google Shape;286;p33" descr="Screenshot"/>
          <p:cNvSpPr>
            <a:spLocks noGrp="1"/>
          </p:cNvSpPr>
          <p:nvPr>
            <p:ph type="pic" idx="2"/>
          </p:nvPr>
        </p:nvSpPr>
        <p:spPr>
          <a:xfrm>
            <a:off x="4976787" y="1067565"/>
            <a:ext cx="9516215" cy="4850604"/>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Google Shape;287;p3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3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3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486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9B6D40-80D2-4CAB-BFA5-8424ADD63056}" type="datetime1">
              <a:rPr lang="en-US" smtClean="0"/>
              <a:t>9/20/2023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6_Title and Content (Solid Dark)">
  <p:cSld name="6_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290"/>
        <p:cNvGrpSpPr/>
        <p:nvPr/>
      </p:nvGrpSpPr>
      <p:grpSpPr>
        <a:xfrm>
          <a:off x="0" y="0"/>
          <a:ext cx="0" cy="0"/>
          <a:chOff x="0" y="0"/>
          <a:chExt cx="0" cy="0"/>
        </a:xfrm>
      </p:grpSpPr>
      <p:sp>
        <p:nvSpPr>
          <p:cNvPr id="291" name="Google Shape;291;p34"/>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34"/>
          <p:cNvSpPr txBox="1">
            <a:spLocks noGrp="1"/>
          </p:cNvSpPr>
          <p:nvPr>
            <p:ph type="body" idx="1"/>
          </p:nvPr>
        </p:nvSpPr>
        <p:spPr>
          <a:xfrm>
            <a:off x="815895" y="1365203"/>
            <a:ext cx="10555696" cy="156718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3" name="Google Shape;293;p34"/>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705"/>
              </a:srgbClr>
            </a:outerShdw>
          </a:effectLst>
        </p:spPr>
      </p:pic>
      <p:sp>
        <p:nvSpPr>
          <p:cNvPr id="294" name="Google Shape;294;p34" descr="Screenshot"/>
          <p:cNvSpPr>
            <a:spLocks noGrp="1"/>
          </p:cNvSpPr>
          <p:nvPr>
            <p:ph type="pic" idx="2"/>
          </p:nvPr>
        </p:nvSpPr>
        <p:spPr>
          <a:xfrm>
            <a:off x="1373459" y="3771871"/>
            <a:ext cx="9287236" cy="4733889"/>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p3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3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3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850543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creenshot Light Background Horizontal">
  <p:cSld name="Screenshot Light Background Horizontal">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298"/>
        <p:cNvGrpSpPr/>
        <p:nvPr/>
      </p:nvGrpSpPr>
      <p:grpSpPr>
        <a:xfrm>
          <a:off x="0" y="0"/>
          <a:ext cx="0" cy="0"/>
          <a:chOff x="0" y="0"/>
          <a:chExt cx="0" cy="0"/>
        </a:xfrm>
      </p:grpSpPr>
      <p:sp>
        <p:nvSpPr>
          <p:cNvPr id="299" name="Google Shape;299;p35"/>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44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35"/>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1" name="Google Shape;301;p35"/>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705"/>
              </a:srgbClr>
            </a:outerShdw>
          </a:effectLst>
        </p:spPr>
      </p:pic>
      <p:sp>
        <p:nvSpPr>
          <p:cNvPr id="302" name="Google Shape;302;p35" descr="Screenshot"/>
          <p:cNvSpPr>
            <a:spLocks noGrp="1"/>
          </p:cNvSpPr>
          <p:nvPr>
            <p:ph type="pic" idx="2"/>
          </p:nvPr>
        </p:nvSpPr>
        <p:spPr>
          <a:xfrm>
            <a:off x="4976787" y="1067565"/>
            <a:ext cx="9516215" cy="4850604"/>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Google Shape;303;p3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3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3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51617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creenshot Light Background Vertical">
  <p:cSld name="Screenshot Light Background Vertical">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306"/>
        <p:cNvGrpSpPr/>
        <p:nvPr/>
      </p:nvGrpSpPr>
      <p:grpSpPr>
        <a:xfrm>
          <a:off x="0" y="0"/>
          <a:ext cx="0" cy="0"/>
          <a:chOff x="0" y="0"/>
          <a:chExt cx="0" cy="0"/>
        </a:xfrm>
      </p:grpSpPr>
      <p:sp>
        <p:nvSpPr>
          <p:cNvPr id="307" name="Google Shape;307;p36"/>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1"/>
              </a:buClr>
              <a:buSzPts val="3600"/>
              <a:buFont typeface="Calibri"/>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36"/>
          <p:cNvSpPr txBox="1">
            <a:spLocks noGrp="1"/>
          </p:cNvSpPr>
          <p:nvPr>
            <p:ph type="body" idx="1"/>
          </p:nvPr>
        </p:nvSpPr>
        <p:spPr>
          <a:xfrm>
            <a:off x="815895" y="1365203"/>
            <a:ext cx="10555696" cy="156718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SzPts val="2500"/>
              <a:buChar char="•"/>
              <a:defRPr>
                <a:solidFill>
                  <a:schemeClr val="dk1"/>
                </a:solidFill>
              </a:defRPr>
            </a:lvl1pPr>
            <a:lvl2pPr marL="914400" lvl="1" indent="-361950" algn="l">
              <a:lnSpc>
                <a:spcPct val="100000"/>
              </a:lnSpc>
              <a:spcBef>
                <a:spcPts val="1000"/>
              </a:spcBef>
              <a:spcAft>
                <a:spcPts val="0"/>
              </a:spcAft>
              <a:buSzPts val="2100"/>
              <a:buChar char="•"/>
              <a:defRPr>
                <a:solidFill>
                  <a:schemeClr val="dk1"/>
                </a:solidFill>
              </a:defRPr>
            </a:lvl2pPr>
            <a:lvl3pPr marL="1371600" lvl="2" indent="-336550" algn="l">
              <a:lnSpc>
                <a:spcPct val="100000"/>
              </a:lnSpc>
              <a:spcBef>
                <a:spcPts val="1000"/>
              </a:spcBef>
              <a:spcAft>
                <a:spcPts val="0"/>
              </a:spcAft>
              <a:buSzPts val="1700"/>
              <a:buChar char="•"/>
              <a:defRPr>
                <a:solidFill>
                  <a:schemeClr val="dk1"/>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9" name="Google Shape;309;p36"/>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705"/>
              </a:srgbClr>
            </a:outerShdw>
          </a:effectLst>
        </p:spPr>
      </p:pic>
      <p:sp>
        <p:nvSpPr>
          <p:cNvPr id="310" name="Google Shape;310;p36"/>
          <p:cNvSpPr>
            <a:spLocks noGrp="1"/>
          </p:cNvSpPr>
          <p:nvPr>
            <p:ph type="pic" idx="2"/>
          </p:nvPr>
        </p:nvSpPr>
        <p:spPr>
          <a:xfrm>
            <a:off x="1373459" y="3771871"/>
            <a:ext cx="9287236" cy="4733889"/>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3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3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3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914639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ingle Quote Red Background">
  <p:cSld name="Single Quote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314"/>
        <p:cNvGrpSpPr/>
        <p:nvPr/>
      </p:nvGrpSpPr>
      <p:grpSpPr>
        <a:xfrm>
          <a:off x="0" y="0"/>
          <a:ext cx="0" cy="0"/>
          <a:chOff x="0" y="0"/>
          <a:chExt cx="0" cy="0"/>
        </a:xfrm>
      </p:grpSpPr>
      <p:sp>
        <p:nvSpPr>
          <p:cNvPr id="315" name="Google Shape;315;p37"/>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37"/>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7" name="Google Shape;317;p37" descr="Computer"/>
          <p:cNvPicPr preferRelativeResize="0"/>
          <p:nvPr/>
        </p:nvPicPr>
        <p:blipFill rotWithShape="1">
          <a:blip r:embed="rId2">
            <a:alphaModFix/>
          </a:blip>
          <a:srcRect/>
          <a:stretch/>
        </p:blipFill>
        <p:spPr>
          <a:xfrm>
            <a:off x="4712851" y="434836"/>
            <a:ext cx="6828661" cy="6050713"/>
          </a:xfrm>
          <a:prstGeom prst="rect">
            <a:avLst/>
          </a:prstGeom>
          <a:noFill/>
          <a:ln>
            <a:noFill/>
          </a:ln>
          <a:effectLst>
            <a:outerShdw blurRad="76200" sy="23000" kx="-1200000" algn="bl" rotWithShape="0">
              <a:srgbClr val="000000">
                <a:alpha val="20000"/>
              </a:srgbClr>
            </a:outerShdw>
          </a:effectLst>
        </p:spPr>
      </p:pic>
      <p:sp>
        <p:nvSpPr>
          <p:cNvPr id="318" name="Google Shape;318;p37"/>
          <p:cNvSpPr>
            <a:spLocks noGrp="1"/>
          </p:cNvSpPr>
          <p:nvPr>
            <p:ph type="pic" idx="2"/>
          </p:nvPr>
        </p:nvSpPr>
        <p:spPr>
          <a:xfrm>
            <a:off x="4976787" y="691882"/>
            <a:ext cx="6300787" cy="3411537"/>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3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3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3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84010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3_Single Quote Red Background">
  <p:cSld name="3_Single Quote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322"/>
        <p:cNvGrpSpPr/>
        <p:nvPr/>
      </p:nvGrpSpPr>
      <p:grpSpPr>
        <a:xfrm>
          <a:off x="0" y="0"/>
          <a:ext cx="0" cy="0"/>
          <a:chOff x="0" y="0"/>
          <a:chExt cx="0" cy="0"/>
        </a:xfrm>
      </p:grpSpPr>
      <p:sp>
        <p:nvSpPr>
          <p:cNvPr id="323" name="Google Shape;323;p38"/>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4" name="Google Shape;324;p38"/>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5" name="Google Shape;325;p38"/>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705"/>
              </a:srgbClr>
            </a:outerShdw>
          </a:effectLst>
        </p:spPr>
      </p:pic>
      <p:sp>
        <p:nvSpPr>
          <p:cNvPr id="326" name="Google Shape;326;p38" descr="Screenshot"/>
          <p:cNvSpPr>
            <a:spLocks noGrp="1"/>
          </p:cNvSpPr>
          <p:nvPr>
            <p:ph type="pic" idx="2"/>
          </p:nvPr>
        </p:nvSpPr>
        <p:spPr>
          <a:xfrm>
            <a:off x="4976787" y="1067565"/>
            <a:ext cx="9516215" cy="4850604"/>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3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3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3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21300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2_Single Quote Red Background">
  <p:cSld name="2_Single Quote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330"/>
        <p:cNvGrpSpPr/>
        <p:nvPr/>
      </p:nvGrpSpPr>
      <p:grpSpPr>
        <a:xfrm>
          <a:off x="0" y="0"/>
          <a:ext cx="0" cy="0"/>
          <a:chOff x="0" y="0"/>
          <a:chExt cx="0" cy="0"/>
        </a:xfrm>
      </p:grpSpPr>
      <p:sp>
        <p:nvSpPr>
          <p:cNvPr id="331" name="Google Shape;331;p39"/>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2" name="Google Shape;332;p39"/>
          <p:cNvSpPr txBox="1">
            <a:spLocks noGrp="1"/>
          </p:cNvSpPr>
          <p:nvPr>
            <p:ph type="body" idx="1"/>
          </p:nvPr>
        </p:nvSpPr>
        <p:spPr>
          <a:xfrm>
            <a:off x="815895" y="1365203"/>
            <a:ext cx="10555696" cy="156718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3" name="Google Shape;333;p39"/>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705"/>
              </a:srgbClr>
            </a:outerShdw>
          </a:effectLst>
        </p:spPr>
      </p:pic>
      <p:sp>
        <p:nvSpPr>
          <p:cNvPr id="334" name="Google Shape;334;p39" descr="Screenshot"/>
          <p:cNvSpPr>
            <a:spLocks noGrp="1"/>
          </p:cNvSpPr>
          <p:nvPr>
            <p:ph type="pic" idx="2"/>
          </p:nvPr>
        </p:nvSpPr>
        <p:spPr>
          <a:xfrm>
            <a:off x="1373459" y="3771871"/>
            <a:ext cx="9287236" cy="4733889"/>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5" name="Google Shape;335;p3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3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3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87350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1_Single Quote Red Background">
  <p:cSld name="1_Single Quote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338"/>
        <p:cNvGrpSpPr/>
        <p:nvPr/>
      </p:nvGrpSpPr>
      <p:grpSpPr>
        <a:xfrm>
          <a:off x="0" y="0"/>
          <a:ext cx="0" cy="0"/>
          <a:chOff x="0" y="0"/>
          <a:chExt cx="0" cy="0"/>
        </a:xfrm>
      </p:grpSpPr>
      <p:sp>
        <p:nvSpPr>
          <p:cNvPr id="339" name="Google Shape;339;p40"/>
          <p:cNvSpPr/>
          <p:nvPr/>
        </p:nvSpPr>
        <p:spPr>
          <a:xfrm>
            <a:off x="866887" y="601818"/>
            <a:ext cx="10515600" cy="5450408"/>
          </a:xfrm>
          <a:custGeom>
            <a:avLst/>
            <a:gdLst/>
            <a:ahLst/>
            <a:cxnLst/>
            <a:rect l="l" t="t" r="r" b="b"/>
            <a:pathLst>
              <a:path w="10515600" h="5450408" extrusionOk="0">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0" name="Google Shape;340;p40"/>
          <p:cNvSpPr txBox="1">
            <a:spLocks noGrp="1"/>
          </p:cNvSpPr>
          <p:nvPr>
            <p:ph type="title"/>
          </p:nvPr>
        </p:nvSpPr>
        <p:spPr>
          <a:xfrm>
            <a:off x="1387736" y="1438507"/>
            <a:ext cx="9488245" cy="221909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accent1"/>
              </a:buClr>
              <a:buSzPts val="5000"/>
              <a:buFont typeface="Calibri"/>
              <a:buNone/>
              <a:defRPr sz="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40"/>
          <p:cNvSpPr txBox="1">
            <a:spLocks noGrp="1"/>
          </p:cNvSpPr>
          <p:nvPr>
            <p:ph type="body" idx="1"/>
          </p:nvPr>
        </p:nvSpPr>
        <p:spPr>
          <a:xfrm>
            <a:off x="1387736" y="4126416"/>
            <a:ext cx="9488245" cy="1015739"/>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1000"/>
              </a:spcBef>
              <a:spcAft>
                <a:spcPts val="0"/>
              </a:spcAft>
              <a:buSzPts val="2400"/>
              <a:buNone/>
              <a:defRPr sz="2400" i="1">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4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4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4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879336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8_Title and Content (Solid Dark)">
  <p:cSld name="8_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345"/>
        <p:cNvGrpSpPr/>
        <p:nvPr/>
      </p:nvGrpSpPr>
      <p:grpSpPr>
        <a:xfrm>
          <a:off x="0" y="0"/>
          <a:ext cx="0" cy="0"/>
          <a:chOff x="0" y="0"/>
          <a:chExt cx="0" cy="0"/>
        </a:xfrm>
      </p:grpSpPr>
      <p:sp>
        <p:nvSpPr>
          <p:cNvPr id="346" name="Google Shape;346;p41"/>
          <p:cNvSpPr/>
          <p:nvPr/>
        </p:nvSpPr>
        <p:spPr>
          <a:xfrm>
            <a:off x="866887" y="601818"/>
            <a:ext cx="10515600" cy="5450408"/>
          </a:xfrm>
          <a:custGeom>
            <a:avLst/>
            <a:gdLst/>
            <a:ahLst/>
            <a:cxnLst/>
            <a:rect l="l" t="t" r="r" b="b"/>
            <a:pathLst>
              <a:path w="10515600" h="5450408" extrusionOk="0">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7" name="Google Shape;347;p41"/>
          <p:cNvSpPr txBox="1">
            <a:spLocks noGrp="1"/>
          </p:cNvSpPr>
          <p:nvPr>
            <p:ph type="title"/>
          </p:nvPr>
        </p:nvSpPr>
        <p:spPr>
          <a:xfrm>
            <a:off x="1387736" y="1438507"/>
            <a:ext cx="9488245" cy="221909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accent1"/>
              </a:buClr>
              <a:buSzPts val="5000"/>
              <a:buFont typeface="Calibri"/>
              <a:buNone/>
              <a:defRPr sz="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41"/>
          <p:cNvSpPr txBox="1">
            <a:spLocks noGrp="1"/>
          </p:cNvSpPr>
          <p:nvPr>
            <p:ph type="body" idx="1"/>
          </p:nvPr>
        </p:nvSpPr>
        <p:spPr>
          <a:xfrm>
            <a:off x="1387736" y="4126416"/>
            <a:ext cx="9488245" cy="1015739"/>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1000"/>
              </a:spcBef>
              <a:spcAft>
                <a:spcPts val="0"/>
              </a:spcAft>
              <a:buSzPts val="2400"/>
              <a:buNone/>
              <a:defRPr sz="2400" i="1">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4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4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1" name="Google Shape;351;p4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529544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Full Image Black Circle Overlay">
  <p:cSld name="Full Image Black Circle Overlay">
    <p:bg>
      <p:bgPr>
        <a:solidFill>
          <a:schemeClr val="lt1"/>
        </a:solidFill>
        <a:effectLst/>
      </p:bgPr>
    </p:bg>
    <p:spTree>
      <p:nvGrpSpPr>
        <p:cNvPr id="1" name="Shape 352"/>
        <p:cNvGrpSpPr/>
        <p:nvPr/>
      </p:nvGrpSpPr>
      <p:grpSpPr>
        <a:xfrm>
          <a:off x="0" y="0"/>
          <a:ext cx="0" cy="0"/>
          <a:chOff x="0" y="0"/>
          <a:chExt cx="0" cy="0"/>
        </a:xfrm>
      </p:grpSpPr>
      <p:sp>
        <p:nvSpPr>
          <p:cNvPr id="353" name="Google Shape;353;p42"/>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42"/>
          <p:cNvSpPr>
            <a:spLocks noGrp="1"/>
          </p:cNvSpPr>
          <p:nvPr>
            <p:ph type="title"/>
          </p:nvPr>
        </p:nvSpPr>
        <p:spPr>
          <a:xfrm>
            <a:off x="6146624" y="685800"/>
            <a:ext cx="5486400" cy="5486400"/>
          </a:xfrm>
          <a:prstGeom prst="ellipse">
            <a:avLst/>
          </a:prstGeom>
          <a:solidFill>
            <a:srgbClr val="003865">
              <a:alpha val="87450"/>
            </a:srgbClr>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5500"/>
              <a:buFont typeface="Calibri"/>
              <a:buNone/>
              <a:defRPr sz="5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5" name="Google Shape;355;p4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4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4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009691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Full Image Multiple Circle Overlay">
  <p:cSld name="Full Image Multiple Circle Overlay">
    <p:bg>
      <p:bgPr>
        <a:solidFill>
          <a:schemeClr val="lt1"/>
        </a:solidFill>
        <a:effectLst/>
      </p:bgPr>
    </p:bg>
    <p:spTree>
      <p:nvGrpSpPr>
        <p:cNvPr id="1" name="Shape 358"/>
        <p:cNvGrpSpPr/>
        <p:nvPr/>
      </p:nvGrpSpPr>
      <p:grpSpPr>
        <a:xfrm>
          <a:off x="0" y="0"/>
          <a:ext cx="0" cy="0"/>
          <a:chOff x="0" y="0"/>
          <a:chExt cx="0" cy="0"/>
        </a:xfrm>
      </p:grpSpPr>
      <p:sp>
        <p:nvSpPr>
          <p:cNvPr id="359" name="Google Shape;359;p43"/>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0" name="Google Shape;360;p43"/>
          <p:cNvSpPr>
            <a:spLocks noGrp="1"/>
          </p:cNvSpPr>
          <p:nvPr>
            <p:ph type="title"/>
          </p:nvPr>
        </p:nvSpPr>
        <p:spPr>
          <a:xfrm>
            <a:off x="5720397" y="912530"/>
            <a:ext cx="4661388" cy="4661388"/>
          </a:xfrm>
          <a:prstGeom prst="ellipse">
            <a:avLst/>
          </a:prstGeom>
          <a:solidFill>
            <a:srgbClr val="003865">
              <a:alpha val="87450"/>
            </a:srgbClr>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4500"/>
              <a:buFont typeface="Calibri"/>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43"/>
          <p:cNvSpPr>
            <a:spLocks noGrp="1"/>
          </p:cNvSpPr>
          <p:nvPr>
            <p:ph type="body" idx="1"/>
          </p:nvPr>
        </p:nvSpPr>
        <p:spPr>
          <a:xfrm>
            <a:off x="9544816" y="524007"/>
            <a:ext cx="2155300" cy="2155300"/>
          </a:xfrm>
          <a:prstGeom prst="ellipse">
            <a:avLst/>
          </a:prstGeom>
          <a:solidFill>
            <a:srgbClr val="78BE21">
              <a:alpha val="87450"/>
            </a:srgbClr>
          </a:solidFill>
          <a:ln>
            <a:noFill/>
          </a:ln>
        </p:spPr>
        <p:txBody>
          <a:bodyPr spcFirstLastPara="1" wrap="square" lIns="91425" tIns="45700" rIns="91425" bIns="45700" anchor="ctr" anchorCtr="0"/>
          <a:lstStyle>
            <a:lvl1pPr marL="457200" lvl="0" indent="-228600" algn="ctr">
              <a:lnSpc>
                <a:spcPct val="100000"/>
              </a:lnSpc>
              <a:spcBef>
                <a:spcPts val="1000"/>
              </a:spcBef>
              <a:spcAft>
                <a:spcPts val="0"/>
              </a:spcAft>
              <a:buSzPts val="2500"/>
              <a:buNone/>
              <a:defRPr sz="2500">
                <a:solidFill>
                  <a:schemeClr val="dk2"/>
                </a:solidFill>
                <a:latin typeface="Calibri"/>
                <a:ea typeface="Calibri"/>
                <a:cs typeface="Calibri"/>
                <a:sym typeface="Calibri"/>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43"/>
          <p:cNvSpPr>
            <a:spLocks noGrp="1"/>
          </p:cNvSpPr>
          <p:nvPr>
            <p:ph type="body" idx="3"/>
          </p:nvPr>
        </p:nvSpPr>
        <p:spPr>
          <a:xfrm>
            <a:off x="9251002" y="3581845"/>
            <a:ext cx="2637978" cy="2637978"/>
          </a:xfrm>
          <a:prstGeom prst="ellipse">
            <a:avLst/>
          </a:prstGeom>
          <a:solidFill>
            <a:srgbClr val="000000">
              <a:alpha val="87450"/>
            </a:srgbClr>
          </a:solidFill>
          <a:ln>
            <a:noFill/>
          </a:ln>
        </p:spPr>
        <p:txBody>
          <a:bodyPr spcFirstLastPara="1" wrap="square" lIns="91425" tIns="45700" rIns="91425" bIns="45700" anchor="ctr" anchorCtr="0"/>
          <a:lstStyle>
            <a:lvl1pPr marL="457200" lvl="0" indent="-228600" algn="ctr">
              <a:lnSpc>
                <a:spcPct val="100000"/>
              </a:lnSpc>
              <a:spcBef>
                <a:spcPts val="1000"/>
              </a:spcBef>
              <a:spcAft>
                <a:spcPts val="0"/>
              </a:spcAft>
              <a:buSzPts val="2500"/>
              <a:buNone/>
              <a:defRPr sz="2500">
                <a:solidFill>
                  <a:schemeClr val="lt1"/>
                </a:solidFill>
                <a:latin typeface="Calibri"/>
                <a:ea typeface="Calibri"/>
                <a:cs typeface="Calibri"/>
                <a:sym typeface="Calibri"/>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4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4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4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74863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55.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8.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3.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slideLayout" Target="../slideLayouts/slideLayout102.xml"/><Relationship Id="rId47" Type="http://schemas.openxmlformats.org/officeDocument/2006/relationships/slideLayout" Target="../slideLayouts/slideLayout107.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46" Type="http://schemas.openxmlformats.org/officeDocument/2006/relationships/slideLayout" Target="../slideLayouts/slideLayout106.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41" Type="http://schemas.openxmlformats.org/officeDocument/2006/relationships/slideLayout" Target="../slideLayouts/slideLayout101.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45" Type="http://schemas.openxmlformats.org/officeDocument/2006/relationships/slideLayout" Target="../slideLayouts/slideLayout105.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4" Type="http://schemas.openxmlformats.org/officeDocument/2006/relationships/slideLayout" Target="../slideLayouts/slideLayout104.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slideLayout" Target="../slideLayouts/slideLayout103.xml"/><Relationship Id="rId48"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theme" Target="../theme/theme5.xml"/><Relationship Id="rId5" Type="http://schemas.openxmlformats.org/officeDocument/2006/relationships/slideLayout" Target="../slideLayouts/slideLayout112.xml"/><Relationship Id="rId4"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6.xml"/><Relationship Id="rId1" Type="http://schemas.openxmlformats.org/officeDocument/2006/relationships/slideLayout" Target="../slideLayouts/slideLayout11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5" Type="http://schemas.openxmlformats.org/officeDocument/2006/relationships/slideLayout" Target="../slideLayouts/slideLayout118.xml"/><Relationship Id="rId10" Type="http://schemas.openxmlformats.org/officeDocument/2006/relationships/theme" Target="../theme/theme7.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8.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87D8B48-CF1F-4BDC-BCA4-5A57DC9E0A63}" type="datetime1">
              <a:rPr lang="en-US" smtClean="0"/>
              <a:t>9/20/2023</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820" r:id="rId7"/>
    <p:sldLayoutId id="2147483790" r:id="rId8"/>
    <p:sldLayoutId id="2147483789" r:id="rId9"/>
    <p:sldLayoutId id="2147483714" r:id="rId10"/>
    <p:sldLayoutId id="2147483738" r:id="rId11"/>
    <p:sldLayoutId id="2147483739" r:id="rId12"/>
    <p:sldLayoutId id="2147483780" r:id="rId13"/>
    <p:sldLayoutId id="2147483773" r:id="rId14"/>
    <p:sldLayoutId id="2147483800" r:id="rId15"/>
    <p:sldLayoutId id="2147483688" r:id="rId16"/>
    <p:sldLayoutId id="2147483801" r:id="rId17"/>
    <p:sldLayoutId id="2147483802" r:id="rId18"/>
    <p:sldLayoutId id="2147483803" r:id="rId19"/>
    <p:sldLayoutId id="2147483744" r:id="rId20"/>
    <p:sldLayoutId id="2147483793" r:id="rId21"/>
    <p:sldLayoutId id="2147483772" r:id="rId22"/>
    <p:sldLayoutId id="2147483767" r:id="rId23"/>
    <p:sldLayoutId id="2147483769" r:id="rId24"/>
    <p:sldLayoutId id="2147483771" r:id="rId25"/>
    <p:sldLayoutId id="2147483770" r:id="rId26"/>
    <p:sldLayoutId id="2147483732" r:id="rId27"/>
    <p:sldLayoutId id="2147483794" r:id="rId28"/>
    <p:sldLayoutId id="2147483733" r:id="rId29"/>
    <p:sldLayoutId id="2147483747" r:id="rId30"/>
    <p:sldLayoutId id="2147483818" r:id="rId31"/>
    <p:sldLayoutId id="2147483805" r:id="rId32"/>
    <p:sldLayoutId id="2147483806" r:id="rId33"/>
    <p:sldLayoutId id="2147483750" r:id="rId34"/>
    <p:sldLayoutId id="2147483765" r:id="rId35"/>
    <p:sldLayoutId id="2147483781" r:id="rId36"/>
    <p:sldLayoutId id="2147483809" r:id="rId37"/>
    <p:sldLayoutId id="2147483808" r:id="rId38"/>
    <p:sldLayoutId id="2147483807" r:id="rId39"/>
    <p:sldLayoutId id="2147483819" r:id="rId40"/>
    <p:sldLayoutId id="2147483754" r:id="rId41"/>
    <p:sldLayoutId id="2147483755" r:id="rId42"/>
    <p:sldLayoutId id="2147483759" r:id="rId43"/>
    <p:sldLayoutId id="2147483753" r:id="rId44"/>
    <p:sldLayoutId id="2147483763" r:id="rId45"/>
    <p:sldLayoutId id="2147483762" r:id="rId46"/>
    <p:sldLayoutId id="2147483758" r:id="rId47"/>
    <p:sldLayoutId id="2147483756" r:id="rId48"/>
    <p:sldLayoutId id="2147483798" r:id="rId49"/>
    <p:sldLayoutId id="2147483797" r:id="rId50"/>
    <p:sldLayoutId id="2147483896" r:id="rId51"/>
    <p:sldLayoutId id="2147484168" r:id="rId52"/>
    <p:sldLayoutId id="2147484199" r:id="rId53"/>
    <p:sldLayoutId id="2147484200" r:id="rId5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F405B">
            <a:alpha val="25098"/>
          </a:srgb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5841" b="20523"/>
          <a:stretch/>
        </p:blipFill>
        <p:spPr>
          <a:xfrm>
            <a:off x="0" y="0"/>
            <a:ext cx="12192000" cy="5172364"/>
          </a:xfrm>
          <a:prstGeom prst="rect">
            <a:avLst/>
          </a:prstGeom>
          <a:effectLst>
            <a:glow>
              <a:schemeClr val="accent1"/>
            </a:glow>
            <a:reflection endPos="0" dir="5400000" sy="-100000" algn="bl" rotWithShape="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257" y="228600"/>
            <a:ext cx="7719487" cy="1066800"/>
          </a:xfrm>
          <a:prstGeom prst="rect">
            <a:avLst/>
          </a:prstGeom>
          <a:effectLst>
            <a:glow rad="1905000">
              <a:schemeClr val="bg1">
                <a:alpha val="38000"/>
              </a:schemeClr>
            </a:glow>
            <a:outerShdw blurRad="1079500" dist="127000" dir="5400000" sx="161000" sy="161000" algn="ctr" rotWithShape="0">
              <a:schemeClr val="bg1">
                <a:alpha val="44000"/>
              </a:schemeClr>
            </a:outerShdw>
          </a:effectLst>
        </p:spPr>
      </p:pic>
      <p:sp>
        <p:nvSpPr>
          <p:cNvPr id="4" name="TextBox 3"/>
          <p:cNvSpPr txBox="1"/>
          <p:nvPr userDrawn="1"/>
        </p:nvSpPr>
        <p:spPr>
          <a:xfrm>
            <a:off x="10744200" y="4876800"/>
            <a:ext cx="1600200" cy="230832"/>
          </a:xfrm>
          <a:prstGeom prst="rect">
            <a:avLst/>
          </a:prstGeom>
          <a:noFill/>
        </p:spPr>
        <p:txBody>
          <a:bodyPr wrap="square" rtlCol="0">
            <a:spAutoFit/>
          </a:bodyPr>
          <a:lstStyle/>
          <a:p>
            <a:r>
              <a:rPr lang="en-US" sz="900" i="1" dirty="0">
                <a:solidFill>
                  <a:schemeClr val="bg1"/>
                </a:solidFill>
              </a:rPr>
              <a:t>Photo credit: Ernesto Ruiz</a:t>
            </a:r>
          </a:p>
        </p:txBody>
      </p:sp>
    </p:spTree>
    <p:extLst>
      <p:ext uri="{BB962C8B-B14F-4D97-AF65-F5344CB8AC3E}">
        <p14:creationId xmlns:p14="http://schemas.microsoft.com/office/powerpoint/2010/main" val="323260802"/>
      </p:ext>
    </p:extLst>
  </p:cSld>
  <p:clrMap bg1="lt1" tx1="dk1" bg2="lt2" tx2="dk2" accent1="accent1" accent2="accent2" accent3="accent3" accent4="accent4" accent5="accent5" accent6="accent6" hlink="hlink" folHlink="folHlink"/>
  <p:sldLayoutIdLst>
    <p:sldLayoutId id="2147483898" r:id="rId1"/>
  </p:sldLayoutIdLst>
  <p:hf sldNum="0" hdr="0" ftr="0" dt="0"/>
  <p:txStyles>
    <p:titleStyle>
      <a:lvl1pPr algn="l" rtl="0" eaLnBrk="1" fontAlgn="base" hangingPunct="1">
        <a:spcBef>
          <a:spcPct val="0"/>
        </a:spcBef>
        <a:spcAft>
          <a:spcPct val="0"/>
        </a:spcAft>
        <a:defRPr sz="4000" kern="1200">
          <a:solidFill>
            <a:srgbClr val="08202E"/>
          </a:solidFill>
          <a:latin typeface="+mj-lt"/>
          <a:ea typeface="+mj-ea"/>
          <a:cs typeface="+mj-cs"/>
        </a:defRPr>
      </a:lvl1pPr>
      <a:lvl2pPr algn="l" rtl="0" eaLnBrk="1" fontAlgn="base" hangingPunct="1">
        <a:spcBef>
          <a:spcPct val="0"/>
        </a:spcBef>
        <a:spcAft>
          <a:spcPct val="0"/>
        </a:spcAft>
        <a:defRPr sz="4000">
          <a:solidFill>
            <a:srgbClr val="08202E"/>
          </a:solidFill>
          <a:latin typeface="Avenir Next Demi Bold" panose="020B0703020202020204" pitchFamily="34" charset="0"/>
        </a:defRPr>
      </a:lvl2pPr>
      <a:lvl3pPr algn="l" rtl="0" eaLnBrk="1" fontAlgn="base" hangingPunct="1">
        <a:spcBef>
          <a:spcPct val="0"/>
        </a:spcBef>
        <a:spcAft>
          <a:spcPct val="0"/>
        </a:spcAft>
        <a:defRPr sz="4000">
          <a:solidFill>
            <a:srgbClr val="08202E"/>
          </a:solidFill>
          <a:latin typeface="Avenir Next Demi Bold" panose="020B0703020202020204" pitchFamily="34" charset="0"/>
        </a:defRPr>
      </a:lvl3pPr>
      <a:lvl4pPr algn="l" rtl="0" eaLnBrk="1" fontAlgn="base" hangingPunct="1">
        <a:spcBef>
          <a:spcPct val="0"/>
        </a:spcBef>
        <a:spcAft>
          <a:spcPct val="0"/>
        </a:spcAft>
        <a:defRPr sz="4000">
          <a:solidFill>
            <a:srgbClr val="08202E"/>
          </a:solidFill>
          <a:latin typeface="Avenir Next Demi Bold" panose="020B0703020202020204" pitchFamily="34" charset="0"/>
        </a:defRPr>
      </a:lvl4pPr>
      <a:lvl5pPr algn="l" rtl="0" eaLnBrk="1" fontAlgn="base" hangingPunct="1">
        <a:spcBef>
          <a:spcPct val="0"/>
        </a:spcBef>
        <a:spcAft>
          <a:spcPct val="0"/>
        </a:spcAft>
        <a:defRPr sz="4000">
          <a:solidFill>
            <a:srgbClr val="08202E"/>
          </a:solidFill>
          <a:latin typeface="Avenir Next Demi Bold" panose="020B0703020202020204" pitchFamily="34" charset="0"/>
        </a:defRPr>
      </a:lvl5pPr>
      <a:lvl6pPr marL="457200" algn="l" rtl="0" eaLnBrk="1" fontAlgn="base" hangingPunct="1">
        <a:spcBef>
          <a:spcPct val="0"/>
        </a:spcBef>
        <a:spcAft>
          <a:spcPct val="0"/>
        </a:spcAft>
        <a:defRPr sz="5000">
          <a:solidFill>
            <a:schemeClr val="tx2"/>
          </a:solidFill>
          <a:latin typeface="Avenir Next Demi Bold" panose="020B0703020202020204" pitchFamily="34" charset="0"/>
        </a:defRPr>
      </a:lvl6pPr>
      <a:lvl7pPr marL="914400" algn="l" rtl="0" eaLnBrk="1" fontAlgn="base" hangingPunct="1">
        <a:spcBef>
          <a:spcPct val="0"/>
        </a:spcBef>
        <a:spcAft>
          <a:spcPct val="0"/>
        </a:spcAft>
        <a:defRPr sz="5000">
          <a:solidFill>
            <a:schemeClr val="tx2"/>
          </a:solidFill>
          <a:latin typeface="Avenir Next Demi Bold" panose="020B0703020202020204" pitchFamily="34" charset="0"/>
        </a:defRPr>
      </a:lvl7pPr>
      <a:lvl8pPr marL="1371600" algn="l" rtl="0" eaLnBrk="1" fontAlgn="base" hangingPunct="1">
        <a:spcBef>
          <a:spcPct val="0"/>
        </a:spcBef>
        <a:spcAft>
          <a:spcPct val="0"/>
        </a:spcAft>
        <a:defRPr sz="5000">
          <a:solidFill>
            <a:schemeClr val="tx2"/>
          </a:solidFill>
          <a:latin typeface="Avenir Next Demi Bold" panose="020B0703020202020204" pitchFamily="34" charset="0"/>
        </a:defRPr>
      </a:lvl8pPr>
      <a:lvl9pPr marL="1828800" algn="l" rtl="0" eaLnBrk="1" fontAlgn="base" hangingPunct="1">
        <a:spcBef>
          <a:spcPct val="0"/>
        </a:spcBef>
        <a:spcAft>
          <a:spcPct val="0"/>
        </a:spcAft>
        <a:defRPr sz="5000">
          <a:solidFill>
            <a:schemeClr val="tx2"/>
          </a:solidFill>
          <a:latin typeface="Avenir Next Demi Bold" panose="020B0703020202020204" pitchFamily="34" charset="0"/>
        </a:defRPr>
      </a:lvl9pPr>
    </p:titleStyle>
    <p:bodyStyle>
      <a:lvl1pPr marL="273050" indent="-273050" algn="l" rtl="0" eaLnBrk="1" fontAlgn="base" hangingPunct="1">
        <a:spcBef>
          <a:spcPct val="20000"/>
        </a:spcBef>
        <a:spcAft>
          <a:spcPct val="0"/>
        </a:spcAft>
        <a:buClr>
          <a:srgbClr val="08202E"/>
        </a:buClr>
        <a:buSzPct val="95000"/>
        <a:buFont typeface="Wingdings 2" panose="05020102010507070707" pitchFamily="18" charset="2"/>
        <a:buChar char=""/>
        <a:defRPr sz="2600" kern="1200">
          <a:solidFill>
            <a:srgbClr val="08202E"/>
          </a:solidFill>
          <a:latin typeface="+mn-lt"/>
          <a:ea typeface="+mn-ea"/>
          <a:cs typeface="+mn-cs"/>
        </a:defRPr>
      </a:lvl1pPr>
      <a:lvl2pPr marL="639763" indent="-246063" algn="l" rtl="0" eaLnBrk="1" fontAlgn="base" hangingPunct="1">
        <a:spcBef>
          <a:spcPct val="20000"/>
        </a:spcBef>
        <a:spcAft>
          <a:spcPct val="0"/>
        </a:spcAft>
        <a:buClr>
          <a:srgbClr val="08202E"/>
        </a:buClr>
        <a:buSzPct val="85000"/>
        <a:buFont typeface="Wingdings 2" panose="05020102010507070707" pitchFamily="18" charset="2"/>
        <a:buChar char=""/>
        <a:defRPr sz="2400" kern="1200">
          <a:solidFill>
            <a:srgbClr val="08202E"/>
          </a:solidFill>
          <a:latin typeface="+mn-lt"/>
          <a:ea typeface="+mn-ea"/>
          <a:cs typeface="+mn-cs"/>
        </a:defRPr>
      </a:lvl2pPr>
      <a:lvl3pPr marL="914400" indent="-246063" algn="l" rtl="0" eaLnBrk="1" fontAlgn="base" hangingPunct="1">
        <a:spcBef>
          <a:spcPct val="20000"/>
        </a:spcBef>
        <a:spcAft>
          <a:spcPct val="0"/>
        </a:spcAft>
        <a:buClr>
          <a:srgbClr val="08202E"/>
        </a:buClr>
        <a:buSzPct val="70000"/>
        <a:buFont typeface="Wingdings 2" panose="05020102010507070707" pitchFamily="18" charset="2"/>
        <a:buChar char=""/>
        <a:defRPr sz="2100" kern="1200">
          <a:solidFill>
            <a:srgbClr val="08202E"/>
          </a:solidFill>
          <a:latin typeface="+mn-lt"/>
          <a:ea typeface="+mn-ea"/>
          <a:cs typeface="+mn-cs"/>
        </a:defRPr>
      </a:lvl3pPr>
      <a:lvl4pPr marL="1187450" indent="-209550" algn="l" rtl="0" eaLnBrk="1" fontAlgn="base" hangingPunct="1">
        <a:spcBef>
          <a:spcPct val="20000"/>
        </a:spcBef>
        <a:spcAft>
          <a:spcPct val="0"/>
        </a:spcAft>
        <a:buClr>
          <a:srgbClr val="08202E"/>
        </a:buClr>
        <a:buSzPct val="65000"/>
        <a:buFont typeface="Wingdings 2" panose="05020102010507070707" pitchFamily="18" charset="2"/>
        <a:buChar char=""/>
        <a:defRPr sz="2000" kern="1200">
          <a:solidFill>
            <a:srgbClr val="08202E"/>
          </a:solidFill>
          <a:latin typeface="+mn-lt"/>
          <a:ea typeface="+mn-ea"/>
          <a:cs typeface="+mn-cs"/>
        </a:defRPr>
      </a:lvl4pPr>
      <a:lvl5pPr marL="1462088" indent="-209550" algn="l" rtl="0" eaLnBrk="1" fontAlgn="base" hangingPunct="1">
        <a:spcBef>
          <a:spcPct val="20000"/>
        </a:spcBef>
        <a:spcAft>
          <a:spcPct val="0"/>
        </a:spcAft>
        <a:buClr>
          <a:srgbClr val="08202E"/>
        </a:buClr>
        <a:buSzPct val="65000"/>
        <a:buFont typeface="Wingdings 2" panose="05020102010507070707" pitchFamily="18" charset="2"/>
        <a:buChar char=""/>
        <a:defRPr sz="2000" kern="1200">
          <a:solidFill>
            <a:srgbClr val="08202E"/>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609600" y="515938"/>
            <a:ext cx="109728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1" name="Text Placeholder 29"/>
          <p:cNvSpPr>
            <a:spLocks noGrp="1"/>
          </p:cNvSpPr>
          <p:nvPr>
            <p:ph type="body" idx="1"/>
          </p:nvPr>
        </p:nvSpPr>
        <p:spPr bwMode="auto">
          <a:xfrm>
            <a:off x="609600" y="15240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246717663"/>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Lst>
  <p:hf sldNum="0" hdr="0" ftr="0" dt="0"/>
  <p:txStyles>
    <p:titleStyle>
      <a:lvl1pPr algn="l" rtl="0" eaLnBrk="0" fontAlgn="base" hangingPunct="0">
        <a:spcBef>
          <a:spcPct val="0"/>
        </a:spcBef>
        <a:spcAft>
          <a:spcPct val="0"/>
        </a:spcAft>
        <a:defRPr sz="4000" b="1" kern="1200">
          <a:solidFill>
            <a:srgbClr val="000000"/>
          </a:solidFill>
          <a:latin typeface="+mj-lt"/>
          <a:ea typeface="+mj-ea"/>
          <a:cs typeface="+mj-cs"/>
        </a:defRPr>
      </a:lvl1pPr>
      <a:lvl2pPr algn="l" rtl="0" eaLnBrk="0" fontAlgn="base" hangingPunct="0">
        <a:spcBef>
          <a:spcPct val="0"/>
        </a:spcBef>
        <a:spcAft>
          <a:spcPct val="0"/>
        </a:spcAft>
        <a:defRPr sz="4000" b="1">
          <a:solidFill>
            <a:srgbClr val="000000"/>
          </a:solidFill>
          <a:latin typeface="Avenir Next Demi Bold" panose="020B0703020202020204" pitchFamily="34" charset="0"/>
        </a:defRPr>
      </a:lvl2pPr>
      <a:lvl3pPr algn="l" rtl="0" eaLnBrk="0" fontAlgn="base" hangingPunct="0">
        <a:spcBef>
          <a:spcPct val="0"/>
        </a:spcBef>
        <a:spcAft>
          <a:spcPct val="0"/>
        </a:spcAft>
        <a:defRPr sz="4000" b="1">
          <a:solidFill>
            <a:srgbClr val="000000"/>
          </a:solidFill>
          <a:latin typeface="Avenir Next Demi Bold" panose="020B0703020202020204" pitchFamily="34" charset="0"/>
        </a:defRPr>
      </a:lvl3pPr>
      <a:lvl4pPr algn="l" rtl="0" eaLnBrk="0" fontAlgn="base" hangingPunct="0">
        <a:spcBef>
          <a:spcPct val="0"/>
        </a:spcBef>
        <a:spcAft>
          <a:spcPct val="0"/>
        </a:spcAft>
        <a:defRPr sz="4000" b="1">
          <a:solidFill>
            <a:srgbClr val="000000"/>
          </a:solidFill>
          <a:latin typeface="Avenir Next Demi Bold" panose="020B0703020202020204" pitchFamily="34" charset="0"/>
        </a:defRPr>
      </a:lvl4pPr>
      <a:lvl5pPr algn="l" rtl="0" eaLnBrk="0" fontAlgn="base" hangingPunct="0">
        <a:spcBef>
          <a:spcPct val="0"/>
        </a:spcBef>
        <a:spcAft>
          <a:spcPct val="0"/>
        </a:spcAft>
        <a:defRPr sz="4000" b="1">
          <a:solidFill>
            <a:srgbClr val="000000"/>
          </a:solidFill>
          <a:latin typeface="Avenir Next Demi Bold" panose="020B0703020202020204" pitchFamily="34" charset="0"/>
        </a:defRPr>
      </a:lvl5pPr>
      <a:lvl6pPr marL="457200" algn="l" rtl="0" eaLnBrk="1" fontAlgn="base" hangingPunct="1">
        <a:spcBef>
          <a:spcPct val="0"/>
        </a:spcBef>
        <a:spcAft>
          <a:spcPct val="0"/>
        </a:spcAft>
        <a:defRPr sz="5000">
          <a:solidFill>
            <a:schemeClr val="tx2"/>
          </a:solidFill>
          <a:latin typeface="Avenir Next Demi Bold" panose="020B0703020202020204" pitchFamily="34" charset="0"/>
        </a:defRPr>
      </a:lvl6pPr>
      <a:lvl7pPr marL="914400" algn="l" rtl="0" eaLnBrk="1" fontAlgn="base" hangingPunct="1">
        <a:spcBef>
          <a:spcPct val="0"/>
        </a:spcBef>
        <a:spcAft>
          <a:spcPct val="0"/>
        </a:spcAft>
        <a:defRPr sz="5000">
          <a:solidFill>
            <a:schemeClr val="tx2"/>
          </a:solidFill>
          <a:latin typeface="Avenir Next Demi Bold" panose="020B0703020202020204" pitchFamily="34" charset="0"/>
        </a:defRPr>
      </a:lvl7pPr>
      <a:lvl8pPr marL="1371600" algn="l" rtl="0" eaLnBrk="1" fontAlgn="base" hangingPunct="1">
        <a:spcBef>
          <a:spcPct val="0"/>
        </a:spcBef>
        <a:spcAft>
          <a:spcPct val="0"/>
        </a:spcAft>
        <a:defRPr sz="5000">
          <a:solidFill>
            <a:schemeClr val="tx2"/>
          </a:solidFill>
          <a:latin typeface="Avenir Next Demi Bold" panose="020B0703020202020204" pitchFamily="34" charset="0"/>
        </a:defRPr>
      </a:lvl8pPr>
      <a:lvl9pPr marL="1828800" algn="l" rtl="0" eaLnBrk="1" fontAlgn="base" hangingPunct="1">
        <a:spcBef>
          <a:spcPct val="0"/>
        </a:spcBef>
        <a:spcAft>
          <a:spcPct val="0"/>
        </a:spcAft>
        <a:defRPr sz="5000">
          <a:solidFill>
            <a:schemeClr val="tx2"/>
          </a:solidFill>
          <a:latin typeface="Avenir Next Demi Bold" panose="020B0703020202020204" pitchFamily="34" charset="0"/>
        </a:defRPr>
      </a:lvl9pPr>
    </p:titleStyle>
    <p:bodyStyle>
      <a:lvl1pPr marL="273050" indent="-273050" algn="l" rtl="0" eaLnBrk="0" fontAlgn="base" hangingPunct="0">
        <a:spcBef>
          <a:spcPct val="20000"/>
        </a:spcBef>
        <a:spcAft>
          <a:spcPct val="0"/>
        </a:spcAft>
        <a:buClr>
          <a:srgbClr val="08202E"/>
        </a:buClr>
        <a:buSzPct val="95000"/>
        <a:buFont typeface="Wingdings 2" panose="05020102010507070707" pitchFamily="18" charset="2"/>
        <a:buChar char=""/>
        <a:defRPr sz="2600" kern="1200">
          <a:solidFill>
            <a:srgbClr val="000000"/>
          </a:solidFill>
          <a:latin typeface="Myriad Pro (Body)"/>
          <a:ea typeface="+mn-ea"/>
          <a:cs typeface="+mn-cs"/>
        </a:defRPr>
      </a:lvl1pPr>
      <a:lvl2pPr marL="639763" indent="-246063" algn="l" rtl="0" eaLnBrk="0" fontAlgn="base" hangingPunct="0">
        <a:spcBef>
          <a:spcPct val="20000"/>
        </a:spcBef>
        <a:spcAft>
          <a:spcPct val="0"/>
        </a:spcAft>
        <a:buClr>
          <a:srgbClr val="08202E"/>
        </a:buClr>
        <a:buSzPct val="85000"/>
        <a:buFont typeface="Wingdings 2" panose="05020102010507070707" pitchFamily="18" charset="2"/>
        <a:buChar char=""/>
        <a:defRPr sz="2400" kern="1200">
          <a:solidFill>
            <a:srgbClr val="000000"/>
          </a:solidFill>
          <a:latin typeface="Myriad Pro (Body)"/>
          <a:ea typeface="+mn-ea"/>
          <a:cs typeface="+mn-cs"/>
        </a:defRPr>
      </a:lvl2pPr>
      <a:lvl3pPr marL="914400" indent="-246063" algn="l" rtl="0" eaLnBrk="0" fontAlgn="base" hangingPunct="0">
        <a:spcBef>
          <a:spcPct val="20000"/>
        </a:spcBef>
        <a:spcAft>
          <a:spcPct val="0"/>
        </a:spcAft>
        <a:buClr>
          <a:srgbClr val="08202E"/>
        </a:buClr>
        <a:buSzPct val="70000"/>
        <a:buFont typeface="Wingdings 2" panose="05020102010507070707" pitchFamily="18" charset="2"/>
        <a:buChar char=""/>
        <a:defRPr sz="2100" kern="1200">
          <a:solidFill>
            <a:srgbClr val="000000"/>
          </a:solidFill>
          <a:latin typeface="Myriad Pro (Body)"/>
          <a:ea typeface="+mn-ea"/>
          <a:cs typeface="+mn-cs"/>
        </a:defRPr>
      </a:lvl3pPr>
      <a:lvl4pPr marL="1187450" indent="-209550" algn="l" rtl="0" eaLnBrk="0" fontAlgn="base" hangingPunct="0">
        <a:spcBef>
          <a:spcPct val="20000"/>
        </a:spcBef>
        <a:spcAft>
          <a:spcPct val="0"/>
        </a:spcAft>
        <a:buClr>
          <a:srgbClr val="08202E"/>
        </a:buClr>
        <a:buSzPct val="65000"/>
        <a:buFont typeface="Wingdings 2" panose="05020102010507070707" pitchFamily="18" charset="2"/>
        <a:buChar char=""/>
        <a:defRPr sz="2000" kern="1200">
          <a:solidFill>
            <a:srgbClr val="000000"/>
          </a:solidFill>
          <a:latin typeface="Myriad Pro (Body)"/>
          <a:ea typeface="+mn-ea"/>
          <a:cs typeface="+mn-cs"/>
        </a:defRPr>
      </a:lvl4pPr>
      <a:lvl5pPr marL="1462088" indent="-209550" algn="l" rtl="0" eaLnBrk="0" fontAlgn="base" hangingPunct="0">
        <a:spcBef>
          <a:spcPct val="20000"/>
        </a:spcBef>
        <a:spcAft>
          <a:spcPct val="0"/>
        </a:spcAft>
        <a:buClr>
          <a:srgbClr val="08202E"/>
        </a:buClr>
        <a:buSzPct val="65000"/>
        <a:buFont typeface="Wingdings 2" panose="05020102010507070707" pitchFamily="18" charset="2"/>
        <a:buChar char=""/>
        <a:defRPr sz="2000" kern="1200">
          <a:solidFill>
            <a:srgbClr val="000000"/>
          </a:solidFill>
          <a:latin typeface="Myriad Pro (Body)"/>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38735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alibri"/>
                <a:ea typeface="Calibri"/>
                <a:cs typeface="Calibri"/>
                <a:sym typeface="Calibri"/>
              </a:defRPr>
            </a:lvl1pPr>
            <a:lvl2pPr marL="0" marR="0" lvl="1" indent="0" algn="r" rtl="0">
              <a:spcBef>
                <a:spcPts val="0"/>
              </a:spcBef>
              <a:buNone/>
              <a:defRPr sz="1200" b="0" i="0" u="none" strike="noStrike" cap="none">
                <a:solidFill>
                  <a:schemeClr val="dk2"/>
                </a:solidFill>
                <a:latin typeface="Calibri"/>
                <a:ea typeface="Calibri"/>
                <a:cs typeface="Calibri"/>
                <a:sym typeface="Calibri"/>
              </a:defRPr>
            </a:lvl2pPr>
            <a:lvl3pPr marL="0" marR="0" lvl="2" indent="0" algn="r" rtl="0">
              <a:spcBef>
                <a:spcPts val="0"/>
              </a:spcBef>
              <a:buNone/>
              <a:defRPr sz="1200" b="0" i="0" u="none" strike="noStrike" cap="none">
                <a:solidFill>
                  <a:schemeClr val="dk2"/>
                </a:solidFill>
                <a:latin typeface="Calibri"/>
                <a:ea typeface="Calibri"/>
                <a:cs typeface="Calibri"/>
                <a:sym typeface="Calibri"/>
              </a:defRPr>
            </a:lvl3pPr>
            <a:lvl4pPr marL="0" marR="0" lvl="3" indent="0" algn="r" rtl="0">
              <a:spcBef>
                <a:spcPts val="0"/>
              </a:spcBef>
              <a:buNone/>
              <a:defRPr sz="1200" b="0" i="0" u="none" strike="noStrike" cap="none">
                <a:solidFill>
                  <a:schemeClr val="dk2"/>
                </a:solidFill>
                <a:latin typeface="Calibri"/>
                <a:ea typeface="Calibri"/>
                <a:cs typeface="Calibri"/>
                <a:sym typeface="Calibri"/>
              </a:defRPr>
            </a:lvl4pPr>
            <a:lvl5pPr marL="0" marR="0" lvl="4" indent="0" algn="r" rtl="0">
              <a:spcBef>
                <a:spcPts val="0"/>
              </a:spcBef>
              <a:buNone/>
              <a:defRPr sz="1200" b="0" i="0" u="none" strike="noStrike" cap="none">
                <a:solidFill>
                  <a:schemeClr val="dk2"/>
                </a:solidFill>
                <a:latin typeface="Calibri"/>
                <a:ea typeface="Calibri"/>
                <a:cs typeface="Calibri"/>
                <a:sym typeface="Calibri"/>
              </a:defRPr>
            </a:lvl5pPr>
            <a:lvl6pPr marL="0" marR="0" lvl="5" indent="0" algn="r" rtl="0">
              <a:spcBef>
                <a:spcPts val="0"/>
              </a:spcBef>
              <a:buNone/>
              <a:defRPr sz="1200" b="0" i="0" u="none" strike="noStrike" cap="none">
                <a:solidFill>
                  <a:schemeClr val="dk2"/>
                </a:solidFill>
                <a:latin typeface="Calibri"/>
                <a:ea typeface="Calibri"/>
                <a:cs typeface="Calibri"/>
                <a:sym typeface="Calibri"/>
              </a:defRPr>
            </a:lvl6pPr>
            <a:lvl7pPr marL="0" marR="0" lvl="6" indent="0" algn="r" rtl="0">
              <a:spcBef>
                <a:spcPts val="0"/>
              </a:spcBef>
              <a:buNone/>
              <a:defRPr sz="1200" b="0" i="0" u="none" strike="noStrike" cap="none">
                <a:solidFill>
                  <a:schemeClr val="dk2"/>
                </a:solidFill>
                <a:latin typeface="Calibri"/>
                <a:ea typeface="Calibri"/>
                <a:cs typeface="Calibri"/>
                <a:sym typeface="Calibri"/>
              </a:defRPr>
            </a:lvl7pPr>
            <a:lvl8pPr marL="0" marR="0" lvl="7" indent="0" algn="r" rtl="0">
              <a:spcBef>
                <a:spcPts val="0"/>
              </a:spcBef>
              <a:buNone/>
              <a:defRPr sz="1200" b="0" i="0" u="none" strike="noStrike" cap="none">
                <a:solidFill>
                  <a:schemeClr val="dk2"/>
                </a:solidFill>
                <a:latin typeface="Calibri"/>
                <a:ea typeface="Calibri"/>
                <a:cs typeface="Calibri"/>
                <a:sym typeface="Calibri"/>
              </a:defRPr>
            </a:lvl8pPr>
            <a:lvl9pPr marL="0" marR="0" lvl="8" indent="0" algn="r" rtl="0">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97458771"/>
      </p:ext>
    </p:extLst>
  </p:cSld>
  <p:clrMap bg1="lt1" tx1="dk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 id="2147483934" r:id="rId27"/>
    <p:sldLayoutId id="2147483935" r:id="rId28"/>
    <p:sldLayoutId id="2147483936" r:id="rId29"/>
    <p:sldLayoutId id="2147483937" r:id="rId30"/>
    <p:sldLayoutId id="2147483938" r:id="rId31"/>
    <p:sldLayoutId id="2147483939" r:id="rId32"/>
    <p:sldLayoutId id="2147483940" r:id="rId33"/>
    <p:sldLayoutId id="2147483941" r:id="rId34"/>
    <p:sldLayoutId id="2147483942" r:id="rId35"/>
    <p:sldLayoutId id="2147483943" r:id="rId36"/>
    <p:sldLayoutId id="2147483944" r:id="rId37"/>
    <p:sldLayoutId id="2147483945" r:id="rId38"/>
    <p:sldLayoutId id="2147483946" r:id="rId39"/>
    <p:sldLayoutId id="2147483947" r:id="rId40"/>
    <p:sldLayoutId id="2147483948" r:id="rId41"/>
    <p:sldLayoutId id="2147483949" r:id="rId42"/>
    <p:sldLayoutId id="2147483950" r:id="rId43"/>
    <p:sldLayoutId id="2147483951" r:id="rId44"/>
    <p:sldLayoutId id="2147483952" r:id="rId45"/>
    <p:sldLayoutId id="2147483953" r:id="rId46"/>
    <p:sldLayoutId id="2147483954" r:id="rId4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p:nvPr/>
        </p:nvSpPr>
        <p:spPr>
          <a:xfrm>
            <a:off x="0" y="1219200"/>
            <a:ext cx="12192000" cy="114300"/>
          </a:xfrm>
          <a:custGeom>
            <a:avLst/>
            <a:gdLst/>
            <a:ahLst/>
            <a:cxnLst/>
            <a:rect l="l" t="t" r="r" b="b"/>
            <a:pathLst>
              <a:path w="12192000" h="114300" extrusionOk="0">
                <a:moveTo>
                  <a:pt x="12192000" y="0"/>
                </a:moveTo>
                <a:lnTo>
                  <a:pt x="0" y="0"/>
                </a:lnTo>
                <a:lnTo>
                  <a:pt x="0" y="114300"/>
                </a:lnTo>
                <a:lnTo>
                  <a:pt x="12192000" y="114300"/>
                </a:lnTo>
                <a:lnTo>
                  <a:pt x="12192000" y="0"/>
                </a:lnTo>
                <a:close/>
              </a:path>
            </a:pathLst>
          </a:custGeom>
          <a:solidFill>
            <a:srgbClr val="78BD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 name="Google Shape;7;p8"/>
          <p:cNvSpPr txBox="1">
            <a:spLocks noGrp="1"/>
          </p:cNvSpPr>
          <p:nvPr>
            <p:ph type="title"/>
          </p:nvPr>
        </p:nvSpPr>
        <p:spPr>
          <a:xfrm>
            <a:off x="0" y="0"/>
            <a:ext cx="12192000" cy="12192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8"/>
          <p:cNvSpPr txBox="1">
            <a:spLocks noGrp="1"/>
          </p:cNvSpPr>
          <p:nvPr>
            <p:ph type="body" idx="1"/>
          </p:nvPr>
        </p:nvSpPr>
        <p:spPr>
          <a:xfrm>
            <a:off x="917575" y="1841880"/>
            <a:ext cx="10356850" cy="321754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 name="Google Shape;11;p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defRPr>
            </a:lvl1pPr>
            <a:lvl2pPr marL="0" marR="0" lvl="1" indent="0" algn="r" rtl="0">
              <a:spcBef>
                <a:spcPts val="0"/>
              </a:spcBef>
              <a:buNone/>
              <a:defRPr sz="1800">
                <a:solidFill>
                  <a:srgbClr val="888888"/>
                </a:solidFill>
              </a:defRPr>
            </a:lvl2pPr>
            <a:lvl3pPr marL="0" marR="0" lvl="2" indent="0" algn="r" rtl="0">
              <a:spcBef>
                <a:spcPts val="0"/>
              </a:spcBef>
              <a:buNone/>
              <a:defRPr sz="1800">
                <a:solidFill>
                  <a:srgbClr val="888888"/>
                </a:solidFill>
              </a:defRPr>
            </a:lvl3pPr>
            <a:lvl4pPr marL="0" marR="0" lvl="3" indent="0" algn="r" rtl="0">
              <a:spcBef>
                <a:spcPts val="0"/>
              </a:spcBef>
              <a:buNone/>
              <a:defRPr sz="1800">
                <a:solidFill>
                  <a:srgbClr val="888888"/>
                </a:solidFill>
              </a:defRPr>
            </a:lvl4pPr>
            <a:lvl5pPr marL="0" marR="0" lvl="4" indent="0" algn="r" rtl="0">
              <a:spcBef>
                <a:spcPts val="0"/>
              </a:spcBef>
              <a:buNone/>
              <a:defRPr sz="1800">
                <a:solidFill>
                  <a:srgbClr val="888888"/>
                </a:solidFill>
              </a:defRPr>
            </a:lvl5pPr>
            <a:lvl6pPr marL="0" marR="0" lvl="5" indent="0" algn="r" rtl="0">
              <a:spcBef>
                <a:spcPts val="0"/>
              </a:spcBef>
              <a:buNone/>
              <a:defRPr sz="1800">
                <a:solidFill>
                  <a:srgbClr val="888888"/>
                </a:solidFill>
              </a:defRPr>
            </a:lvl6pPr>
            <a:lvl7pPr marL="0" marR="0" lvl="6" indent="0" algn="r" rtl="0">
              <a:spcBef>
                <a:spcPts val="0"/>
              </a:spcBef>
              <a:buNone/>
              <a:defRPr sz="1800">
                <a:solidFill>
                  <a:srgbClr val="888888"/>
                </a:solidFill>
              </a:defRPr>
            </a:lvl7pPr>
            <a:lvl8pPr marL="0" marR="0" lvl="7" indent="0" algn="r" rtl="0">
              <a:spcBef>
                <a:spcPts val="0"/>
              </a:spcBef>
              <a:buNone/>
              <a:defRPr sz="1800">
                <a:solidFill>
                  <a:srgbClr val="888888"/>
                </a:solidFill>
              </a:defRPr>
            </a:lvl8pPr>
            <a:lvl9pPr marL="0" marR="0" lvl="8" indent="0" algn="r" rtl="0">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extLst>
      <p:ext uri="{BB962C8B-B14F-4D97-AF65-F5344CB8AC3E}">
        <p14:creationId xmlns:p14="http://schemas.microsoft.com/office/powerpoint/2010/main" val="950463823"/>
      </p:ext>
    </p:extLst>
  </p:cSld>
  <p:clrMap bg1="lt1" tx1="dk1" bg2="dk2" tx2="lt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87F30-2E8C-4425-B7A1-3167DC59F44F}"/>
              </a:ext>
            </a:extLst>
          </p:cNvPr>
          <p:cNvSpPr/>
          <p:nvPr userDrawn="1"/>
        </p:nvSpPr>
        <p:spPr>
          <a:xfrm>
            <a:off x="1089837" y="3542414"/>
            <a:ext cx="11102164" cy="2661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2F049E-F09F-4425-9B9A-ED7189332B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05791" y="535628"/>
            <a:ext cx="1962294" cy="755016"/>
          </a:xfrm>
          <a:prstGeom prst="rect">
            <a:avLst/>
          </a:prstGeom>
        </p:spPr>
      </p:pic>
      <p:cxnSp>
        <p:nvCxnSpPr>
          <p:cNvPr id="9" name="Straight Connector 8">
            <a:extLst>
              <a:ext uri="{FF2B5EF4-FFF2-40B4-BE49-F238E27FC236}">
                <a16:creationId xmlns:a16="http://schemas.microsoft.com/office/drawing/2014/main" id="{98449C85-25C5-4D2B-BD25-AB4C6A51F5F7}"/>
              </a:ext>
            </a:extLst>
          </p:cNvPr>
          <p:cNvCxnSpPr>
            <a:cxnSpLocks/>
          </p:cNvCxnSpPr>
          <p:nvPr userDrawn="1"/>
        </p:nvCxnSpPr>
        <p:spPr>
          <a:xfrm>
            <a:off x="1089837" y="3464440"/>
            <a:ext cx="11102163"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36054"/>
      </p:ext>
    </p:extLst>
  </p:cSld>
  <p:clrMap bg1="lt1" tx1="dk1" bg2="lt2" tx2="dk2" accent1="accent1" accent2="accent2" accent3="accent3" accent4="accent4" accent5="accent5" accent6="accent6" hlink="hlink" folHlink="folHlink"/>
  <p:sldLayoutIdLst>
    <p:sldLayoutId id="21474841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BD92ABA-9F88-48B5-92A2-23E3DA22E835}"/>
              </a:ext>
            </a:extLst>
          </p:cNvPr>
          <p:cNvSpPr>
            <a:spLocks noGrp="1"/>
          </p:cNvSpPr>
          <p:nvPr>
            <p:ph type="sldNum" sz="quarter" idx="4"/>
          </p:nvPr>
        </p:nvSpPr>
        <p:spPr>
          <a:xfrm>
            <a:off x="898652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6FE7AEF-0871-4F6C-A432-627B97C586CE}" type="slidenum">
              <a:rPr lang="en-US" smtClean="0"/>
              <a:pPr/>
              <a:t>‹#›</a:t>
            </a:fld>
            <a:endParaRPr lang="en-US" dirty="0"/>
          </a:p>
        </p:txBody>
      </p:sp>
    </p:spTree>
    <p:extLst>
      <p:ext uri="{BB962C8B-B14F-4D97-AF65-F5344CB8AC3E}">
        <p14:creationId xmlns:p14="http://schemas.microsoft.com/office/powerpoint/2010/main" val="348354610"/>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FA0144-B6CB-44FF-AB34-D8D077F753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EE4679-18D7-4676-9E96-AC41BB7E9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4C738-E22F-44C5-B741-992646CB3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61CBF-3553-417E-90BE-9ACDC04D4D90}" type="datetimeFigureOut">
              <a:rPr lang="en-US" smtClean="0"/>
              <a:t>9/20/2023</a:t>
            </a:fld>
            <a:endParaRPr lang="en-US"/>
          </a:p>
        </p:txBody>
      </p:sp>
      <p:sp>
        <p:nvSpPr>
          <p:cNvPr id="5" name="Footer Placeholder 4">
            <a:extLst>
              <a:ext uri="{FF2B5EF4-FFF2-40B4-BE49-F238E27FC236}">
                <a16:creationId xmlns:a16="http://schemas.microsoft.com/office/drawing/2014/main" id="{411F89A4-237F-456E-873A-945ED927B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AC45-D778-4366-B04B-9522846A2F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082DA-FC43-4117-89C0-2F6E6252F810}" type="slidenum">
              <a:rPr lang="en-US" smtClean="0"/>
              <a:t>‹#›</a:t>
            </a:fld>
            <a:endParaRPr lang="en-US"/>
          </a:p>
        </p:txBody>
      </p:sp>
    </p:spTree>
    <p:extLst>
      <p:ext uri="{BB962C8B-B14F-4D97-AF65-F5344CB8AC3E}">
        <p14:creationId xmlns:p14="http://schemas.microsoft.com/office/powerpoint/2010/main" val="1918182636"/>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visor.mn.gov/statutes/cite/16E.30"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slstark@d.umn.edu" TargetMode="External"/><Relationship Id="rId2" Type="http://schemas.openxmlformats.org/officeDocument/2006/relationships/notesSlide" Target="../notesSlides/notesSlide19.xml"/><Relationship Id="rId1" Type="http://schemas.openxmlformats.org/officeDocument/2006/relationships/slideLayout" Target="../slideLayouts/slideLayout54.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nsgic.org/"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gisdata.mn.gov/dataset/bdry-mn-county-open-data-statu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gcc02.safelinks.protection.outlook.com/?url=https%3A%2F%2Fwww.fgdc.gov%2Fngac&amp;data=05%7C01%7CSally.Wakefield%40state.mn.us%7C5bc473f53857480a290e08db6c4a049e%7Ceb14b04624c445198f26b89c2159828c%7C0%7C0%7C638222837381909549%7CUnknown%7CTWFpbGZsb3d8eyJWIjoiMC4wLjAwMDAiLCJQIjoiV2luMzIiLCJBTiI6Ik1haWwiLCJXVCI6Mn0%3D%7C3000%7C%7C%7C&amp;sdata=c%2B6Wo4tUz8FK78MgqiTHZda%2B5n3oWUkyNWxiIJyBdXg%3D&amp;reserved=0"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124.xml"/></Relationships>
</file>

<file path=ppt/slides/_rels/slide9.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7"/>
            <a:ext cx="12192000" cy="1295182"/>
          </a:xfrm>
        </p:spPr>
        <p:txBody>
          <a:bodyPr/>
          <a:lstStyle/>
          <a:p>
            <a:r>
              <a:rPr lang="en-US" dirty="0"/>
              <a:t>Minnesota Geospatial Advisory Council</a:t>
            </a:r>
          </a:p>
        </p:txBody>
      </p:sp>
      <p:pic>
        <p:nvPicPr>
          <p:cNvPr id="3" name="Picture Placeholder 2" descr="Picture of diverse set of hands together" title="Collaboration"/>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a:stretch>
            <a:fillRect/>
          </a:stretch>
        </p:blipFill>
        <p:spPr/>
      </p:pic>
      <p:pic>
        <p:nvPicPr>
          <p:cNvPr id="7" name="Picture Placeholder 5" descr="Picture of diverse sets of hands together" title="Collaborati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3380732"/>
          </a:xfrm>
          <a:prstGeom prst="rect">
            <a:avLst/>
          </a:prstGeom>
        </p:spPr>
      </p:pic>
      <p:sp>
        <p:nvSpPr>
          <p:cNvPr id="9" name="Text Placeholder 2"/>
          <p:cNvSpPr txBox="1">
            <a:spLocks/>
          </p:cNvSpPr>
          <p:nvPr/>
        </p:nvSpPr>
        <p:spPr>
          <a:xfrm>
            <a:off x="2802467" y="5193604"/>
            <a:ext cx="6587067" cy="1097128"/>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September 13, 2023</a:t>
            </a:r>
          </a:p>
        </p:txBody>
      </p:sp>
      <p:pic>
        <p:nvPicPr>
          <p:cNvPr id="5" name="Picture 4" descr="Picture of MNGweo Logo&#10;" title="MnGeo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69182"/>
            <a:ext cx="2607995" cy="588818"/>
          </a:xfrm>
          <a:prstGeom prst="rect">
            <a:avLst/>
          </a:prstGeom>
        </p:spPr>
      </p:pic>
    </p:spTree>
    <p:extLst>
      <p:ext uri="{BB962C8B-B14F-4D97-AF65-F5344CB8AC3E}">
        <p14:creationId xmlns:p14="http://schemas.microsoft.com/office/powerpoint/2010/main" val="331594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3</a:t>
            </a:r>
          </a:p>
        </p:txBody>
      </p:sp>
      <p:sp>
        <p:nvSpPr>
          <p:cNvPr id="9" name="Text Placeholder 1"/>
          <p:cNvSpPr>
            <a:spLocks noGrp="1"/>
          </p:cNvSpPr>
          <p:nvPr>
            <p:ph idx="1"/>
          </p:nvPr>
        </p:nvSpPr>
        <p:spPr>
          <a:xfrm>
            <a:off x="838200" y="1825625"/>
            <a:ext cx="7622406" cy="4351338"/>
          </a:xfrm>
        </p:spPr>
        <p:txBody>
          <a:bodyPr vert="horz" lIns="91440" tIns="45720" rIns="91440" bIns="45720" rtlCol="0" anchor="t">
            <a:normAutofit/>
          </a:bodyPr>
          <a:lstStyle/>
          <a:p>
            <a:pPr marL="0" indent="0">
              <a:buNone/>
            </a:pPr>
            <a:br>
              <a:rPr lang="en-US" dirty="0">
                <a:cs typeface="Calibri"/>
              </a:rPr>
            </a:br>
            <a:endParaRPr lang="en-US" dirty="0">
              <a:cs typeface="Calibri"/>
            </a:endParaRPr>
          </a:p>
          <a:p>
            <a:pPr marL="0" indent="0">
              <a:buNone/>
            </a:pPr>
            <a:endParaRPr lang="en-US" b="1" dirty="0"/>
          </a:p>
        </p:txBody>
      </p:sp>
      <p:sp>
        <p:nvSpPr>
          <p:cNvPr id="5" name="Text Placeholder 1">
            <a:extLst>
              <a:ext uri="{FF2B5EF4-FFF2-40B4-BE49-F238E27FC236}">
                <a16:creationId xmlns:a16="http://schemas.microsoft.com/office/drawing/2014/main" id="{9ECBE9BF-9B31-11EE-3621-4BB37B95AF74}"/>
              </a:ext>
            </a:extLst>
          </p:cNvPr>
          <p:cNvSpPr txBox="1">
            <a:spLocks/>
          </p:cNvSpPr>
          <p:nvPr/>
        </p:nvSpPr>
        <p:spPr>
          <a:xfrm>
            <a:off x="838200" y="1825625"/>
            <a:ext cx="7340600"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Welcoming returning</a:t>
            </a:r>
            <a:r>
              <a:rPr lang="en-US" sz="2800" b="1" kern="1200" dirty="0">
                <a:solidFill>
                  <a:schemeClr val="tx1"/>
                </a:solidFill>
                <a:latin typeface="+mn-lt"/>
                <a:ea typeface="+mn-ea"/>
                <a:cs typeface="+mn-cs"/>
              </a:rPr>
              <a:t> and new GAC appointees</a:t>
            </a:r>
            <a:endParaRPr lang="en-US" sz="2800" dirty="0">
              <a:cs typeface="Calibri"/>
            </a:endParaRPr>
          </a:p>
          <a:p>
            <a:pPr marL="0" indent="0">
              <a:buNone/>
              <a:defRPr/>
            </a:pPr>
            <a:r>
              <a:rPr lang="en-US" dirty="0">
                <a:cs typeface="Calibri"/>
              </a:rPr>
              <a:t>Cory Richter/Alison Slaats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kern="1200" dirty="0">
              <a:solidFill>
                <a:schemeClr val="tx1"/>
              </a:solidFill>
              <a:latin typeface="+mn-lt"/>
              <a:ea typeface="+mn-ea"/>
              <a:cs typeface="+mn-cs"/>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29921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0E2D-5E89-A57E-97B5-ACE908453A55}"/>
              </a:ext>
            </a:extLst>
          </p:cNvPr>
          <p:cNvSpPr>
            <a:spLocks noGrp="1"/>
          </p:cNvSpPr>
          <p:nvPr>
            <p:ph type="title"/>
          </p:nvPr>
        </p:nvSpPr>
        <p:spPr/>
        <p:txBody>
          <a:bodyPr/>
          <a:lstStyle/>
          <a:p>
            <a:r>
              <a:rPr lang="en-US" dirty="0">
                <a:cs typeface="Calibri"/>
              </a:rPr>
              <a:t>Returning and New Appointees</a:t>
            </a:r>
          </a:p>
        </p:txBody>
      </p:sp>
      <p:sp>
        <p:nvSpPr>
          <p:cNvPr id="3" name="Content Placeholder 2">
            <a:extLst>
              <a:ext uri="{FF2B5EF4-FFF2-40B4-BE49-F238E27FC236}">
                <a16:creationId xmlns:a16="http://schemas.microsoft.com/office/drawing/2014/main" id="{A8680C05-7C25-466A-2852-A8697E2B6E16}"/>
              </a:ext>
            </a:extLst>
          </p:cNvPr>
          <p:cNvSpPr>
            <a:spLocks noGrp="1"/>
          </p:cNvSpPr>
          <p:nvPr>
            <p:ph idx="1"/>
          </p:nvPr>
        </p:nvSpPr>
        <p:spPr/>
        <p:txBody>
          <a:bodyPr vert="horz" lIns="91440" tIns="45720" rIns="91440" bIns="45720" rtlCol="0" anchor="t">
            <a:normAutofit/>
          </a:bodyPr>
          <a:lstStyle/>
          <a:p>
            <a:pPr marL="0" indent="0" algn="ctr">
              <a:buNone/>
            </a:pPr>
            <a:r>
              <a:rPr lang="en-US" sz="3200" b="1" dirty="0">
                <a:ea typeface="+mn-lt"/>
                <a:cs typeface="+mn-lt"/>
              </a:rPr>
              <a:t>GAC Mission</a:t>
            </a:r>
            <a:endParaRPr lang="en-US" sz="3200" b="1" dirty="0">
              <a:cs typeface="Calibri"/>
            </a:endParaRPr>
          </a:p>
          <a:p>
            <a:pPr marL="0" indent="0">
              <a:buNone/>
            </a:pPr>
            <a:r>
              <a:rPr lang="en-US" dirty="0">
                <a:ea typeface="+mn-lt"/>
                <a:cs typeface="+mn-lt"/>
              </a:rPr>
              <a:t>The Council acts as a coordinating body for the Minnesota geospatial community. It represents a cross-section of organizations that include counties, cities, universities, business, nonprofit organizations, federal and state agencies, tribal government, surveyors and other stakeholder groups that benefit from geospatial technology.</a:t>
            </a:r>
            <a:endParaRPr lang="en-US" dirty="0">
              <a:cs typeface="Calibri"/>
            </a:endParaRPr>
          </a:p>
        </p:txBody>
      </p:sp>
    </p:spTree>
    <p:extLst>
      <p:ext uri="{BB962C8B-B14F-4D97-AF65-F5344CB8AC3E}">
        <p14:creationId xmlns:p14="http://schemas.microsoft.com/office/powerpoint/2010/main" val="353312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C5ED-E9FE-9BC0-C89B-76800D07BA96}"/>
              </a:ext>
            </a:extLst>
          </p:cNvPr>
          <p:cNvSpPr>
            <a:spLocks noGrp="1"/>
          </p:cNvSpPr>
          <p:nvPr>
            <p:ph type="title"/>
          </p:nvPr>
        </p:nvSpPr>
        <p:spPr/>
        <p:txBody>
          <a:bodyPr/>
          <a:lstStyle/>
          <a:p>
            <a:r>
              <a:rPr lang="en-US" dirty="0">
                <a:ea typeface="+mj-lt"/>
                <a:cs typeface="+mj-lt"/>
              </a:rPr>
              <a:t>Returning and New Appointees</a:t>
            </a:r>
            <a:endParaRPr lang="en-US" dirty="0"/>
          </a:p>
        </p:txBody>
      </p:sp>
      <p:sp>
        <p:nvSpPr>
          <p:cNvPr id="3" name="Content Placeholder 2">
            <a:extLst>
              <a:ext uri="{FF2B5EF4-FFF2-40B4-BE49-F238E27FC236}">
                <a16:creationId xmlns:a16="http://schemas.microsoft.com/office/drawing/2014/main" id="{C5FE6689-F535-C972-0268-D5E079DF933A}"/>
              </a:ext>
            </a:extLst>
          </p:cNvPr>
          <p:cNvSpPr>
            <a:spLocks noGrp="1"/>
          </p:cNvSpPr>
          <p:nvPr>
            <p:ph sz="half" idx="1"/>
          </p:nvPr>
        </p:nvSpPr>
        <p:spPr/>
        <p:txBody>
          <a:bodyPr vert="horz" lIns="91440" tIns="45720" rIns="91440" bIns="45720" rtlCol="0" anchor="t">
            <a:normAutofit fontScale="85000" lnSpcReduction="20000"/>
          </a:bodyPr>
          <a:lstStyle/>
          <a:p>
            <a:pPr marL="0" indent="0">
              <a:buNone/>
            </a:pPr>
            <a:r>
              <a:rPr lang="en-US" sz="2600" b="1" dirty="0">
                <a:ea typeface="+mn-lt"/>
                <a:cs typeface="+mn-lt"/>
              </a:rPr>
              <a:t>Guiding Principles</a:t>
            </a:r>
            <a:r>
              <a:rPr lang="en-US" dirty="0">
                <a:ea typeface="+mn-lt"/>
                <a:cs typeface="+mn-lt"/>
              </a:rPr>
              <a:t> </a:t>
            </a:r>
            <a:endParaRPr lang="en-US">
              <a:cs typeface="Calibri"/>
            </a:endParaRPr>
          </a:p>
          <a:p>
            <a:r>
              <a:rPr lang="en-US" dirty="0">
                <a:ea typeface="+mn-lt"/>
                <a:cs typeface="+mn-lt"/>
              </a:rPr>
              <a:t>Promote effective investments in geospatial information </a:t>
            </a:r>
            <a:endParaRPr lang="en-US"/>
          </a:p>
          <a:p>
            <a:r>
              <a:rPr lang="en-US" dirty="0">
                <a:ea typeface="+mn-lt"/>
                <a:cs typeface="+mn-lt"/>
              </a:rPr>
              <a:t>Promote geospatial information as a shared public resource </a:t>
            </a:r>
            <a:endParaRPr lang="en-US"/>
          </a:p>
          <a:p>
            <a:r>
              <a:rPr lang="en-US" dirty="0">
                <a:ea typeface="+mn-lt"/>
                <a:cs typeface="+mn-lt"/>
              </a:rPr>
              <a:t>Support the establishment and use of geospatial standards and best practices </a:t>
            </a:r>
            <a:endParaRPr lang="en-US"/>
          </a:p>
          <a:p>
            <a:r>
              <a:rPr lang="en-US" dirty="0">
                <a:ea typeface="+mn-lt"/>
                <a:cs typeface="+mn-lt"/>
              </a:rPr>
              <a:t>Champion collaboration among geospatial practitioners and related stakeholders </a:t>
            </a:r>
            <a:endParaRPr lang="en-US"/>
          </a:p>
          <a:p>
            <a:r>
              <a:rPr lang="en-US" dirty="0">
                <a:ea typeface="+mn-lt"/>
                <a:cs typeface="+mn-lt"/>
              </a:rPr>
              <a:t>Educate and inform policymakers about the value and use of geospatial technology </a:t>
            </a:r>
            <a:endParaRPr lang="en-US"/>
          </a:p>
          <a:p>
            <a:endParaRPr lang="en-US" dirty="0"/>
          </a:p>
        </p:txBody>
      </p:sp>
      <p:sp>
        <p:nvSpPr>
          <p:cNvPr id="8" name="Content Placeholder 7">
            <a:extLst>
              <a:ext uri="{FF2B5EF4-FFF2-40B4-BE49-F238E27FC236}">
                <a16:creationId xmlns:a16="http://schemas.microsoft.com/office/drawing/2014/main" id="{C6BC5A7C-7896-8CAE-843D-16F17C12B014}"/>
              </a:ext>
            </a:extLst>
          </p:cNvPr>
          <p:cNvSpPr>
            <a:spLocks noGrp="1"/>
          </p:cNvSpPr>
          <p:nvPr>
            <p:ph sz="half" idx="2"/>
          </p:nvPr>
        </p:nvSpPr>
        <p:spPr>
          <a:xfrm>
            <a:off x="6172200" y="2077843"/>
            <a:ext cx="5181600" cy="4099120"/>
          </a:xfrm>
        </p:spPr>
        <p:txBody>
          <a:bodyPr vert="horz" lIns="91440" tIns="45720" rIns="91440" bIns="45720" rtlCol="0" anchor="t">
            <a:normAutofit fontScale="85000" lnSpcReduction="10000"/>
          </a:bodyPr>
          <a:lstStyle/>
          <a:p>
            <a:r>
              <a:rPr lang="en-US" dirty="0">
                <a:ea typeface="+mn-lt"/>
                <a:cs typeface="+mn-lt"/>
              </a:rPr>
              <a:t>Provide a forum for ideas and issues to be shared and acted upon by the geospatial community </a:t>
            </a:r>
            <a:endParaRPr lang="en-US" dirty="0"/>
          </a:p>
          <a:p>
            <a:r>
              <a:rPr lang="en-US" dirty="0">
                <a:ea typeface="+mn-lt"/>
                <a:cs typeface="+mn-lt"/>
              </a:rPr>
              <a:t>Encourage all council sectors to contribute to the state geospatial infrastructure </a:t>
            </a:r>
            <a:endParaRPr lang="en-US" dirty="0"/>
          </a:p>
          <a:p>
            <a:r>
              <a:rPr lang="en-US" dirty="0">
                <a:ea typeface="+mn-lt"/>
                <a:cs typeface="+mn-lt"/>
              </a:rPr>
              <a:t>Encourage all council members to communicate outcomes with relevant stakeholders </a:t>
            </a:r>
            <a:endParaRPr lang="en-US" dirty="0"/>
          </a:p>
          <a:p>
            <a:r>
              <a:rPr lang="en-US" dirty="0">
                <a:ea typeface="+mn-lt"/>
                <a:cs typeface="+mn-lt"/>
              </a:rPr>
              <a:t>Encourage geospatial education at all levels </a:t>
            </a:r>
            <a:endParaRPr lang="en-US" dirty="0"/>
          </a:p>
          <a:p>
            <a:r>
              <a:rPr lang="en-US" dirty="0">
                <a:ea typeface="+mn-lt"/>
                <a:cs typeface="+mn-lt"/>
              </a:rPr>
              <a:t>Advocate for free and open geospatial data</a:t>
            </a:r>
            <a:endParaRPr lang="en-US" dirty="0"/>
          </a:p>
        </p:txBody>
      </p:sp>
    </p:spTree>
    <p:extLst>
      <p:ext uri="{BB962C8B-B14F-4D97-AF65-F5344CB8AC3E}">
        <p14:creationId xmlns:p14="http://schemas.microsoft.com/office/powerpoint/2010/main" val="119640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532D-F624-A717-48A9-ECFC17873B55}"/>
              </a:ext>
            </a:extLst>
          </p:cNvPr>
          <p:cNvSpPr>
            <a:spLocks noGrp="1"/>
          </p:cNvSpPr>
          <p:nvPr>
            <p:ph type="title"/>
          </p:nvPr>
        </p:nvSpPr>
        <p:spPr/>
        <p:txBody>
          <a:bodyPr/>
          <a:lstStyle/>
          <a:p>
            <a:r>
              <a:rPr lang="en-US" dirty="0">
                <a:cs typeface="Calibri"/>
              </a:rPr>
              <a:t>Returning and New Appointees</a:t>
            </a:r>
            <a:endParaRPr lang="en-US" dirty="0"/>
          </a:p>
        </p:txBody>
      </p:sp>
      <p:sp>
        <p:nvSpPr>
          <p:cNvPr id="3" name="Content Placeholder 2">
            <a:extLst>
              <a:ext uri="{FF2B5EF4-FFF2-40B4-BE49-F238E27FC236}">
                <a16:creationId xmlns:a16="http://schemas.microsoft.com/office/drawing/2014/main" id="{1DDCCD99-3FD7-3DEA-4718-2F4E8EAB0812}"/>
              </a:ext>
            </a:extLst>
          </p:cNvPr>
          <p:cNvSpPr>
            <a:spLocks noGrp="1"/>
          </p:cNvSpPr>
          <p:nvPr>
            <p:ph idx="1"/>
          </p:nvPr>
        </p:nvSpPr>
        <p:spPr/>
        <p:txBody>
          <a:bodyPr vert="horz" lIns="91440" tIns="45720" rIns="91440" bIns="45720" rtlCol="0" anchor="t">
            <a:normAutofit/>
          </a:bodyPr>
          <a:lstStyle/>
          <a:p>
            <a:pPr marL="0" indent="0">
              <a:buNone/>
            </a:pPr>
            <a:r>
              <a:rPr lang="en-US" b="1" dirty="0">
                <a:ea typeface="+mn-lt"/>
                <a:cs typeface="+mn-lt"/>
              </a:rPr>
              <a:t>Examples of Coordination </a:t>
            </a:r>
            <a:endParaRPr lang="en-US" b="1">
              <a:ea typeface="+mn-lt"/>
              <a:cs typeface="+mn-lt"/>
            </a:endParaRPr>
          </a:p>
          <a:p>
            <a:r>
              <a:rPr lang="en-US" dirty="0">
                <a:ea typeface="+mn-lt"/>
                <a:cs typeface="+mn-lt"/>
              </a:rPr>
              <a:t>Advising, supporting and making recommendations to </a:t>
            </a:r>
            <a:r>
              <a:rPr lang="en-US" dirty="0" err="1">
                <a:ea typeface="+mn-lt"/>
                <a:cs typeface="+mn-lt"/>
              </a:rPr>
              <a:t>MnGeo</a:t>
            </a:r>
            <a:r>
              <a:rPr lang="en-US" dirty="0">
                <a:ea typeface="+mn-lt"/>
                <a:cs typeface="+mn-lt"/>
              </a:rPr>
              <a:t> </a:t>
            </a:r>
            <a:endParaRPr lang="en-US"/>
          </a:p>
          <a:p>
            <a:r>
              <a:rPr lang="en-US" dirty="0">
                <a:ea typeface="+mn-lt"/>
                <a:cs typeface="+mn-lt"/>
              </a:rPr>
              <a:t>Creating, endorsing and advocating for standards </a:t>
            </a:r>
            <a:endParaRPr lang="en-US"/>
          </a:p>
          <a:p>
            <a:r>
              <a:rPr lang="en-US" dirty="0">
                <a:ea typeface="+mn-lt"/>
                <a:cs typeface="+mn-lt"/>
              </a:rPr>
              <a:t>Defining policy requirements and driving policy decisions </a:t>
            </a:r>
            <a:endParaRPr lang="en-US"/>
          </a:p>
          <a:p>
            <a:r>
              <a:rPr lang="en-US" dirty="0">
                <a:ea typeface="+mn-lt"/>
                <a:cs typeface="+mn-lt"/>
              </a:rPr>
              <a:t>Representing the geospatial community </a:t>
            </a:r>
            <a:endParaRPr lang="en-US"/>
          </a:p>
          <a:p>
            <a:r>
              <a:rPr lang="en-US" dirty="0">
                <a:ea typeface="+mn-lt"/>
                <a:cs typeface="+mn-lt"/>
              </a:rPr>
              <a:t>Advocating for project priorities </a:t>
            </a:r>
            <a:endParaRPr lang="en-US" dirty="0"/>
          </a:p>
        </p:txBody>
      </p:sp>
    </p:spTree>
    <p:extLst>
      <p:ext uri="{BB962C8B-B14F-4D97-AF65-F5344CB8AC3E}">
        <p14:creationId xmlns:p14="http://schemas.microsoft.com/office/powerpoint/2010/main" val="3703532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828A-6562-3485-3EBF-5E67C99812FE}"/>
              </a:ext>
            </a:extLst>
          </p:cNvPr>
          <p:cNvSpPr>
            <a:spLocks noGrp="1"/>
          </p:cNvSpPr>
          <p:nvPr>
            <p:ph type="title"/>
          </p:nvPr>
        </p:nvSpPr>
        <p:spPr/>
        <p:txBody>
          <a:bodyPr/>
          <a:lstStyle/>
          <a:p>
            <a:r>
              <a:rPr lang="en-US" dirty="0">
                <a:cs typeface="Calibri"/>
              </a:rPr>
              <a:t>Returning and New Appointees</a:t>
            </a:r>
            <a:endParaRPr lang="en-US" dirty="0"/>
          </a:p>
        </p:txBody>
      </p:sp>
      <p:sp>
        <p:nvSpPr>
          <p:cNvPr id="3" name="Content Placeholder 2">
            <a:extLst>
              <a:ext uri="{FF2B5EF4-FFF2-40B4-BE49-F238E27FC236}">
                <a16:creationId xmlns:a16="http://schemas.microsoft.com/office/drawing/2014/main" id="{00B1C529-15D8-D1F0-3152-563F0C8C634C}"/>
              </a:ext>
            </a:extLst>
          </p:cNvPr>
          <p:cNvSpPr>
            <a:spLocks noGrp="1"/>
          </p:cNvSpPr>
          <p:nvPr>
            <p:ph idx="1"/>
          </p:nvPr>
        </p:nvSpPr>
        <p:spPr/>
        <p:txBody>
          <a:bodyPr vert="horz" lIns="91440" tIns="45720" rIns="91440" bIns="45720" rtlCol="0" anchor="t">
            <a:normAutofit/>
          </a:bodyPr>
          <a:lstStyle/>
          <a:p>
            <a:pPr marL="0" indent="0">
              <a:buNone/>
            </a:pPr>
            <a:r>
              <a:rPr lang="en-US" b="1" dirty="0">
                <a:cs typeface="Calibri"/>
              </a:rPr>
              <a:t>To do items:</a:t>
            </a:r>
          </a:p>
          <a:p>
            <a:pPr marL="457200" indent="-457200">
              <a:buAutoNum type="arabicPeriod"/>
            </a:pPr>
            <a:r>
              <a:rPr lang="en-US" dirty="0">
                <a:cs typeface="Calibri"/>
              </a:rPr>
              <a:t>Review and return the Oath of Office</a:t>
            </a:r>
          </a:p>
          <a:p>
            <a:pPr marL="457200" indent="-457200">
              <a:buAutoNum type="arabicPeriod"/>
            </a:pPr>
            <a:r>
              <a:rPr lang="en-US" dirty="0">
                <a:cs typeface="Calibri"/>
              </a:rPr>
              <a:t>Review and submit profile updates</a:t>
            </a:r>
          </a:p>
          <a:p>
            <a:pPr marL="457200" indent="-457200">
              <a:buAutoNum type="arabicPeriod"/>
            </a:pPr>
            <a:r>
              <a:rPr lang="en-US" dirty="0">
                <a:cs typeface="Calibri"/>
              </a:rPr>
              <a:t>Verify you have access to SharePoint</a:t>
            </a:r>
          </a:p>
          <a:p>
            <a:pPr marL="457200" indent="-457200">
              <a:buAutoNum type="arabicPeriod"/>
            </a:pPr>
            <a:r>
              <a:rPr lang="en-US" dirty="0">
                <a:cs typeface="Calibri"/>
              </a:rPr>
              <a:t>Add important dates to your calendar</a:t>
            </a:r>
          </a:p>
          <a:p>
            <a:pPr marL="457200" indent="-457200">
              <a:buAutoNum type="arabicPeriod"/>
            </a:pPr>
            <a:r>
              <a:rPr lang="en-US" dirty="0">
                <a:cs typeface="Calibri"/>
              </a:rPr>
              <a:t>Join a committee, workgroup or project team!</a:t>
            </a:r>
          </a:p>
        </p:txBody>
      </p:sp>
    </p:spTree>
    <p:extLst>
      <p:ext uri="{BB962C8B-B14F-4D97-AF65-F5344CB8AC3E}">
        <p14:creationId xmlns:p14="http://schemas.microsoft.com/office/powerpoint/2010/main" val="281401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4</a:t>
            </a:r>
            <a:endParaRPr lang="en-US" dirty="0"/>
          </a:p>
        </p:txBody>
      </p:sp>
      <p:sp>
        <p:nvSpPr>
          <p:cNvPr id="9" name="Text Placeholder 1"/>
          <p:cNvSpPr>
            <a:spLocks noGrp="1"/>
          </p:cNvSpPr>
          <p:nvPr>
            <p:ph idx="1"/>
          </p:nvPr>
        </p:nvSpPr>
        <p:spPr>
          <a:xfrm>
            <a:off x="838200" y="1825625"/>
            <a:ext cx="7622406" cy="4351338"/>
          </a:xfrm>
        </p:spPr>
        <p:txBody>
          <a:bodyPr vert="horz" lIns="91440" tIns="45720" rIns="91440" bIns="45720" rtlCol="0" anchor="t">
            <a:normAutofit/>
          </a:bodyPr>
          <a:lstStyle/>
          <a:p>
            <a:pPr marL="0" indent="0">
              <a:buNone/>
            </a:pPr>
            <a:r>
              <a:rPr lang="en-US" b="1" dirty="0"/>
              <a:t>The GAC &amp; MnGeo Relationship</a:t>
            </a:r>
          </a:p>
          <a:p>
            <a:pPr marL="0" indent="0">
              <a:buNone/>
            </a:pPr>
            <a:r>
              <a:rPr lang="en-US" dirty="0">
                <a:cs typeface="Calibri"/>
              </a:rPr>
              <a:t>Alison Slaats</a:t>
            </a:r>
          </a:p>
          <a:p>
            <a:pPr marL="0" indent="0">
              <a:buNone/>
            </a:pPr>
            <a:endParaRPr lang="en-US" b="1" dirty="0"/>
          </a:p>
        </p:txBody>
      </p:sp>
    </p:spTree>
    <p:extLst>
      <p:ext uri="{BB962C8B-B14F-4D97-AF65-F5344CB8AC3E}">
        <p14:creationId xmlns:p14="http://schemas.microsoft.com/office/powerpoint/2010/main" val="246167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D7A5-A59E-4872-A3E7-F71AF307C3F1}"/>
              </a:ext>
            </a:extLst>
          </p:cNvPr>
          <p:cNvSpPr>
            <a:spLocks noGrp="1"/>
          </p:cNvSpPr>
          <p:nvPr>
            <p:ph type="title"/>
          </p:nvPr>
        </p:nvSpPr>
        <p:spPr/>
        <p:txBody>
          <a:bodyPr/>
          <a:lstStyle/>
          <a:p>
            <a:r>
              <a:rPr lang="en-US" dirty="0"/>
              <a:t>About MnGeo</a:t>
            </a:r>
          </a:p>
        </p:txBody>
      </p:sp>
      <p:sp>
        <p:nvSpPr>
          <p:cNvPr id="3" name="Content Placeholder 2">
            <a:extLst>
              <a:ext uri="{FF2B5EF4-FFF2-40B4-BE49-F238E27FC236}">
                <a16:creationId xmlns:a16="http://schemas.microsoft.com/office/drawing/2014/main" id="{F1CB8D47-E165-4A06-9F55-4BED6506F0EC}"/>
              </a:ext>
            </a:extLst>
          </p:cNvPr>
          <p:cNvSpPr>
            <a:spLocks noGrp="1"/>
          </p:cNvSpPr>
          <p:nvPr>
            <p:ph idx="1"/>
          </p:nvPr>
        </p:nvSpPr>
        <p:spPr>
          <a:xfrm>
            <a:off x="2158983" y="1594624"/>
            <a:ext cx="9405488" cy="4976297"/>
          </a:xfrm>
        </p:spPr>
        <p:txBody>
          <a:bodyPr>
            <a:normAutofit/>
          </a:bodyPr>
          <a:lstStyle/>
          <a:p>
            <a:pPr marL="0" indent="0">
              <a:buNone/>
            </a:pPr>
            <a:r>
              <a:rPr lang="en-US" sz="2400" b="1" dirty="0"/>
              <a:t>By statute* MnGeo provides coordination, guidance, and leadership for the state’s use of geographic information systems (GIS) </a:t>
            </a:r>
          </a:p>
          <a:p>
            <a:r>
              <a:rPr lang="en-US" sz="2000" dirty="0"/>
              <a:t>MnGeo is the Minnesota Geospatial Information Office and is an office within Minnesota IT Services (MNIT) </a:t>
            </a:r>
          </a:p>
          <a:p>
            <a:r>
              <a:rPr lang="en-US" sz="2000" dirty="0"/>
              <a:t>Being part of MNIT, MnGeo also provides IT geospatial services to state agencies through a service bureau model </a:t>
            </a:r>
          </a:p>
          <a:p>
            <a:r>
              <a:rPr lang="en-US" sz="2000" dirty="0"/>
              <a:t>MnGeo’s work is guided by the Geospatial Advisory Council (GAC) that is representative of the Minnesota geospatial community </a:t>
            </a:r>
          </a:p>
          <a:p>
            <a:pPr marL="0" indent="0">
              <a:buNone/>
            </a:pPr>
            <a:r>
              <a:rPr lang="en-US" sz="2000" dirty="0">
                <a:hlinkClick r:id="rId3"/>
              </a:rPr>
              <a:t>* https://www.revisor.mn.gov/statutes/cite/16E.30</a:t>
            </a:r>
            <a:r>
              <a:rPr lang="en-US" sz="2000" dirty="0"/>
              <a:t>  </a:t>
            </a:r>
          </a:p>
          <a:p>
            <a:endParaRPr lang="en-US" sz="2000" dirty="0"/>
          </a:p>
        </p:txBody>
      </p:sp>
      <p:pic>
        <p:nvPicPr>
          <p:cNvPr id="5" name="Picture 4">
            <a:extLst>
              <a:ext uri="{FF2B5EF4-FFF2-40B4-BE49-F238E27FC236}">
                <a16:creationId xmlns:a16="http://schemas.microsoft.com/office/drawing/2014/main" id="{10C8C88C-0D85-41D5-93E2-AE04F5A55251}"/>
              </a:ext>
            </a:extLst>
          </p:cNvPr>
          <p:cNvPicPr>
            <a:picLocks noChangeAspect="1"/>
          </p:cNvPicPr>
          <p:nvPr/>
        </p:nvPicPr>
        <p:blipFill rotWithShape="1">
          <a:blip r:embed="rId4"/>
          <a:srcRect t="1923"/>
          <a:stretch/>
        </p:blipFill>
        <p:spPr>
          <a:xfrm>
            <a:off x="0" y="1339702"/>
            <a:ext cx="2158982" cy="5518297"/>
          </a:xfrm>
          <a:prstGeom prst="rect">
            <a:avLst/>
          </a:prstGeom>
        </p:spPr>
      </p:pic>
    </p:spTree>
    <p:extLst>
      <p:ext uri="{BB962C8B-B14F-4D97-AF65-F5344CB8AC3E}">
        <p14:creationId xmlns:p14="http://schemas.microsoft.com/office/powerpoint/2010/main" val="934257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F333-FF94-613D-CB3F-4EDB8FEEF05A}"/>
              </a:ext>
            </a:extLst>
          </p:cNvPr>
          <p:cNvSpPr>
            <a:spLocks noGrp="1"/>
          </p:cNvSpPr>
          <p:nvPr>
            <p:ph type="title"/>
          </p:nvPr>
        </p:nvSpPr>
        <p:spPr/>
        <p:txBody>
          <a:bodyPr/>
          <a:lstStyle/>
          <a:p>
            <a:r>
              <a:rPr lang="en-US" dirty="0"/>
              <a:t>Geospatial Advisory Council</a:t>
            </a:r>
          </a:p>
        </p:txBody>
      </p:sp>
      <p:sp>
        <p:nvSpPr>
          <p:cNvPr id="3" name="Content Placeholder 2">
            <a:extLst>
              <a:ext uri="{FF2B5EF4-FFF2-40B4-BE49-F238E27FC236}">
                <a16:creationId xmlns:a16="http://schemas.microsoft.com/office/drawing/2014/main" id="{3D10E95A-A163-79BD-B2D0-733C1881352A}"/>
              </a:ext>
            </a:extLst>
          </p:cNvPr>
          <p:cNvSpPr>
            <a:spLocks noGrp="1"/>
          </p:cNvSpPr>
          <p:nvPr>
            <p:ph idx="1"/>
          </p:nvPr>
        </p:nvSpPr>
        <p:spPr>
          <a:xfrm>
            <a:off x="400050" y="1594624"/>
            <a:ext cx="10953750" cy="4996676"/>
          </a:xfrm>
        </p:spPr>
        <p:txBody>
          <a:bodyPr>
            <a:normAutofit fontScale="77500" lnSpcReduction="20000"/>
          </a:bodyPr>
          <a:lstStyle/>
          <a:p>
            <a:pPr marL="0" indent="0" algn="l">
              <a:buNone/>
            </a:pPr>
            <a:r>
              <a:rPr lang="en-US" b="0" i="0" dirty="0">
                <a:solidFill>
                  <a:srgbClr val="000000"/>
                </a:solidFill>
                <a:effectLst/>
                <a:latin typeface="times new roman" panose="02020603050405020304" pitchFamily="18" charset="0"/>
              </a:rPr>
              <a:t>Subd. 8.</a:t>
            </a:r>
            <a:r>
              <a:rPr lang="en-US" b="1" i="0" dirty="0">
                <a:solidFill>
                  <a:srgbClr val="000000"/>
                </a:solidFill>
                <a:effectLst/>
                <a:latin typeface="times new roman" panose="02020603050405020304" pitchFamily="18" charset="0"/>
              </a:rPr>
              <a:t>Geospatial Advisory Council created.</a:t>
            </a:r>
            <a:endParaRPr lang="en-US" b="0" i="0" dirty="0">
              <a:solidFill>
                <a:srgbClr val="000000"/>
              </a:solidFill>
              <a:effectLst/>
              <a:latin typeface="times new roman" panose="02020603050405020304" pitchFamily="18" charset="0"/>
            </a:endParaRPr>
          </a:p>
          <a:p>
            <a:pPr marL="0" indent="0" algn="l">
              <a:buNone/>
            </a:pPr>
            <a:r>
              <a:rPr lang="en-US" b="0" i="0" dirty="0">
                <a:solidFill>
                  <a:srgbClr val="000000"/>
                </a:solidFill>
                <a:effectLst/>
                <a:latin typeface="times new roman" panose="02020603050405020304" pitchFamily="18" charset="0"/>
              </a:rPr>
              <a:t> (a) The chief information officer must utilize a governance structure that includes </a:t>
            </a:r>
            <a:r>
              <a:rPr lang="en-US" b="0" i="0" dirty="0">
                <a:solidFill>
                  <a:srgbClr val="000000"/>
                </a:solidFill>
                <a:effectLst/>
                <a:highlight>
                  <a:srgbClr val="FFFF00"/>
                </a:highlight>
                <a:latin typeface="times new roman" panose="02020603050405020304" pitchFamily="18" charset="0"/>
              </a:rPr>
              <a:t>an advisory council to provide recommendations for improving the operations and management of geospatial technology within state government and also on issues of importance to users of geospatial technology throughout the state.</a:t>
            </a:r>
          </a:p>
          <a:p>
            <a:pPr marL="0" indent="0" algn="l">
              <a:buNone/>
            </a:pPr>
            <a:r>
              <a:rPr lang="en-US" b="0" i="0" dirty="0">
                <a:solidFill>
                  <a:srgbClr val="000000"/>
                </a:solidFill>
                <a:effectLst/>
                <a:latin typeface="times new roman" panose="02020603050405020304" pitchFamily="18" charset="0"/>
              </a:rPr>
              <a:t>(b) </a:t>
            </a:r>
            <a:r>
              <a:rPr lang="en-US" b="0" i="0" dirty="0">
                <a:solidFill>
                  <a:srgbClr val="000000"/>
                </a:solidFill>
                <a:effectLst/>
                <a:highlight>
                  <a:srgbClr val="FFFF00"/>
                </a:highlight>
                <a:latin typeface="times new roman" panose="02020603050405020304" pitchFamily="18" charset="0"/>
              </a:rPr>
              <a:t>The Geospatial Advisory Council must advise the Minnesota Geospatial Information Office regarding the improvement of services statewide through the coordinated, affordable, reliable, and effective use of geospatial technology. </a:t>
            </a:r>
            <a:r>
              <a:rPr lang="en-US" b="0" i="0" dirty="0">
                <a:solidFill>
                  <a:srgbClr val="000000"/>
                </a:solidFill>
                <a:effectLst/>
                <a:latin typeface="times new roman" panose="02020603050405020304" pitchFamily="18" charset="0"/>
              </a:rPr>
              <a:t>The chief information officer must appoint the members of the council. The members must represent a cross-section of organizations including counties, cities, universities, business, nonprofit organizations, federal agencies, tribal governments, and state agencies. In addition, the chief geospatial information officer must be a nonvoting member.</a:t>
            </a:r>
          </a:p>
          <a:p>
            <a:pPr marL="0" indent="0" algn="l">
              <a:buNone/>
            </a:pPr>
            <a:r>
              <a:rPr lang="en-US" b="0" i="0" dirty="0">
                <a:solidFill>
                  <a:srgbClr val="000000"/>
                </a:solidFill>
                <a:effectLst/>
                <a:latin typeface="times new roman" panose="02020603050405020304" pitchFamily="18" charset="0"/>
              </a:rPr>
              <a:t>(c) </a:t>
            </a:r>
            <a:r>
              <a:rPr lang="en-US" b="0" i="0" dirty="0">
                <a:solidFill>
                  <a:srgbClr val="000000"/>
                </a:solidFill>
                <a:effectLst/>
                <a:highlight>
                  <a:srgbClr val="FFFF00"/>
                </a:highlight>
                <a:latin typeface="times new roman" panose="02020603050405020304" pitchFamily="18" charset="0"/>
              </a:rPr>
              <a:t>Members of the Geospatial Advisory Council must be recommended by a process that ensures that each member is designated to represent a clearly identified agency or interested party category. </a:t>
            </a:r>
            <a:r>
              <a:rPr lang="en-US" b="0" i="0" dirty="0">
                <a:solidFill>
                  <a:srgbClr val="000000"/>
                </a:solidFill>
                <a:effectLst/>
                <a:latin typeface="times new roman" panose="02020603050405020304" pitchFamily="18" charset="0"/>
              </a:rPr>
              <a:t>Members of the Geospatial Advisory Council must be selected in compliance with the state's open appointment process. Members shall serve a term of two years.</a:t>
            </a:r>
          </a:p>
          <a:p>
            <a:pPr marL="0" indent="0" algn="l">
              <a:buNone/>
            </a:pPr>
            <a:r>
              <a:rPr lang="en-US" b="0" i="0" dirty="0">
                <a:solidFill>
                  <a:srgbClr val="000000"/>
                </a:solidFill>
                <a:effectLst/>
                <a:latin typeface="times new roman" panose="02020603050405020304" pitchFamily="18" charset="0"/>
              </a:rPr>
              <a:t>(d) The Minnesota Geospatial Information Office must provide administrative support for the Geospatial Advisory Council.</a:t>
            </a:r>
          </a:p>
        </p:txBody>
      </p:sp>
    </p:spTree>
    <p:extLst>
      <p:ext uri="{BB962C8B-B14F-4D97-AF65-F5344CB8AC3E}">
        <p14:creationId xmlns:p14="http://schemas.microsoft.com/office/powerpoint/2010/main" val="1884575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10;&#10;Description automatically generated">
            <a:extLst>
              <a:ext uri="{FF2B5EF4-FFF2-40B4-BE49-F238E27FC236}">
                <a16:creationId xmlns:a16="http://schemas.microsoft.com/office/drawing/2014/main" id="{E83EFBDB-F252-0965-7B63-E62970B06921}"/>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t="14318" b="3414"/>
          <a:stretch/>
        </p:blipFill>
        <p:spPr>
          <a:xfrm>
            <a:off x="0" y="1216023"/>
            <a:ext cx="12192000" cy="5641977"/>
          </a:xfrm>
        </p:spPr>
      </p:pic>
      <p:sp>
        <p:nvSpPr>
          <p:cNvPr id="2" name="Title 1">
            <a:extLst>
              <a:ext uri="{FF2B5EF4-FFF2-40B4-BE49-F238E27FC236}">
                <a16:creationId xmlns:a16="http://schemas.microsoft.com/office/drawing/2014/main" id="{E9BCC1E3-7190-4811-AE47-70C5A902FAEE}"/>
              </a:ext>
            </a:extLst>
          </p:cNvPr>
          <p:cNvSpPr>
            <a:spLocks noGrp="1"/>
          </p:cNvSpPr>
          <p:nvPr>
            <p:ph type="title"/>
          </p:nvPr>
        </p:nvSpPr>
        <p:spPr/>
        <p:txBody>
          <a:bodyPr/>
          <a:lstStyle/>
          <a:p>
            <a:pPr algn="ctr"/>
            <a:r>
              <a:rPr lang="en-US" dirty="0"/>
              <a:t>MnGeo work and funding</a:t>
            </a:r>
          </a:p>
        </p:txBody>
      </p:sp>
      <p:sp>
        <p:nvSpPr>
          <p:cNvPr id="31" name="TextBox 30">
            <a:extLst>
              <a:ext uri="{FF2B5EF4-FFF2-40B4-BE49-F238E27FC236}">
                <a16:creationId xmlns:a16="http://schemas.microsoft.com/office/drawing/2014/main" id="{01741A06-4ED4-7192-5789-2630BF9E5B2C}"/>
              </a:ext>
            </a:extLst>
          </p:cNvPr>
          <p:cNvSpPr txBox="1"/>
          <p:nvPr/>
        </p:nvSpPr>
        <p:spPr>
          <a:xfrm>
            <a:off x="1862254" y="1427404"/>
            <a:ext cx="2289720" cy="424732"/>
          </a:xfrm>
          <a:prstGeom prst="rect">
            <a:avLst/>
          </a:prstGeom>
          <a:noFill/>
        </p:spPr>
        <p:txBody>
          <a:bodyPr wrap="square">
            <a:spAutoFit/>
          </a:bodyPr>
          <a:lstStyle/>
          <a:p>
            <a:pPr marL="0" marR="0" lvl="0" indent="0" algn="ctr" defTabSz="18669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chemeClr val="tx2">
                    <a:lumMod val="85000"/>
                    <a:lumOff val="15000"/>
                  </a:schemeClr>
                </a:solidFill>
                <a:effectLst/>
                <a:uLnTx/>
                <a:uFillTx/>
                <a:latin typeface="Calibri"/>
                <a:ea typeface="+mn-ea"/>
                <a:cs typeface="+mn-cs"/>
              </a:rPr>
              <a:t>Guided by</a:t>
            </a:r>
          </a:p>
        </p:txBody>
      </p:sp>
      <p:sp>
        <p:nvSpPr>
          <p:cNvPr id="22" name="TextBox 21">
            <a:extLst>
              <a:ext uri="{FF2B5EF4-FFF2-40B4-BE49-F238E27FC236}">
                <a16:creationId xmlns:a16="http://schemas.microsoft.com/office/drawing/2014/main" id="{A7901C9A-8B4C-7606-BAD4-B840E73EA32C}"/>
              </a:ext>
            </a:extLst>
          </p:cNvPr>
          <p:cNvSpPr txBox="1"/>
          <p:nvPr/>
        </p:nvSpPr>
        <p:spPr>
          <a:xfrm>
            <a:off x="2014654" y="1962614"/>
            <a:ext cx="2289719" cy="1862254"/>
          </a:xfrm>
          <a:prstGeom prst="rect">
            <a:avLst/>
          </a:prstGeom>
          <a:noFill/>
        </p:spPr>
        <p:txBody>
          <a:bodyPr wrap="square" rtlCol="0" anchor="ctr">
            <a:noAutofit/>
          </a:bodyPr>
          <a:lstStyle/>
          <a:p>
            <a:r>
              <a:rPr lang="en-US" sz="2200" dirty="0">
                <a:solidFill>
                  <a:schemeClr val="bg1"/>
                </a:solidFill>
              </a:rPr>
              <a:t>Work guided by the Geospatial Advisory Council (GAC)</a:t>
            </a:r>
          </a:p>
        </p:txBody>
      </p:sp>
      <p:sp>
        <p:nvSpPr>
          <p:cNvPr id="23" name="TextBox 22">
            <a:extLst>
              <a:ext uri="{FF2B5EF4-FFF2-40B4-BE49-F238E27FC236}">
                <a16:creationId xmlns:a16="http://schemas.microsoft.com/office/drawing/2014/main" id="{28CE6058-8118-B547-A665-23E32DDFC3FB}"/>
              </a:ext>
            </a:extLst>
          </p:cNvPr>
          <p:cNvSpPr txBox="1"/>
          <p:nvPr/>
        </p:nvSpPr>
        <p:spPr>
          <a:xfrm>
            <a:off x="2014656" y="4248614"/>
            <a:ext cx="2137318" cy="1862255"/>
          </a:xfrm>
          <a:prstGeom prst="rect">
            <a:avLst/>
          </a:prstGeom>
          <a:noFill/>
        </p:spPr>
        <p:txBody>
          <a:bodyPr wrap="square" rtlCol="0" anchor="ctr">
            <a:noAutofit/>
          </a:bodyPr>
          <a:lstStyle/>
          <a:p>
            <a:r>
              <a:rPr lang="en-US" sz="2200" dirty="0">
                <a:solidFill>
                  <a:schemeClr val="bg1"/>
                </a:solidFill>
              </a:rPr>
              <a:t>Work from MNIT and state agencies</a:t>
            </a:r>
          </a:p>
        </p:txBody>
      </p:sp>
      <p:sp>
        <p:nvSpPr>
          <p:cNvPr id="32" name="TextBox 31">
            <a:extLst>
              <a:ext uri="{FF2B5EF4-FFF2-40B4-BE49-F238E27FC236}">
                <a16:creationId xmlns:a16="http://schemas.microsoft.com/office/drawing/2014/main" id="{CE113309-2447-BF54-E3B9-BC662DB530C2}"/>
              </a:ext>
            </a:extLst>
          </p:cNvPr>
          <p:cNvSpPr txBox="1"/>
          <p:nvPr/>
        </p:nvSpPr>
        <p:spPr>
          <a:xfrm>
            <a:off x="4750419" y="1437526"/>
            <a:ext cx="2289720" cy="424732"/>
          </a:xfrm>
          <a:prstGeom prst="rect">
            <a:avLst/>
          </a:prstGeom>
          <a:noFill/>
        </p:spPr>
        <p:txBody>
          <a:bodyPr wrap="square">
            <a:spAutoFit/>
          </a:bodyPr>
          <a:lstStyle/>
          <a:p>
            <a:pPr marL="0" marR="0" lvl="0" indent="0" algn="ctr" defTabSz="18669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chemeClr val="tx2">
                    <a:lumMod val="85000"/>
                    <a:lumOff val="15000"/>
                  </a:schemeClr>
                </a:solidFill>
                <a:effectLst/>
                <a:uLnTx/>
                <a:uFillTx/>
                <a:latin typeface="Calibri"/>
                <a:ea typeface="+mn-ea"/>
                <a:cs typeface="+mn-cs"/>
              </a:rPr>
              <a:t>Funding</a:t>
            </a:r>
          </a:p>
        </p:txBody>
      </p:sp>
      <p:sp>
        <p:nvSpPr>
          <p:cNvPr id="24" name="TextBox 23">
            <a:extLst>
              <a:ext uri="{FF2B5EF4-FFF2-40B4-BE49-F238E27FC236}">
                <a16:creationId xmlns:a16="http://schemas.microsoft.com/office/drawing/2014/main" id="{89E72503-932F-0B30-7C82-87836EC3037B}"/>
              </a:ext>
            </a:extLst>
          </p:cNvPr>
          <p:cNvSpPr txBox="1"/>
          <p:nvPr/>
        </p:nvSpPr>
        <p:spPr>
          <a:xfrm>
            <a:off x="4902821" y="1962613"/>
            <a:ext cx="2289718" cy="1862253"/>
          </a:xfrm>
          <a:prstGeom prst="rect">
            <a:avLst/>
          </a:prstGeom>
          <a:noFill/>
        </p:spPr>
        <p:txBody>
          <a:bodyPr wrap="square" rtlCol="0" anchor="ctr">
            <a:noAutofit/>
          </a:bodyPr>
          <a:lstStyle/>
          <a:p>
            <a:r>
              <a:rPr lang="en-US" sz="2200" dirty="0">
                <a:solidFill>
                  <a:schemeClr val="bg1"/>
                </a:solidFill>
              </a:rPr>
              <a:t>Program work funded by General Fund &amp; PLSS Preservation Funds</a:t>
            </a:r>
          </a:p>
        </p:txBody>
      </p:sp>
      <p:sp>
        <p:nvSpPr>
          <p:cNvPr id="25" name="TextBox 24">
            <a:extLst>
              <a:ext uri="{FF2B5EF4-FFF2-40B4-BE49-F238E27FC236}">
                <a16:creationId xmlns:a16="http://schemas.microsoft.com/office/drawing/2014/main" id="{D0B203BF-F285-D722-ED03-8AC4E8725647}"/>
              </a:ext>
            </a:extLst>
          </p:cNvPr>
          <p:cNvSpPr txBox="1"/>
          <p:nvPr/>
        </p:nvSpPr>
        <p:spPr>
          <a:xfrm>
            <a:off x="4902822" y="4248614"/>
            <a:ext cx="2137318" cy="1862255"/>
          </a:xfrm>
          <a:prstGeom prst="rect">
            <a:avLst/>
          </a:prstGeom>
          <a:noFill/>
        </p:spPr>
        <p:txBody>
          <a:bodyPr wrap="square" rtlCol="0" anchor="ctr">
            <a:noAutofit/>
          </a:bodyPr>
          <a:lstStyle/>
          <a:p>
            <a:r>
              <a:rPr lang="en-US" sz="2200" dirty="0">
                <a:solidFill>
                  <a:schemeClr val="bg1"/>
                </a:solidFill>
              </a:rPr>
              <a:t>Service Bureau work funded by state agencies</a:t>
            </a:r>
          </a:p>
        </p:txBody>
      </p:sp>
      <p:sp>
        <p:nvSpPr>
          <p:cNvPr id="33" name="TextBox 32">
            <a:extLst>
              <a:ext uri="{FF2B5EF4-FFF2-40B4-BE49-F238E27FC236}">
                <a16:creationId xmlns:a16="http://schemas.microsoft.com/office/drawing/2014/main" id="{84B77278-B808-8608-67CE-D3E810959110}"/>
              </a:ext>
            </a:extLst>
          </p:cNvPr>
          <p:cNvSpPr txBox="1"/>
          <p:nvPr/>
        </p:nvSpPr>
        <p:spPr>
          <a:xfrm>
            <a:off x="7638587" y="1437034"/>
            <a:ext cx="2289720" cy="424732"/>
          </a:xfrm>
          <a:prstGeom prst="rect">
            <a:avLst/>
          </a:prstGeom>
          <a:noFill/>
        </p:spPr>
        <p:txBody>
          <a:bodyPr wrap="square">
            <a:spAutoFit/>
          </a:bodyPr>
          <a:lstStyle/>
          <a:p>
            <a:pPr marL="0" marR="0" lvl="0" indent="0" algn="ctr" defTabSz="18669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chemeClr val="tx2">
                    <a:lumMod val="85000"/>
                    <a:lumOff val="15000"/>
                  </a:schemeClr>
                </a:solidFill>
                <a:effectLst/>
                <a:uLnTx/>
                <a:uFillTx/>
                <a:latin typeface="Calibri"/>
                <a:ea typeface="+mn-ea"/>
                <a:cs typeface="+mn-cs"/>
              </a:rPr>
              <a:t>Approach</a:t>
            </a:r>
          </a:p>
        </p:txBody>
      </p:sp>
      <p:pic>
        <p:nvPicPr>
          <p:cNvPr id="35" name="Graphic 34" descr="Icon of a checklist, pen and rocket ship">
            <a:extLst>
              <a:ext uri="{FF2B5EF4-FFF2-40B4-BE49-F238E27FC236}">
                <a16:creationId xmlns:a16="http://schemas.microsoft.com/office/drawing/2014/main" id="{945E7F21-6AB9-9B07-3670-BBEAF16DEC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7950" y="2940200"/>
            <a:ext cx="948017" cy="692340"/>
          </a:xfrm>
          <a:prstGeom prst="rect">
            <a:avLst/>
          </a:prstGeom>
        </p:spPr>
      </p:pic>
      <p:sp>
        <p:nvSpPr>
          <p:cNvPr id="26" name="TextBox 25">
            <a:extLst>
              <a:ext uri="{FF2B5EF4-FFF2-40B4-BE49-F238E27FC236}">
                <a16:creationId xmlns:a16="http://schemas.microsoft.com/office/drawing/2014/main" id="{CAF8BE41-11FD-773D-A08B-3F425F4CE678}"/>
              </a:ext>
            </a:extLst>
          </p:cNvPr>
          <p:cNvSpPr txBox="1"/>
          <p:nvPr/>
        </p:nvSpPr>
        <p:spPr>
          <a:xfrm>
            <a:off x="7790988" y="3858317"/>
            <a:ext cx="1421777" cy="1862253"/>
          </a:xfrm>
          <a:prstGeom prst="rect">
            <a:avLst/>
          </a:prstGeom>
          <a:noFill/>
        </p:spPr>
        <p:txBody>
          <a:bodyPr wrap="square" rtlCol="0" anchor="t">
            <a:noAutofit/>
          </a:bodyPr>
          <a:lstStyle/>
          <a:p>
            <a:r>
              <a:rPr lang="en-US" sz="2200" dirty="0" err="1">
                <a:solidFill>
                  <a:schemeClr val="bg1"/>
                </a:solidFill>
              </a:rPr>
              <a:t>MnGeo</a:t>
            </a:r>
            <a:r>
              <a:rPr lang="en-US" sz="2200" dirty="0">
                <a:solidFill>
                  <a:schemeClr val="bg1"/>
                </a:solidFill>
              </a:rPr>
              <a:t> Programs &amp; Projects</a:t>
            </a:r>
          </a:p>
        </p:txBody>
      </p:sp>
      <p:pic>
        <p:nvPicPr>
          <p:cNvPr id="37" name="Graphic 36" descr="Icon of a clipboard with arrow traveling between two exes, along with a chess knight">
            <a:extLst>
              <a:ext uri="{FF2B5EF4-FFF2-40B4-BE49-F238E27FC236}">
                <a16:creationId xmlns:a16="http://schemas.microsoft.com/office/drawing/2014/main" id="{C6CF86E0-D7DF-704A-325A-0F3B5024C2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97270" y="2953213"/>
            <a:ext cx="666485" cy="718195"/>
          </a:xfrm>
          <a:prstGeom prst="rect">
            <a:avLst/>
          </a:prstGeom>
        </p:spPr>
      </p:pic>
      <p:sp>
        <p:nvSpPr>
          <p:cNvPr id="27" name="TextBox 26">
            <a:extLst>
              <a:ext uri="{FF2B5EF4-FFF2-40B4-BE49-F238E27FC236}">
                <a16:creationId xmlns:a16="http://schemas.microsoft.com/office/drawing/2014/main" id="{0D605CEC-9954-9496-E33B-F3C637B033AD}"/>
              </a:ext>
            </a:extLst>
          </p:cNvPr>
          <p:cNvSpPr txBox="1"/>
          <p:nvPr/>
        </p:nvSpPr>
        <p:spPr>
          <a:xfrm>
            <a:off x="9385147" y="3858317"/>
            <a:ext cx="1185744" cy="1639230"/>
          </a:xfrm>
          <a:prstGeom prst="rect">
            <a:avLst/>
          </a:prstGeom>
          <a:noFill/>
        </p:spPr>
        <p:txBody>
          <a:bodyPr wrap="square" rtlCol="0" anchor="t">
            <a:noAutofit/>
          </a:bodyPr>
          <a:lstStyle/>
          <a:p>
            <a:r>
              <a:rPr lang="en-US" sz="2200" dirty="0" err="1">
                <a:solidFill>
                  <a:schemeClr val="bg1"/>
                </a:solidFill>
              </a:rPr>
              <a:t>MnGeo</a:t>
            </a:r>
            <a:r>
              <a:rPr lang="en-US" sz="2200" dirty="0">
                <a:solidFill>
                  <a:schemeClr val="bg1"/>
                </a:solidFill>
              </a:rPr>
              <a:t> Strategic Plan</a:t>
            </a:r>
          </a:p>
        </p:txBody>
      </p:sp>
      <p:sp>
        <p:nvSpPr>
          <p:cNvPr id="38" name="Slide Number Placeholder 37">
            <a:extLst>
              <a:ext uri="{FF2B5EF4-FFF2-40B4-BE49-F238E27FC236}">
                <a16:creationId xmlns:a16="http://schemas.microsoft.com/office/drawing/2014/main" id="{3F390677-48B8-88EB-7EA3-1F4533CB7899}"/>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188879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E1B6DC-6971-4354-AA56-47CBE9926375}"/>
              </a:ext>
            </a:extLst>
          </p:cNvPr>
          <p:cNvSpPr>
            <a:spLocks noGrp="1"/>
          </p:cNvSpPr>
          <p:nvPr>
            <p:ph type="title"/>
          </p:nvPr>
        </p:nvSpPr>
        <p:spPr>
          <a:xfrm>
            <a:off x="352425" y="-1"/>
            <a:ext cx="11668125" cy="1216025"/>
          </a:xfrm>
        </p:spPr>
        <p:txBody>
          <a:bodyPr>
            <a:normAutofit/>
          </a:bodyPr>
          <a:lstStyle/>
          <a:p>
            <a:pPr algn="ctr"/>
            <a:r>
              <a:rPr lang="en-US"/>
              <a:t>MnGeo’s Strategic Plan Priorities</a:t>
            </a:r>
          </a:p>
        </p:txBody>
      </p:sp>
      <p:sp>
        <p:nvSpPr>
          <p:cNvPr id="9" name="TextBox 8">
            <a:extLst>
              <a:ext uri="{FF2B5EF4-FFF2-40B4-BE49-F238E27FC236}">
                <a16:creationId xmlns:a16="http://schemas.microsoft.com/office/drawing/2014/main" id="{D743F45E-0AA0-4192-8844-A18142C01C04}"/>
              </a:ext>
            </a:extLst>
          </p:cNvPr>
          <p:cNvSpPr txBox="1"/>
          <p:nvPr/>
        </p:nvSpPr>
        <p:spPr>
          <a:xfrm>
            <a:off x="811063" y="3511965"/>
            <a:ext cx="3395573" cy="2246769"/>
          </a:xfrm>
          <a:prstGeom prst="rect">
            <a:avLst/>
          </a:prstGeom>
          <a:noFill/>
        </p:spPr>
        <p:txBody>
          <a:bodyPr wrap="square" lIns="91440" tIns="45720" rIns="91440" bIns="45720" rtlCol="0" anchor="t">
            <a:spAutoFit/>
          </a:bodyPr>
          <a:lstStyle>
            <a:defPPr>
              <a:defRPr lang="en-US"/>
            </a:defPPr>
            <a:lvl1pPr marL="457200" indent="-457200">
              <a:buFont typeface="Courier New" panose="02070309020205020404" pitchFamily="49" charset="0"/>
              <a:buChar char="o"/>
              <a:defRPr sz="2000"/>
            </a:lvl1pPr>
          </a:lstStyle>
          <a:p>
            <a:r>
              <a:rPr lang="en-US" dirty="0"/>
              <a:t>Geospatial Commons</a:t>
            </a:r>
          </a:p>
          <a:p>
            <a:r>
              <a:rPr lang="en-US" dirty="0"/>
              <a:t>Improve Statewide Services (Parcel, Geocoder, Imagery)</a:t>
            </a:r>
          </a:p>
          <a:p>
            <a:r>
              <a:rPr lang="en-US" dirty="0"/>
              <a:t>Support PLSS Remonumentation through grant program</a:t>
            </a:r>
          </a:p>
        </p:txBody>
      </p:sp>
      <p:sp>
        <p:nvSpPr>
          <p:cNvPr id="11" name="TextBox 10">
            <a:extLst>
              <a:ext uri="{FF2B5EF4-FFF2-40B4-BE49-F238E27FC236}">
                <a16:creationId xmlns:a16="http://schemas.microsoft.com/office/drawing/2014/main" id="{83FE7646-0183-4960-9016-8968CB94554D}"/>
              </a:ext>
            </a:extLst>
          </p:cNvPr>
          <p:cNvSpPr txBox="1"/>
          <p:nvPr/>
        </p:nvSpPr>
        <p:spPr>
          <a:xfrm>
            <a:off x="4410075" y="3511965"/>
            <a:ext cx="3514725" cy="1631216"/>
          </a:xfrm>
          <a:prstGeom prst="rect">
            <a:avLst/>
          </a:prstGeom>
          <a:noFill/>
        </p:spPr>
        <p:txBody>
          <a:bodyPr wrap="square" lIns="91440" tIns="45720" rIns="91440" bIns="45720" rtlCol="0" anchor="t">
            <a:spAutoFit/>
          </a:bodyPr>
          <a:lstStyle/>
          <a:p>
            <a:pPr marL="457200" indent="-457200">
              <a:buFont typeface="Courier New" panose="02070309020205020404" pitchFamily="49" charset="0"/>
              <a:buChar char="o"/>
            </a:pPr>
            <a:r>
              <a:rPr lang="en-US" sz="2000"/>
              <a:t>Work with regional groups</a:t>
            </a:r>
          </a:p>
          <a:p>
            <a:pPr marL="457200" indent="-457200">
              <a:buFont typeface="Courier New" panose="02070309020205020404" pitchFamily="49" charset="0"/>
              <a:buChar char="o"/>
            </a:pPr>
            <a:r>
              <a:rPr lang="en-US" sz="2000"/>
              <a:t>Improve communication in the GIS community (GovDelivery, State Collaborative)</a:t>
            </a:r>
          </a:p>
        </p:txBody>
      </p:sp>
      <p:sp>
        <p:nvSpPr>
          <p:cNvPr id="12" name="TextBox 11">
            <a:extLst>
              <a:ext uri="{FF2B5EF4-FFF2-40B4-BE49-F238E27FC236}">
                <a16:creationId xmlns:a16="http://schemas.microsoft.com/office/drawing/2014/main" id="{9BA85B0F-C8BA-42AA-8707-9565F0905BCF}"/>
              </a:ext>
            </a:extLst>
          </p:cNvPr>
          <p:cNvSpPr txBox="1"/>
          <p:nvPr/>
        </p:nvSpPr>
        <p:spPr>
          <a:xfrm>
            <a:off x="8091577" y="3511965"/>
            <a:ext cx="3395573" cy="1631216"/>
          </a:xfrm>
          <a:prstGeom prst="rect">
            <a:avLst/>
          </a:prstGeom>
          <a:noFill/>
        </p:spPr>
        <p:txBody>
          <a:bodyPr wrap="square" lIns="91440" tIns="45720" rIns="91440" bIns="45720" rtlCol="0" anchor="t">
            <a:spAutoFit/>
          </a:bodyPr>
          <a:lstStyle>
            <a:defPPr>
              <a:defRPr lang="en-US"/>
            </a:defPPr>
            <a:lvl1pPr marL="457200" indent="-457200">
              <a:buFont typeface="Courier New" panose="02070309020205020404" pitchFamily="49" charset="0"/>
              <a:buChar char="o"/>
              <a:defRPr sz="2000"/>
            </a:lvl1pPr>
          </a:lstStyle>
          <a:p>
            <a:r>
              <a:rPr lang="en-US"/>
              <a:t>Produce or Improve products that benefit the greater community</a:t>
            </a:r>
          </a:p>
          <a:p>
            <a:r>
              <a:rPr lang="en-US"/>
              <a:t>Form an Enterprise Technology Strategy</a:t>
            </a:r>
          </a:p>
        </p:txBody>
      </p:sp>
      <p:pic>
        <p:nvPicPr>
          <p:cNvPr id="13" name="Picture 12">
            <a:extLst>
              <a:ext uri="{FF2B5EF4-FFF2-40B4-BE49-F238E27FC236}">
                <a16:creationId xmlns:a16="http://schemas.microsoft.com/office/drawing/2014/main" id="{4DE29943-6095-484E-911E-5B3B671F00D2}"/>
              </a:ext>
            </a:extLst>
          </p:cNvPr>
          <p:cNvPicPr>
            <a:picLocks noChangeAspect="1"/>
          </p:cNvPicPr>
          <p:nvPr/>
        </p:nvPicPr>
        <p:blipFill>
          <a:blip r:embed="rId3"/>
          <a:stretch>
            <a:fillRect/>
          </a:stretch>
        </p:blipFill>
        <p:spPr>
          <a:xfrm>
            <a:off x="723900" y="1500292"/>
            <a:ext cx="10891308" cy="1801705"/>
          </a:xfrm>
          <a:prstGeom prst="rect">
            <a:avLst/>
          </a:prstGeom>
        </p:spPr>
      </p:pic>
    </p:spTree>
    <p:extLst>
      <p:ext uri="{BB962C8B-B14F-4D97-AF65-F5344CB8AC3E}">
        <p14:creationId xmlns:p14="http://schemas.microsoft.com/office/powerpoint/2010/main" val="301364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Welcome</a:t>
            </a:r>
          </a:p>
        </p:txBody>
      </p:sp>
      <p:sp>
        <p:nvSpPr>
          <p:cNvPr id="2" name="Text Placeholder 1"/>
          <p:cNvSpPr>
            <a:spLocks noGrp="1"/>
          </p:cNvSpPr>
          <p:nvPr>
            <p:ph idx="1"/>
          </p:nvPr>
        </p:nvSpPr>
        <p:spPr/>
        <p:txBody>
          <a:bodyPr vert="horz" lIns="91440" tIns="45720" rIns="91440" bIns="45720" rtlCol="0" anchor="t">
            <a:normAutofit/>
          </a:bodyPr>
          <a:lstStyle/>
          <a:p>
            <a:r>
              <a:rPr lang="en-US" b="1" dirty="0"/>
              <a:t>Introductions</a:t>
            </a:r>
            <a:endParaRPr lang="en-US" dirty="0"/>
          </a:p>
          <a:p>
            <a:r>
              <a:rPr lang="en-US" b="1" dirty="0"/>
              <a:t>Approve agenda</a:t>
            </a:r>
          </a:p>
          <a:p>
            <a:r>
              <a:rPr lang="en-US" b="1" dirty="0"/>
              <a:t>Approve May minutes</a:t>
            </a:r>
            <a:endParaRPr lang="en-US" b="1" dirty="0">
              <a:cs typeface="Calibri"/>
            </a:endParaRPr>
          </a:p>
        </p:txBody>
      </p:sp>
    </p:spTree>
    <p:extLst>
      <p:ext uri="{BB962C8B-B14F-4D97-AF65-F5344CB8AC3E}">
        <p14:creationId xmlns:p14="http://schemas.microsoft.com/office/powerpoint/2010/main" val="883963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E1B6DC-6971-4354-AA56-47CBE9926375}"/>
              </a:ext>
            </a:extLst>
          </p:cNvPr>
          <p:cNvSpPr>
            <a:spLocks noGrp="1"/>
          </p:cNvSpPr>
          <p:nvPr>
            <p:ph type="title"/>
          </p:nvPr>
        </p:nvSpPr>
        <p:spPr/>
        <p:txBody>
          <a:bodyPr>
            <a:normAutofit/>
          </a:bodyPr>
          <a:lstStyle/>
          <a:p>
            <a:pPr algn="ctr"/>
            <a:r>
              <a:rPr lang="en-US"/>
              <a:t>Improve statewide geospatial data foundations</a:t>
            </a:r>
          </a:p>
        </p:txBody>
      </p:sp>
      <p:sp>
        <p:nvSpPr>
          <p:cNvPr id="4" name="Content Placeholder 3">
            <a:extLst>
              <a:ext uri="{FF2B5EF4-FFF2-40B4-BE49-F238E27FC236}">
                <a16:creationId xmlns:a16="http://schemas.microsoft.com/office/drawing/2014/main" id="{F398C10B-C43C-4584-89D7-614B3B49FEB2}"/>
              </a:ext>
            </a:extLst>
          </p:cNvPr>
          <p:cNvSpPr>
            <a:spLocks noGrp="1"/>
          </p:cNvSpPr>
          <p:nvPr>
            <p:ph idx="1"/>
          </p:nvPr>
        </p:nvSpPr>
        <p:spPr>
          <a:xfrm>
            <a:off x="838200" y="2447925"/>
            <a:ext cx="5743575" cy="3729038"/>
          </a:xfrm>
        </p:spPr>
        <p:txBody>
          <a:bodyPr>
            <a:normAutofit fontScale="92500"/>
          </a:bodyPr>
          <a:lstStyle/>
          <a:p>
            <a:r>
              <a:rPr lang="en-US" dirty="0"/>
              <a:t>Geospatial Commons – collaborative site for users and publishers of geospatial resources</a:t>
            </a:r>
          </a:p>
          <a:p>
            <a:r>
              <a:rPr lang="en-US" dirty="0"/>
              <a:t>Support the aggregation and sharing of foundational datasets and services such as parcels, streets, address points, elevation and lidar data </a:t>
            </a:r>
          </a:p>
          <a:p>
            <a:r>
              <a:rPr lang="en-US" dirty="0"/>
              <a:t>Support County remonumentation efforts through PLSS grant program</a:t>
            </a:r>
          </a:p>
          <a:p>
            <a:pPr marL="0" indent="0">
              <a:buNone/>
            </a:pPr>
            <a:endParaRPr lang="en-US" dirty="0"/>
          </a:p>
        </p:txBody>
      </p:sp>
      <p:grpSp>
        <p:nvGrpSpPr>
          <p:cNvPr id="5" name="Group 4">
            <a:extLst>
              <a:ext uri="{FF2B5EF4-FFF2-40B4-BE49-F238E27FC236}">
                <a16:creationId xmlns:a16="http://schemas.microsoft.com/office/drawing/2014/main" id="{A5CB5429-A5CF-448E-BBCA-F6BCD39EBA19}"/>
              </a:ext>
            </a:extLst>
          </p:cNvPr>
          <p:cNvGrpSpPr/>
          <p:nvPr/>
        </p:nvGrpSpPr>
        <p:grpSpPr>
          <a:xfrm>
            <a:off x="838200" y="1452668"/>
            <a:ext cx="5095077" cy="842858"/>
            <a:chOff x="581025" y="1452668"/>
            <a:chExt cx="5095077" cy="842858"/>
          </a:xfrm>
        </p:grpSpPr>
        <p:pic>
          <p:nvPicPr>
            <p:cNvPr id="13" name="Picture 12">
              <a:extLst>
                <a:ext uri="{FF2B5EF4-FFF2-40B4-BE49-F238E27FC236}">
                  <a16:creationId xmlns:a16="http://schemas.microsoft.com/office/drawing/2014/main" id="{4DE29943-6095-484E-911E-5B3B671F00D2}"/>
                </a:ext>
              </a:extLst>
            </p:cNvPr>
            <p:cNvPicPr>
              <a:picLocks noChangeAspect="1"/>
            </p:cNvPicPr>
            <p:nvPr/>
          </p:nvPicPr>
          <p:blipFill>
            <a:blip r:embed="rId3"/>
            <a:stretch>
              <a:fillRect/>
            </a:stretch>
          </p:blipFill>
          <p:spPr>
            <a:xfrm>
              <a:off x="581025" y="1452668"/>
              <a:ext cx="5095077" cy="842858"/>
            </a:xfrm>
            <a:prstGeom prst="rect">
              <a:avLst/>
            </a:prstGeom>
          </p:spPr>
        </p:pic>
        <p:sp>
          <p:nvSpPr>
            <p:cNvPr id="3" name="Rectangle 2">
              <a:extLst>
                <a:ext uri="{FF2B5EF4-FFF2-40B4-BE49-F238E27FC236}">
                  <a16:creationId xmlns:a16="http://schemas.microsoft.com/office/drawing/2014/main" id="{A3F04782-FFE8-4937-944A-8804FABB7B75}"/>
                </a:ext>
              </a:extLst>
            </p:cNvPr>
            <p:cNvSpPr/>
            <p:nvPr/>
          </p:nvSpPr>
          <p:spPr>
            <a:xfrm>
              <a:off x="581025" y="1452668"/>
              <a:ext cx="1714500" cy="842858"/>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pic>
        <p:nvPicPr>
          <p:cNvPr id="7" name="Picture 6">
            <a:extLst>
              <a:ext uri="{FF2B5EF4-FFF2-40B4-BE49-F238E27FC236}">
                <a16:creationId xmlns:a16="http://schemas.microsoft.com/office/drawing/2014/main" id="{B858B91F-541D-4768-B10B-3D8DDE11C594}"/>
              </a:ext>
            </a:extLst>
          </p:cNvPr>
          <p:cNvPicPr>
            <a:picLocks noChangeAspect="1"/>
          </p:cNvPicPr>
          <p:nvPr/>
        </p:nvPicPr>
        <p:blipFill>
          <a:blip r:embed="rId4"/>
          <a:stretch>
            <a:fillRect/>
          </a:stretch>
        </p:blipFill>
        <p:spPr>
          <a:xfrm>
            <a:off x="6962774" y="2447925"/>
            <a:ext cx="4811159" cy="3729038"/>
          </a:xfrm>
          <a:prstGeom prst="rect">
            <a:avLst/>
          </a:prstGeom>
        </p:spPr>
      </p:pic>
    </p:spTree>
    <p:extLst>
      <p:ext uri="{BB962C8B-B14F-4D97-AF65-F5344CB8AC3E}">
        <p14:creationId xmlns:p14="http://schemas.microsoft.com/office/powerpoint/2010/main" val="3194348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E1B6DC-6971-4354-AA56-47CBE9926375}"/>
              </a:ext>
            </a:extLst>
          </p:cNvPr>
          <p:cNvSpPr>
            <a:spLocks noGrp="1"/>
          </p:cNvSpPr>
          <p:nvPr>
            <p:ph type="title"/>
          </p:nvPr>
        </p:nvSpPr>
        <p:spPr>
          <a:xfrm>
            <a:off x="352425" y="-1"/>
            <a:ext cx="11668125" cy="1216025"/>
          </a:xfrm>
        </p:spPr>
        <p:txBody>
          <a:bodyPr>
            <a:normAutofit/>
          </a:bodyPr>
          <a:lstStyle/>
          <a:p>
            <a:pPr algn="ctr"/>
            <a:r>
              <a:rPr lang="en-US" dirty="0"/>
              <a:t>Lead the Geospatial Community in </a:t>
            </a:r>
            <a:br>
              <a:rPr lang="en-US" dirty="0"/>
            </a:br>
            <a:r>
              <a:rPr lang="en-US" dirty="0"/>
              <a:t>Coordination and Communications</a:t>
            </a:r>
          </a:p>
        </p:txBody>
      </p:sp>
      <p:sp>
        <p:nvSpPr>
          <p:cNvPr id="7" name="Content Placeholder 3">
            <a:extLst>
              <a:ext uri="{FF2B5EF4-FFF2-40B4-BE49-F238E27FC236}">
                <a16:creationId xmlns:a16="http://schemas.microsoft.com/office/drawing/2014/main" id="{0DF03FB3-46B8-4B31-9E70-0B9A6244A4D6}"/>
              </a:ext>
            </a:extLst>
          </p:cNvPr>
          <p:cNvSpPr>
            <a:spLocks noGrp="1"/>
          </p:cNvSpPr>
          <p:nvPr>
            <p:ph idx="1"/>
          </p:nvPr>
        </p:nvSpPr>
        <p:spPr>
          <a:xfrm>
            <a:off x="838200" y="2447925"/>
            <a:ext cx="5743575" cy="3729038"/>
          </a:xfrm>
        </p:spPr>
        <p:txBody>
          <a:bodyPr>
            <a:normAutofit fontScale="92500" lnSpcReduction="20000"/>
          </a:bodyPr>
          <a:lstStyle/>
          <a:p>
            <a:r>
              <a:rPr lang="en-US" dirty="0"/>
              <a:t>Support the Geospatial Advisory Council (GAC) that guides MnGeo, including meeting support, providing SharePoint and Esri Hub collaboration sites</a:t>
            </a:r>
          </a:p>
          <a:p>
            <a:r>
              <a:rPr lang="en-US" dirty="0"/>
              <a:t>Regional Coordination – participate in GIS user groups</a:t>
            </a:r>
          </a:p>
          <a:p>
            <a:r>
              <a:rPr lang="en-US" dirty="0"/>
              <a:t>Collaboration and information sharing through Minnesota GIS News, Geospatial Updates, Agency Geospatial Collaborative</a:t>
            </a:r>
          </a:p>
          <a:p>
            <a:r>
              <a:rPr lang="en-US" dirty="0"/>
              <a:t>Support activities of the GAC </a:t>
            </a:r>
          </a:p>
        </p:txBody>
      </p:sp>
      <p:grpSp>
        <p:nvGrpSpPr>
          <p:cNvPr id="4" name="Group 3">
            <a:extLst>
              <a:ext uri="{FF2B5EF4-FFF2-40B4-BE49-F238E27FC236}">
                <a16:creationId xmlns:a16="http://schemas.microsoft.com/office/drawing/2014/main" id="{54135F5C-9AFA-4F21-A85C-D5C357D6525D}"/>
              </a:ext>
            </a:extLst>
          </p:cNvPr>
          <p:cNvGrpSpPr/>
          <p:nvPr/>
        </p:nvGrpSpPr>
        <p:grpSpPr>
          <a:xfrm>
            <a:off x="838200" y="1452668"/>
            <a:ext cx="5095077" cy="842858"/>
            <a:chOff x="838200" y="1452668"/>
            <a:chExt cx="5095077" cy="842858"/>
          </a:xfrm>
        </p:grpSpPr>
        <p:pic>
          <p:nvPicPr>
            <p:cNvPr id="14" name="Picture 13">
              <a:extLst>
                <a:ext uri="{FF2B5EF4-FFF2-40B4-BE49-F238E27FC236}">
                  <a16:creationId xmlns:a16="http://schemas.microsoft.com/office/drawing/2014/main" id="{725156C2-551B-497D-949D-588A57F726D8}"/>
                </a:ext>
              </a:extLst>
            </p:cNvPr>
            <p:cNvPicPr>
              <a:picLocks noChangeAspect="1"/>
            </p:cNvPicPr>
            <p:nvPr/>
          </p:nvPicPr>
          <p:blipFill>
            <a:blip r:embed="rId3"/>
            <a:stretch>
              <a:fillRect/>
            </a:stretch>
          </p:blipFill>
          <p:spPr>
            <a:xfrm>
              <a:off x="838200" y="1452668"/>
              <a:ext cx="5095077" cy="842858"/>
            </a:xfrm>
            <a:prstGeom prst="rect">
              <a:avLst/>
            </a:prstGeom>
          </p:spPr>
        </p:pic>
        <p:sp>
          <p:nvSpPr>
            <p:cNvPr id="15" name="Rectangle 14">
              <a:extLst>
                <a:ext uri="{FF2B5EF4-FFF2-40B4-BE49-F238E27FC236}">
                  <a16:creationId xmlns:a16="http://schemas.microsoft.com/office/drawing/2014/main" id="{9A70ABAD-6432-4E59-B380-29825E369557}"/>
                </a:ext>
              </a:extLst>
            </p:cNvPr>
            <p:cNvSpPr/>
            <p:nvPr/>
          </p:nvSpPr>
          <p:spPr>
            <a:xfrm>
              <a:off x="2514600" y="1452668"/>
              <a:ext cx="1714500" cy="842858"/>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pic>
        <p:nvPicPr>
          <p:cNvPr id="3" name="Picture 2">
            <a:extLst>
              <a:ext uri="{FF2B5EF4-FFF2-40B4-BE49-F238E27FC236}">
                <a16:creationId xmlns:a16="http://schemas.microsoft.com/office/drawing/2014/main" id="{57DAF577-BD72-4200-8493-BDFDA4D97C28}"/>
              </a:ext>
            </a:extLst>
          </p:cNvPr>
          <p:cNvPicPr>
            <a:picLocks noChangeAspect="1"/>
          </p:cNvPicPr>
          <p:nvPr/>
        </p:nvPicPr>
        <p:blipFill>
          <a:blip r:embed="rId4"/>
          <a:stretch>
            <a:fillRect/>
          </a:stretch>
        </p:blipFill>
        <p:spPr>
          <a:xfrm>
            <a:off x="6848475" y="1547881"/>
            <a:ext cx="4862930" cy="49247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0764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E1B6DC-6971-4354-AA56-47CBE9926375}"/>
              </a:ext>
            </a:extLst>
          </p:cNvPr>
          <p:cNvSpPr>
            <a:spLocks noGrp="1"/>
          </p:cNvSpPr>
          <p:nvPr>
            <p:ph type="title"/>
          </p:nvPr>
        </p:nvSpPr>
        <p:spPr>
          <a:xfrm>
            <a:off x="352425" y="-1"/>
            <a:ext cx="11668125" cy="1216025"/>
          </a:xfrm>
        </p:spPr>
        <p:txBody>
          <a:bodyPr>
            <a:normAutofit/>
          </a:bodyPr>
          <a:lstStyle/>
          <a:p>
            <a:pPr algn="ctr"/>
            <a:r>
              <a:rPr lang="en-US"/>
              <a:t>Provide Outstanding Technical Support in Geospatial Technologies</a:t>
            </a:r>
          </a:p>
        </p:txBody>
      </p:sp>
      <p:sp>
        <p:nvSpPr>
          <p:cNvPr id="7" name="Content Placeholder 3">
            <a:extLst>
              <a:ext uri="{FF2B5EF4-FFF2-40B4-BE49-F238E27FC236}">
                <a16:creationId xmlns:a16="http://schemas.microsoft.com/office/drawing/2014/main" id="{08F46D7B-2C84-4ACF-B1AC-3DE6A4CF8771}"/>
              </a:ext>
            </a:extLst>
          </p:cNvPr>
          <p:cNvSpPr>
            <a:spLocks noGrp="1"/>
          </p:cNvSpPr>
          <p:nvPr>
            <p:ph idx="1"/>
          </p:nvPr>
        </p:nvSpPr>
        <p:spPr>
          <a:xfrm>
            <a:off x="838200" y="2447925"/>
            <a:ext cx="5934075" cy="3943350"/>
          </a:xfrm>
        </p:spPr>
        <p:txBody>
          <a:bodyPr>
            <a:normAutofit fontScale="85000" lnSpcReduction="10000"/>
          </a:bodyPr>
          <a:lstStyle/>
          <a:p>
            <a:pPr>
              <a:lnSpc>
                <a:spcPct val="112000"/>
              </a:lnSpc>
              <a:spcAft>
                <a:spcPts val="0"/>
              </a:spcAft>
            </a:pPr>
            <a:r>
              <a:rPr lang="en-US" dirty="0">
                <a:effectLst/>
                <a:ea typeface="Times New Roman" panose="02020603050405020304" pitchFamily="18" charset="0"/>
                <a:cs typeface="Times New Roman" panose="02020603050405020304" pitchFamily="18" charset="0"/>
              </a:rPr>
              <a:t>MnGeo also offers project based Professional Services </a:t>
            </a:r>
          </a:p>
          <a:p>
            <a:pPr>
              <a:lnSpc>
                <a:spcPct val="112000"/>
              </a:lnSpc>
              <a:spcAft>
                <a:spcPts val="0"/>
              </a:spcAft>
            </a:pPr>
            <a:r>
              <a:rPr lang="en-US" dirty="0">
                <a:ea typeface="Times New Roman" panose="02020603050405020304" pitchFamily="18" charset="0"/>
                <a:cs typeface="Times New Roman" panose="02020603050405020304" pitchFamily="18" charset="0"/>
              </a:rPr>
              <a:t>Services include </a:t>
            </a:r>
          </a:p>
          <a:p>
            <a:pPr lvl="1">
              <a:lnSpc>
                <a:spcPct val="112000"/>
              </a:lnSpc>
              <a:spcAft>
                <a:spcPts val="0"/>
              </a:spcAft>
            </a:pPr>
            <a:r>
              <a:rPr lang="en-US" dirty="0">
                <a:ea typeface="Times New Roman" panose="02020603050405020304" pitchFamily="18" charset="0"/>
                <a:cs typeface="Times New Roman" panose="02020603050405020304" pitchFamily="18" charset="0"/>
              </a:rPr>
              <a:t>B</a:t>
            </a:r>
            <a:r>
              <a:rPr lang="en-US" dirty="0">
                <a:effectLst/>
                <a:ea typeface="Times New Roman" panose="02020603050405020304" pitchFamily="18" charset="0"/>
                <a:cs typeface="Times New Roman" panose="02020603050405020304" pitchFamily="18" charset="0"/>
              </a:rPr>
              <a:t>usiness analysis and requirements gathering</a:t>
            </a:r>
          </a:p>
          <a:p>
            <a:pPr lvl="1">
              <a:lnSpc>
                <a:spcPct val="112000"/>
              </a:lnSpc>
              <a:spcAft>
                <a:spcPts val="0"/>
              </a:spcAft>
            </a:pPr>
            <a:r>
              <a:rPr lang="en-US" dirty="0">
                <a:ea typeface="Times New Roman" panose="02020603050405020304" pitchFamily="18" charset="0"/>
                <a:cs typeface="Times New Roman" panose="02020603050405020304" pitchFamily="18" charset="0"/>
              </a:rPr>
              <a:t>Database design</a:t>
            </a:r>
          </a:p>
          <a:p>
            <a:pPr lvl="1">
              <a:lnSpc>
                <a:spcPct val="112000"/>
              </a:lnSpc>
              <a:spcAft>
                <a:spcPts val="0"/>
              </a:spcAft>
            </a:pPr>
            <a:r>
              <a:rPr lang="en-US" dirty="0">
                <a:effectLst/>
                <a:ea typeface="Times New Roman" panose="02020603050405020304" pitchFamily="18" charset="0"/>
                <a:cs typeface="Times New Roman" panose="02020603050405020304" pitchFamily="18" charset="0"/>
              </a:rPr>
              <a:t>Application and data development</a:t>
            </a:r>
          </a:p>
          <a:p>
            <a:pPr lvl="1">
              <a:lnSpc>
                <a:spcPct val="112000"/>
              </a:lnSpc>
              <a:spcAft>
                <a:spcPts val="0"/>
              </a:spcAft>
            </a:pPr>
            <a:r>
              <a:rPr lang="en-US" dirty="0">
                <a:effectLst/>
                <a:ea typeface="Times New Roman" panose="02020603050405020304" pitchFamily="18" charset="0"/>
                <a:cs typeface="Times New Roman" panose="02020603050405020304" pitchFamily="18" charset="0"/>
              </a:rPr>
              <a:t>Application and data hosting</a:t>
            </a:r>
          </a:p>
          <a:p>
            <a:pPr>
              <a:lnSpc>
                <a:spcPct val="112000"/>
              </a:lnSpc>
              <a:spcAft>
                <a:spcPts val="0"/>
              </a:spcAft>
            </a:pPr>
            <a:r>
              <a:rPr lang="en-US" dirty="0">
                <a:ea typeface="Times New Roman" panose="02020603050405020304" pitchFamily="18" charset="0"/>
                <a:cs typeface="Times New Roman" panose="02020603050405020304" pitchFamily="18" charset="0"/>
              </a:rPr>
              <a:t>Projects with 20+ agencies</a:t>
            </a:r>
          </a:p>
          <a:p>
            <a:pPr>
              <a:lnSpc>
                <a:spcPct val="112000"/>
              </a:lnSpc>
              <a:spcAft>
                <a:spcPts val="0"/>
              </a:spcAft>
            </a:pPr>
            <a:r>
              <a:rPr lang="en-US" dirty="0">
                <a:effectLst/>
                <a:ea typeface="Times New Roman" panose="02020603050405020304" pitchFamily="18" charset="0"/>
                <a:cs typeface="Times New Roman" panose="02020603050405020304" pitchFamily="18" charset="0"/>
              </a:rPr>
              <a:t>Look for ways to support GAC priorities, such as data sharing (Next Generation 9-1-1 project)</a:t>
            </a:r>
          </a:p>
        </p:txBody>
      </p:sp>
      <p:grpSp>
        <p:nvGrpSpPr>
          <p:cNvPr id="2" name="Group 1">
            <a:extLst>
              <a:ext uri="{FF2B5EF4-FFF2-40B4-BE49-F238E27FC236}">
                <a16:creationId xmlns:a16="http://schemas.microsoft.com/office/drawing/2014/main" id="{1C9A33B9-6B90-498E-819B-325C246E7AC7}"/>
              </a:ext>
            </a:extLst>
          </p:cNvPr>
          <p:cNvGrpSpPr/>
          <p:nvPr/>
        </p:nvGrpSpPr>
        <p:grpSpPr>
          <a:xfrm>
            <a:off x="838200" y="1452668"/>
            <a:ext cx="5095077" cy="842858"/>
            <a:chOff x="838200" y="1452668"/>
            <a:chExt cx="5095077" cy="842858"/>
          </a:xfrm>
        </p:grpSpPr>
        <p:pic>
          <p:nvPicPr>
            <p:cNvPr id="10" name="Picture 9">
              <a:extLst>
                <a:ext uri="{FF2B5EF4-FFF2-40B4-BE49-F238E27FC236}">
                  <a16:creationId xmlns:a16="http://schemas.microsoft.com/office/drawing/2014/main" id="{F59D564F-9AAA-4042-966E-505CC7FC650E}"/>
                </a:ext>
              </a:extLst>
            </p:cNvPr>
            <p:cNvPicPr>
              <a:picLocks noChangeAspect="1"/>
            </p:cNvPicPr>
            <p:nvPr/>
          </p:nvPicPr>
          <p:blipFill>
            <a:blip r:embed="rId3"/>
            <a:stretch>
              <a:fillRect/>
            </a:stretch>
          </p:blipFill>
          <p:spPr>
            <a:xfrm>
              <a:off x="838200" y="1452668"/>
              <a:ext cx="5095077" cy="842858"/>
            </a:xfrm>
            <a:prstGeom prst="rect">
              <a:avLst/>
            </a:prstGeom>
          </p:spPr>
        </p:pic>
        <p:sp>
          <p:nvSpPr>
            <p:cNvPr id="14" name="Rectangle 13">
              <a:extLst>
                <a:ext uri="{FF2B5EF4-FFF2-40B4-BE49-F238E27FC236}">
                  <a16:creationId xmlns:a16="http://schemas.microsoft.com/office/drawing/2014/main" id="{40055523-7C34-4801-9113-64161C7E4F52}"/>
                </a:ext>
              </a:extLst>
            </p:cNvPr>
            <p:cNvSpPr/>
            <p:nvPr/>
          </p:nvSpPr>
          <p:spPr>
            <a:xfrm>
              <a:off x="4181475" y="1452668"/>
              <a:ext cx="1714500" cy="842858"/>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pic>
        <p:nvPicPr>
          <p:cNvPr id="3" name="Picture 2">
            <a:extLst>
              <a:ext uri="{FF2B5EF4-FFF2-40B4-BE49-F238E27FC236}">
                <a16:creationId xmlns:a16="http://schemas.microsoft.com/office/drawing/2014/main" id="{7A038C89-D9CB-2040-4398-0D8D17AA7B88}"/>
              </a:ext>
            </a:extLst>
          </p:cNvPr>
          <p:cNvPicPr>
            <a:picLocks noChangeAspect="1"/>
          </p:cNvPicPr>
          <p:nvPr/>
        </p:nvPicPr>
        <p:blipFill>
          <a:blip r:embed="rId4"/>
          <a:stretch>
            <a:fillRect/>
          </a:stretch>
        </p:blipFill>
        <p:spPr>
          <a:xfrm>
            <a:off x="7153275" y="2171700"/>
            <a:ext cx="4430609" cy="31238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0505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8199-E8FC-4DA3-5138-53AFF824E6FC}"/>
              </a:ext>
            </a:extLst>
          </p:cNvPr>
          <p:cNvSpPr>
            <a:spLocks noGrp="1"/>
          </p:cNvSpPr>
          <p:nvPr>
            <p:ph type="title"/>
          </p:nvPr>
        </p:nvSpPr>
        <p:spPr/>
        <p:txBody>
          <a:bodyPr/>
          <a:lstStyle/>
          <a:p>
            <a:r>
              <a:rPr lang="en-US" dirty="0"/>
              <a:t>GAC and MnGeo</a:t>
            </a:r>
          </a:p>
        </p:txBody>
      </p:sp>
      <p:sp>
        <p:nvSpPr>
          <p:cNvPr id="3" name="Content Placeholder 2">
            <a:extLst>
              <a:ext uri="{FF2B5EF4-FFF2-40B4-BE49-F238E27FC236}">
                <a16:creationId xmlns:a16="http://schemas.microsoft.com/office/drawing/2014/main" id="{F36D1530-08C7-DC9D-B0B2-40282334D21C}"/>
              </a:ext>
            </a:extLst>
          </p:cNvPr>
          <p:cNvSpPr>
            <a:spLocks noGrp="1"/>
          </p:cNvSpPr>
          <p:nvPr>
            <p:ph idx="1"/>
          </p:nvPr>
        </p:nvSpPr>
        <p:spPr>
          <a:xfrm>
            <a:off x="447675" y="1594623"/>
            <a:ext cx="11315700" cy="4669017"/>
          </a:xfrm>
        </p:spPr>
        <p:txBody>
          <a:bodyPr>
            <a:normAutofit fontScale="92500"/>
          </a:bodyPr>
          <a:lstStyle/>
          <a:p>
            <a:r>
              <a:rPr lang="en-US" dirty="0"/>
              <a:t>MnGeo provides administrative support to the GAC</a:t>
            </a:r>
          </a:p>
          <a:p>
            <a:pPr lvl="1"/>
            <a:r>
              <a:rPr lang="en-US" dirty="0"/>
              <a:t>Provides a SharePoint site for the GAC leadership team, committees and workgroups, for internal collaboration</a:t>
            </a:r>
          </a:p>
          <a:p>
            <a:pPr lvl="1"/>
            <a:r>
              <a:rPr lang="en-US" dirty="0"/>
              <a:t>Provides support for GAC web pages</a:t>
            </a:r>
          </a:p>
          <a:p>
            <a:pPr lvl="1"/>
            <a:r>
              <a:rPr lang="en-US" dirty="0"/>
              <a:t>Provides Esri Hub sites and support for committees and workgroups for public facing content</a:t>
            </a:r>
          </a:p>
          <a:p>
            <a:pPr lvl="1"/>
            <a:r>
              <a:rPr lang="en-US" dirty="0"/>
              <a:t>Provides support for GAC priority survey creation and delivery</a:t>
            </a:r>
          </a:p>
          <a:p>
            <a:pPr lvl="1"/>
            <a:r>
              <a:rPr lang="en-US" dirty="0"/>
              <a:t>Co-chairs, attends, participates in and contributes to many committees and workgroups. (This works best if a GAC member or geospatial community member is the workgroup or committee chair). </a:t>
            </a:r>
          </a:p>
          <a:p>
            <a:pPr lvl="1"/>
            <a:r>
              <a:rPr lang="en-US" dirty="0"/>
              <a:t>Facilitates NSGIC membership for GAC members</a:t>
            </a:r>
          </a:p>
          <a:p>
            <a:pPr lvl="1"/>
            <a:r>
              <a:rPr lang="en-US" dirty="0"/>
              <a:t>Organizes and hosts GAC Quarterly meetings, provides refreshments, takes minutes, etc. </a:t>
            </a:r>
          </a:p>
          <a:p>
            <a:pPr marL="0" indent="0">
              <a:buNone/>
            </a:pPr>
            <a:endParaRPr lang="en-US" dirty="0"/>
          </a:p>
          <a:p>
            <a:endParaRPr lang="en-US" dirty="0"/>
          </a:p>
        </p:txBody>
      </p:sp>
    </p:spTree>
    <p:extLst>
      <p:ext uri="{BB962C8B-B14F-4D97-AF65-F5344CB8AC3E}">
        <p14:creationId xmlns:p14="http://schemas.microsoft.com/office/powerpoint/2010/main" val="132302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8199-E8FC-4DA3-5138-53AFF824E6FC}"/>
              </a:ext>
            </a:extLst>
          </p:cNvPr>
          <p:cNvSpPr>
            <a:spLocks noGrp="1"/>
          </p:cNvSpPr>
          <p:nvPr>
            <p:ph type="title"/>
          </p:nvPr>
        </p:nvSpPr>
        <p:spPr/>
        <p:txBody>
          <a:bodyPr/>
          <a:lstStyle/>
          <a:p>
            <a:r>
              <a:rPr lang="en-US" dirty="0"/>
              <a:t>GAC and MnGeo</a:t>
            </a:r>
          </a:p>
        </p:txBody>
      </p:sp>
      <p:sp>
        <p:nvSpPr>
          <p:cNvPr id="3" name="Content Placeholder 2">
            <a:extLst>
              <a:ext uri="{FF2B5EF4-FFF2-40B4-BE49-F238E27FC236}">
                <a16:creationId xmlns:a16="http://schemas.microsoft.com/office/drawing/2014/main" id="{F36D1530-08C7-DC9D-B0B2-40282334D21C}"/>
              </a:ext>
            </a:extLst>
          </p:cNvPr>
          <p:cNvSpPr>
            <a:spLocks noGrp="1"/>
          </p:cNvSpPr>
          <p:nvPr>
            <p:ph idx="1"/>
          </p:nvPr>
        </p:nvSpPr>
        <p:spPr>
          <a:xfrm>
            <a:off x="447675" y="1594623"/>
            <a:ext cx="11315700" cy="4833609"/>
          </a:xfrm>
        </p:spPr>
        <p:txBody>
          <a:bodyPr>
            <a:normAutofit fontScale="77500" lnSpcReduction="20000"/>
          </a:bodyPr>
          <a:lstStyle/>
          <a:p>
            <a:r>
              <a:rPr lang="en-US" dirty="0"/>
              <a:t>The work you do as part of the GAC, and its committees and workgroups, helps shape and direct the work we do at MnGeo</a:t>
            </a:r>
          </a:p>
          <a:p>
            <a:r>
              <a:rPr lang="en-US" dirty="0"/>
              <a:t>Examples of work done by MnGeo’s work advised by the GAC</a:t>
            </a:r>
          </a:p>
          <a:p>
            <a:pPr lvl="1"/>
            <a:r>
              <a:rPr lang="en-US" dirty="0"/>
              <a:t>Quarterly aggregation of parcel data, including conversion to GAC parcel standard, and publication of opt-in parcel dataset on Commons</a:t>
            </a:r>
          </a:p>
          <a:p>
            <a:pPr lvl="1"/>
            <a:r>
              <a:rPr lang="en-US" dirty="0"/>
              <a:t>Support of Geospatial Commons (1000+ resources and 45 publishers)</a:t>
            </a:r>
          </a:p>
          <a:p>
            <a:pPr lvl="1"/>
            <a:r>
              <a:rPr lang="en-US" dirty="0"/>
              <a:t>Financial and organizational support for USGS 3DEP lidar funding partnerships</a:t>
            </a:r>
          </a:p>
          <a:p>
            <a:pPr lvl="1"/>
            <a:r>
              <a:rPr lang="en-US" dirty="0"/>
              <a:t>Building of MnTOPO 2 application to support storage and delivery of new lidar data and derivatives</a:t>
            </a:r>
          </a:p>
          <a:p>
            <a:pPr lvl="1"/>
            <a:r>
              <a:rPr lang="en-US" dirty="0"/>
              <a:t>Building a StoryMap to explain the benefits of parcel sharing, with content from the Parcel and Land Records Committee</a:t>
            </a:r>
          </a:p>
          <a:p>
            <a:pPr lvl="1"/>
            <a:r>
              <a:rPr lang="en-US" dirty="0"/>
              <a:t>Ongoing support the WMS image service that shares county, state agency, federal and other imagery in a fast and freely available service</a:t>
            </a:r>
          </a:p>
          <a:p>
            <a:pPr lvl="1"/>
            <a:r>
              <a:rPr lang="en-US" dirty="0"/>
              <a:t>Participation in meetings to advocate for GAC goals and principles, such as data sharing</a:t>
            </a:r>
          </a:p>
          <a:p>
            <a:r>
              <a:rPr lang="en-US" b="1" dirty="0"/>
              <a:t>Thank you GAC for guiding MnGeo so we can better serve the Minnesota Geospatial Community</a:t>
            </a:r>
          </a:p>
          <a:p>
            <a:endParaRPr lang="en-US" dirty="0"/>
          </a:p>
          <a:p>
            <a:endParaRPr lang="en-US" dirty="0"/>
          </a:p>
          <a:p>
            <a:endParaRPr lang="en-US" dirty="0"/>
          </a:p>
        </p:txBody>
      </p:sp>
    </p:spTree>
    <p:extLst>
      <p:ext uri="{BB962C8B-B14F-4D97-AF65-F5344CB8AC3E}">
        <p14:creationId xmlns:p14="http://schemas.microsoft.com/office/powerpoint/2010/main" val="2966728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5</a:t>
            </a:r>
          </a:p>
        </p:txBody>
      </p:sp>
      <p:sp>
        <p:nvSpPr>
          <p:cNvPr id="2" name="Text Placeholder 1"/>
          <p:cNvSpPr>
            <a:spLocks noGrp="1"/>
          </p:cNvSpPr>
          <p:nvPr>
            <p:ph idx="1"/>
          </p:nvPr>
        </p:nvSpPr>
        <p:spPr>
          <a:xfrm>
            <a:off x="838200" y="1825625"/>
            <a:ext cx="7340600" cy="2756885"/>
          </a:xfrm>
        </p:spPr>
        <p:txBody>
          <a:bodyPr vert="horz" lIns="91440" tIns="45720" rIns="91440" bIns="45720" rtlCol="0" anchor="t">
            <a:normAutofit/>
          </a:bodyPr>
          <a:lstStyle/>
          <a:p>
            <a:pPr marL="0" indent="0">
              <a:buNone/>
            </a:pPr>
            <a:r>
              <a:rPr lang="en-US" b="1" dirty="0"/>
              <a:t>GAC Member Roles &amp; Expectations</a:t>
            </a:r>
          </a:p>
          <a:p>
            <a:pPr marL="0" indent="0">
              <a:buNone/>
            </a:pPr>
            <a:r>
              <a:rPr lang="en-US" dirty="0">
                <a:cs typeface="Calibri"/>
              </a:rPr>
              <a:t>Cory Richter</a:t>
            </a:r>
          </a:p>
          <a:p>
            <a:pPr marL="0" indent="0">
              <a:buNone/>
            </a:pPr>
            <a:endParaRPr lang="en-US" b="1" dirty="0"/>
          </a:p>
        </p:txBody>
      </p:sp>
    </p:spTree>
    <p:extLst>
      <p:ext uri="{BB962C8B-B14F-4D97-AF65-F5344CB8AC3E}">
        <p14:creationId xmlns:p14="http://schemas.microsoft.com/office/powerpoint/2010/main" val="1733146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0E2D-5E89-A57E-97B5-ACE908453A55}"/>
              </a:ext>
            </a:extLst>
          </p:cNvPr>
          <p:cNvSpPr>
            <a:spLocks noGrp="1"/>
          </p:cNvSpPr>
          <p:nvPr>
            <p:ph type="title"/>
          </p:nvPr>
        </p:nvSpPr>
        <p:spPr/>
        <p:txBody>
          <a:bodyPr/>
          <a:lstStyle/>
          <a:p>
            <a:r>
              <a:rPr lang="en-US">
                <a:ea typeface="+mj-lt"/>
                <a:cs typeface="+mj-lt"/>
              </a:rPr>
              <a:t>GAC Member Roles &amp; Expectations</a:t>
            </a:r>
            <a:endParaRPr lang="en-US"/>
          </a:p>
        </p:txBody>
      </p:sp>
      <p:sp>
        <p:nvSpPr>
          <p:cNvPr id="3" name="Content Placeholder 2">
            <a:extLst>
              <a:ext uri="{FF2B5EF4-FFF2-40B4-BE49-F238E27FC236}">
                <a16:creationId xmlns:a16="http://schemas.microsoft.com/office/drawing/2014/main" id="{A8680C05-7C25-466A-2852-A8697E2B6E16}"/>
              </a:ext>
            </a:extLst>
          </p:cNvPr>
          <p:cNvSpPr>
            <a:spLocks noGrp="1"/>
          </p:cNvSpPr>
          <p:nvPr>
            <p:ph idx="1"/>
          </p:nvPr>
        </p:nvSpPr>
        <p:spPr/>
        <p:txBody>
          <a:bodyPr vert="horz" lIns="91440" tIns="45720" rIns="91440" bIns="45720" rtlCol="0" anchor="t">
            <a:normAutofit fontScale="47500" lnSpcReduction="20000"/>
          </a:bodyPr>
          <a:lstStyle/>
          <a:p>
            <a:pPr marL="514350" indent="-514350"/>
            <a:r>
              <a:rPr lang="en-US" sz="3200" dirty="0">
                <a:ea typeface="+mn-lt"/>
                <a:cs typeface="+mn-lt"/>
              </a:rPr>
              <a:t>Support the Council's mission</a:t>
            </a:r>
            <a:endParaRPr lang="en-US" sz="3200" dirty="0">
              <a:cs typeface="Calibri"/>
            </a:endParaRPr>
          </a:p>
          <a:p>
            <a:pPr marL="514350" indent="-514350"/>
            <a:r>
              <a:rPr lang="en-US" sz="3200" dirty="0">
                <a:ea typeface="+mn-lt"/>
                <a:cs typeface="+mn-lt"/>
              </a:rPr>
              <a:t>Prepare for and be active in the quarterly Council meetings </a:t>
            </a:r>
            <a:endParaRPr lang="en-US" dirty="0">
              <a:cs typeface="Calibri"/>
            </a:endParaRPr>
          </a:p>
          <a:p>
            <a:pPr marL="514350" indent="-514350"/>
            <a:r>
              <a:rPr lang="en-US" sz="3200" dirty="0">
                <a:ea typeface="+mn-lt"/>
                <a:cs typeface="+mn-lt"/>
              </a:rPr>
              <a:t>Be an ambassador representing your sector stakeholders and other stakeholders with whom you are connected (e.g., professional groups)  </a:t>
            </a:r>
            <a:endParaRPr lang="en-US" dirty="0">
              <a:cs typeface="Calibri"/>
            </a:endParaRPr>
          </a:p>
          <a:p>
            <a:pPr marL="514350" indent="-514350"/>
            <a:r>
              <a:rPr lang="en-US" sz="3200" dirty="0">
                <a:ea typeface="+mn-lt"/>
                <a:cs typeface="+mn-lt"/>
              </a:rPr>
              <a:t>Speak for stakeholders at Council meetings     </a:t>
            </a:r>
            <a:endParaRPr lang="en-US" dirty="0">
              <a:cs typeface="Calibri"/>
            </a:endParaRPr>
          </a:p>
          <a:p>
            <a:pPr marL="514350" indent="-514350"/>
            <a:r>
              <a:rPr lang="en-US" sz="3200" dirty="0">
                <a:ea typeface="+mn-lt"/>
                <a:cs typeface="+mn-lt"/>
              </a:rPr>
              <a:t>Carry Council news and proposals back to stakeholders     </a:t>
            </a:r>
            <a:endParaRPr lang="en-US" dirty="0">
              <a:cs typeface="Calibri"/>
            </a:endParaRPr>
          </a:p>
          <a:p>
            <a:pPr marL="514350" indent="-514350"/>
            <a:r>
              <a:rPr lang="en-US" sz="3200" dirty="0">
                <a:ea typeface="+mn-lt"/>
                <a:cs typeface="+mn-lt"/>
              </a:rPr>
              <a:t>Collect stakeholder views on complex issues, either from individuals or existing umbrella organizations </a:t>
            </a:r>
            <a:endParaRPr lang="en-US" dirty="0">
              <a:cs typeface="Calibri"/>
            </a:endParaRPr>
          </a:p>
          <a:p>
            <a:pPr marL="514350" indent="-514350"/>
            <a:r>
              <a:rPr lang="en-US" sz="3200" dirty="0">
                <a:ea typeface="+mn-lt"/>
                <a:cs typeface="+mn-lt"/>
              </a:rPr>
              <a:t>Actively Participate in at least one workgroup, committee, or project team</a:t>
            </a:r>
            <a:endParaRPr lang="en-US" dirty="0">
              <a:cs typeface="Calibri"/>
            </a:endParaRPr>
          </a:p>
          <a:p>
            <a:pPr marL="514350" indent="-514350"/>
            <a:r>
              <a:rPr lang="en-US" sz="3200" dirty="0">
                <a:ea typeface="+mn-lt"/>
                <a:cs typeface="+mn-lt"/>
              </a:rPr>
              <a:t>Be a positive voice for the work of the GAC </a:t>
            </a:r>
            <a:endParaRPr lang="en-US" dirty="0">
              <a:cs typeface="Calibri"/>
            </a:endParaRPr>
          </a:p>
          <a:p>
            <a:pPr marL="514350" indent="-514350"/>
            <a:r>
              <a:rPr lang="en-US" sz="3200" dirty="0">
                <a:ea typeface="+mn-lt"/>
                <a:cs typeface="+mn-lt"/>
              </a:rPr>
              <a:t>Annually participate in the priority project survey through contributing ideas and disseminating the survey to stakeholders </a:t>
            </a:r>
            <a:endParaRPr lang="en-US" dirty="0">
              <a:cs typeface="Calibri"/>
            </a:endParaRPr>
          </a:p>
        </p:txBody>
      </p:sp>
    </p:spTree>
    <p:extLst>
      <p:ext uri="{BB962C8B-B14F-4D97-AF65-F5344CB8AC3E}">
        <p14:creationId xmlns:p14="http://schemas.microsoft.com/office/powerpoint/2010/main" val="1718316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6</a:t>
            </a:r>
          </a:p>
        </p:txBody>
      </p:sp>
      <p:sp>
        <p:nvSpPr>
          <p:cNvPr id="2" name="Text Placeholder 1"/>
          <p:cNvSpPr>
            <a:spLocks noGrp="1"/>
          </p:cNvSpPr>
          <p:nvPr>
            <p:ph idx="1"/>
          </p:nvPr>
        </p:nvSpPr>
        <p:spPr>
          <a:xfrm>
            <a:off x="838200" y="1825625"/>
            <a:ext cx="7340600" cy="2756885"/>
          </a:xfrm>
        </p:spPr>
        <p:txBody>
          <a:bodyPr vert="horz" lIns="91440" tIns="45720" rIns="91440" bIns="45720" rtlCol="0" anchor="t">
            <a:normAutofit/>
          </a:bodyPr>
          <a:lstStyle/>
          <a:p>
            <a:pPr marL="0" indent="0">
              <a:buNone/>
            </a:pPr>
            <a:r>
              <a:rPr lang="en-US" b="1" dirty="0"/>
              <a:t>Committee Recruitment</a:t>
            </a:r>
          </a:p>
          <a:p>
            <a:pPr marL="0" indent="0">
              <a:buNone/>
            </a:pPr>
            <a:r>
              <a:rPr lang="en-US" dirty="0">
                <a:cs typeface="Calibri"/>
              </a:rPr>
              <a:t>Cory Richter</a:t>
            </a:r>
            <a:r>
              <a:rPr lang="en-US" b="1" dirty="0"/>
              <a:t> </a:t>
            </a:r>
          </a:p>
        </p:txBody>
      </p:sp>
    </p:spTree>
    <p:extLst>
      <p:ext uri="{BB962C8B-B14F-4D97-AF65-F5344CB8AC3E}">
        <p14:creationId xmlns:p14="http://schemas.microsoft.com/office/powerpoint/2010/main" val="1896758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2897-7B68-A4E8-7417-AA5025CEFA25}"/>
              </a:ext>
            </a:extLst>
          </p:cNvPr>
          <p:cNvSpPr>
            <a:spLocks noGrp="1"/>
          </p:cNvSpPr>
          <p:nvPr>
            <p:ph type="title"/>
          </p:nvPr>
        </p:nvSpPr>
        <p:spPr/>
        <p:txBody>
          <a:bodyPr/>
          <a:lstStyle/>
          <a:p>
            <a:r>
              <a:rPr lang="en-US" dirty="0">
                <a:ea typeface="+mj-lt"/>
                <a:cs typeface="+mj-lt"/>
              </a:rPr>
              <a:t>Committee Recruitment</a:t>
            </a:r>
            <a:endParaRPr lang="en-US" dirty="0"/>
          </a:p>
        </p:txBody>
      </p:sp>
      <p:sp>
        <p:nvSpPr>
          <p:cNvPr id="3" name="Content Placeholder 2">
            <a:extLst>
              <a:ext uri="{FF2B5EF4-FFF2-40B4-BE49-F238E27FC236}">
                <a16:creationId xmlns:a16="http://schemas.microsoft.com/office/drawing/2014/main" id="{94F4F7F0-D89A-4143-C91B-5D95B2493ABA}"/>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3D Geomatics</a:t>
            </a:r>
            <a:endParaRPr lang="en-US" dirty="0">
              <a:cs typeface="Calibri"/>
            </a:endParaRPr>
          </a:p>
          <a:p>
            <a:r>
              <a:rPr lang="en-US">
                <a:ea typeface="+mn-lt"/>
                <a:cs typeface="+mn-lt"/>
              </a:rPr>
              <a:t>Awards</a:t>
            </a:r>
            <a:endParaRPr lang="en-US"/>
          </a:p>
          <a:p>
            <a:r>
              <a:rPr lang="en-US" dirty="0">
                <a:ea typeface="+mn-lt"/>
                <a:cs typeface="+mn-lt"/>
              </a:rPr>
              <a:t>Emergency Preparedness</a:t>
            </a:r>
            <a:endParaRPr lang="en-US" dirty="0"/>
          </a:p>
          <a:p>
            <a:r>
              <a:rPr lang="en-US" dirty="0">
                <a:ea typeface="+mn-lt"/>
                <a:cs typeface="+mn-lt"/>
              </a:rPr>
              <a:t>Image Service Sustainability</a:t>
            </a:r>
            <a:endParaRPr lang="en-US" dirty="0"/>
          </a:p>
          <a:p>
            <a:r>
              <a:rPr lang="en-US" dirty="0">
                <a:ea typeface="+mn-lt"/>
                <a:cs typeface="+mn-lt"/>
              </a:rPr>
              <a:t>Outreach</a:t>
            </a:r>
            <a:endParaRPr lang="en-US" dirty="0"/>
          </a:p>
          <a:p>
            <a:r>
              <a:rPr lang="en-US" dirty="0">
                <a:ea typeface="+mn-lt"/>
                <a:cs typeface="+mn-lt"/>
              </a:rPr>
              <a:t>Parcels and Land Records (formerly Digital Cadastral Data)</a:t>
            </a:r>
            <a:endParaRPr lang="en-US" dirty="0"/>
          </a:p>
          <a:p>
            <a:r>
              <a:rPr lang="en-US" dirty="0">
                <a:ea typeface="+mn-lt"/>
                <a:cs typeface="+mn-lt"/>
              </a:rPr>
              <a:t>PLSS Preservation</a:t>
            </a:r>
            <a:endParaRPr lang="en-US" dirty="0"/>
          </a:p>
          <a:p>
            <a:r>
              <a:rPr lang="en-US" dirty="0">
                <a:ea typeface="+mn-lt"/>
                <a:cs typeface="+mn-lt"/>
              </a:rPr>
              <a:t>Standards</a:t>
            </a:r>
            <a:endParaRPr lang="en-US" dirty="0"/>
          </a:p>
        </p:txBody>
      </p:sp>
    </p:spTree>
    <p:extLst>
      <p:ext uri="{BB962C8B-B14F-4D97-AF65-F5344CB8AC3E}">
        <p14:creationId xmlns:p14="http://schemas.microsoft.com/office/powerpoint/2010/main" val="3698532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7</a:t>
            </a:r>
          </a:p>
        </p:txBody>
      </p:sp>
      <p:sp>
        <p:nvSpPr>
          <p:cNvPr id="2" name="Text Placeholder 1"/>
          <p:cNvSpPr>
            <a:spLocks noGrp="1"/>
          </p:cNvSpPr>
          <p:nvPr>
            <p:ph idx="1"/>
          </p:nvPr>
        </p:nvSpPr>
        <p:spPr>
          <a:xfrm>
            <a:off x="838200" y="1825625"/>
            <a:ext cx="7340600" cy="2756885"/>
          </a:xfrm>
        </p:spPr>
        <p:txBody>
          <a:bodyPr vert="horz" lIns="91440" tIns="45720" rIns="91440" bIns="45720" rtlCol="0" anchor="t">
            <a:normAutofit/>
          </a:bodyPr>
          <a:lstStyle/>
          <a:p>
            <a:pPr marL="0" indent="0">
              <a:buNone/>
            </a:pPr>
            <a:r>
              <a:rPr lang="en-US" b="1" dirty="0"/>
              <a:t> Leadership Team</a:t>
            </a:r>
          </a:p>
          <a:p>
            <a:pPr marL="0" indent="0">
              <a:buNone/>
            </a:pPr>
            <a:r>
              <a:rPr lang="en-US" dirty="0">
                <a:cs typeface="Calibri"/>
              </a:rPr>
              <a:t>Cory Richter</a:t>
            </a:r>
            <a:r>
              <a:rPr lang="en-US" b="1" dirty="0"/>
              <a:t> </a:t>
            </a:r>
          </a:p>
          <a:p>
            <a:pPr marL="1371600" lvl="2" indent="-457200" fontAlgn="base">
              <a:buAutoNum type="alphaLcPeriod"/>
            </a:pPr>
            <a:r>
              <a:rPr lang="en-US" sz="2500" b="1" dirty="0"/>
              <a:t>Roles &amp; Expectations </a:t>
            </a:r>
          </a:p>
          <a:p>
            <a:pPr marL="1371600" lvl="2" indent="-457200" fontAlgn="base">
              <a:buAutoNum type="alphaLcPeriod"/>
            </a:pPr>
            <a:r>
              <a:rPr lang="en-US" sz="2500" b="1" dirty="0"/>
              <a:t>Selection</a:t>
            </a:r>
          </a:p>
        </p:txBody>
      </p:sp>
    </p:spTree>
    <p:extLst>
      <p:ext uri="{BB962C8B-B14F-4D97-AF65-F5344CB8AC3E}">
        <p14:creationId xmlns:p14="http://schemas.microsoft.com/office/powerpoint/2010/main" val="93721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a:xfrm>
            <a:off x="838199" y="1718048"/>
            <a:ext cx="4437531" cy="4656138"/>
          </a:xfrm>
        </p:spPr>
        <p:txBody>
          <a:bodyPr vert="horz" lIns="91440" tIns="45720" rIns="91440" bIns="45720" rtlCol="0" anchor="t">
            <a:normAutofit fontScale="62500" lnSpcReduction="20000"/>
          </a:bodyPr>
          <a:lstStyle/>
          <a:p>
            <a:pPr>
              <a:lnSpc>
                <a:spcPct val="120000"/>
              </a:lnSpc>
              <a:spcBef>
                <a:spcPts val="0"/>
              </a:spcBef>
              <a:spcAft>
                <a:spcPts val="0"/>
              </a:spcAft>
            </a:pPr>
            <a:r>
              <a:rPr lang="en-US" dirty="0">
                <a:ea typeface="+mn-lt"/>
                <a:cs typeface="+mn-lt"/>
              </a:rPr>
              <a:t>City, Twin Cities metro </a:t>
            </a:r>
            <a:endParaRPr lang="en-US" dirty="0">
              <a:cs typeface="Calibri"/>
            </a:endParaRPr>
          </a:p>
          <a:p>
            <a:pPr lvl="1">
              <a:lnSpc>
                <a:spcPct val="120000"/>
              </a:lnSpc>
              <a:spcBef>
                <a:spcPts val="0"/>
              </a:spcBef>
              <a:spcAft>
                <a:spcPts val="0"/>
              </a:spcAft>
            </a:pPr>
            <a:r>
              <a:rPr lang="en-US" dirty="0">
                <a:ea typeface="+mn-lt"/>
                <a:cs typeface="+mn-lt"/>
              </a:rPr>
              <a:t>Dennis </a:t>
            </a:r>
            <a:r>
              <a:rPr lang="en-US" dirty="0" err="1">
                <a:ea typeface="+mn-lt"/>
                <a:cs typeface="+mn-lt"/>
              </a:rPr>
              <a:t>Tumberg</a:t>
            </a:r>
            <a:r>
              <a:rPr lang="en-US" dirty="0">
                <a:ea typeface="+mn-lt"/>
                <a:cs typeface="+mn-lt"/>
              </a:rPr>
              <a:t>, City of Chanhassen</a:t>
            </a:r>
            <a:endParaRPr lang="en-US" dirty="0">
              <a:cs typeface="Calibri"/>
            </a:endParaRPr>
          </a:p>
          <a:p>
            <a:pPr>
              <a:lnSpc>
                <a:spcPct val="120000"/>
              </a:lnSpc>
              <a:spcBef>
                <a:spcPts val="0"/>
              </a:spcBef>
              <a:spcAft>
                <a:spcPts val="0"/>
              </a:spcAft>
            </a:pPr>
            <a:r>
              <a:rPr lang="en-US" dirty="0">
                <a:ea typeface="+mn-lt"/>
                <a:cs typeface="+mn-lt"/>
              </a:rPr>
              <a:t>City, Greater Minnesota </a:t>
            </a:r>
            <a:endParaRPr lang="en-US" dirty="0">
              <a:cs typeface="Calibri"/>
            </a:endParaRPr>
          </a:p>
          <a:p>
            <a:pPr lvl="1">
              <a:lnSpc>
                <a:spcPct val="120000"/>
              </a:lnSpc>
              <a:spcBef>
                <a:spcPts val="0"/>
              </a:spcBef>
              <a:spcAft>
                <a:spcPts val="0"/>
              </a:spcAft>
            </a:pPr>
            <a:r>
              <a:rPr lang="en-US" dirty="0">
                <a:ea typeface="+mn-lt"/>
                <a:cs typeface="+mn-lt"/>
              </a:rPr>
              <a:t>Vacant</a:t>
            </a:r>
            <a:endParaRPr lang="en-US" dirty="0">
              <a:cs typeface="Calibri"/>
            </a:endParaRPr>
          </a:p>
          <a:p>
            <a:pPr>
              <a:lnSpc>
                <a:spcPct val="120000"/>
              </a:lnSpc>
              <a:spcBef>
                <a:spcPts val="0"/>
              </a:spcBef>
              <a:spcAft>
                <a:spcPts val="0"/>
              </a:spcAft>
            </a:pPr>
            <a:r>
              <a:rPr lang="en-US" dirty="0">
                <a:ea typeface="+mn-lt"/>
                <a:cs typeface="+mn-lt"/>
              </a:rPr>
              <a:t>County, Twin Cities metro</a:t>
            </a:r>
            <a:endParaRPr lang="en-US" dirty="0">
              <a:cs typeface="Calibri"/>
            </a:endParaRPr>
          </a:p>
          <a:p>
            <a:pPr lvl="1">
              <a:lnSpc>
                <a:spcPct val="120000"/>
              </a:lnSpc>
              <a:spcBef>
                <a:spcPts val="0"/>
              </a:spcBef>
              <a:spcAft>
                <a:spcPts val="0"/>
              </a:spcAft>
            </a:pPr>
            <a:r>
              <a:rPr lang="en-US" dirty="0">
                <a:ea typeface="+mn-lt"/>
                <a:cs typeface="+mn-lt"/>
              </a:rPr>
              <a:t>Victoria Reinhardt, Ramsey County</a:t>
            </a:r>
            <a:endParaRPr lang="en-US" dirty="0">
              <a:cs typeface="Calibri"/>
            </a:endParaRPr>
          </a:p>
          <a:p>
            <a:pPr>
              <a:lnSpc>
                <a:spcPct val="120000"/>
              </a:lnSpc>
              <a:spcBef>
                <a:spcPts val="0"/>
              </a:spcBef>
              <a:spcAft>
                <a:spcPts val="0"/>
              </a:spcAft>
            </a:pPr>
            <a:r>
              <a:rPr lang="en-US" dirty="0">
                <a:ea typeface="+mn-lt"/>
                <a:cs typeface="+mn-lt"/>
              </a:rPr>
              <a:t>County, Greater Minnesota</a:t>
            </a:r>
            <a:endParaRPr lang="en-US" dirty="0">
              <a:cs typeface="Calibri"/>
            </a:endParaRPr>
          </a:p>
          <a:p>
            <a:pPr lvl="1">
              <a:lnSpc>
                <a:spcPct val="120000"/>
              </a:lnSpc>
              <a:spcBef>
                <a:spcPts val="0"/>
              </a:spcBef>
              <a:spcAft>
                <a:spcPts val="0"/>
              </a:spcAft>
            </a:pPr>
            <a:r>
              <a:rPr lang="en-US" dirty="0">
                <a:ea typeface="+mn-lt"/>
                <a:cs typeface="+mn-lt"/>
              </a:rPr>
              <a:t>Christy Christensen, McLeod County</a:t>
            </a:r>
            <a:endParaRPr lang="en-US" dirty="0">
              <a:cs typeface="Calibri"/>
            </a:endParaRPr>
          </a:p>
          <a:p>
            <a:pPr>
              <a:lnSpc>
                <a:spcPct val="120000"/>
              </a:lnSpc>
              <a:spcBef>
                <a:spcPts val="0"/>
              </a:spcBef>
              <a:spcAft>
                <a:spcPts val="0"/>
              </a:spcAft>
            </a:pPr>
            <a:r>
              <a:rPr lang="en-US" dirty="0">
                <a:ea typeface="+mn-lt"/>
                <a:cs typeface="+mn-lt"/>
              </a:rPr>
              <a:t>Regional government, Twin Cities metro</a:t>
            </a:r>
            <a:endParaRPr lang="en-US" dirty="0">
              <a:cs typeface="Calibri"/>
            </a:endParaRPr>
          </a:p>
          <a:p>
            <a:pPr lvl="1">
              <a:lnSpc>
                <a:spcPct val="120000"/>
              </a:lnSpc>
              <a:spcBef>
                <a:spcPts val="0"/>
              </a:spcBef>
              <a:spcAft>
                <a:spcPts val="0"/>
              </a:spcAft>
            </a:pPr>
            <a:r>
              <a:rPr lang="en-US" dirty="0">
                <a:ea typeface="+mn-lt"/>
                <a:cs typeface="+mn-lt"/>
              </a:rPr>
              <a:t>Tanya Mayer, Met Council</a:t>
            </a:r>
            <a:endParaRPr lang="en-US" dirty="0">
              <a:cs typeface="Calibri"/>
            </a:endParaRPr>
          </a:p>
          <a:p>
            <a:pPr>
              <a:lnSpc>
                <a:spcPct val="120000"/>
              </a:lnSpc>
              <a:spcBef>
                <a:spcPts val="0"/>
              </a:spcBef>
              <a:spcAft>
                <a:spcPts val="0"/>
              </a:spcAft>
            </a:pPr>
            <a:r>
              <a:rPr lang="en-US" dirty="0">
                <a:ea typeface="+mn-lt"/>
                <a:cs typeface="+mn-lt"/>
              </a:rPr>
              <a:t>Regional government, Greater Minnesota</a:t>
            </a:r>
            <a:endParaRPr lang="en-US" dirty="0">
              <a:cs typeface="Calibri"/>
            </a:endParaRPr>
          </a:p>
          <a:p>
            <a:pPr lvl="1">
              <a:lnSpc>
                <a:spcPct val="120000"/>
              </a:lnSpc>
              <a:spcBef>
                <a:spcPts val="0"/>
              </a:spcBef>
              <a:spcAft>
                <a:spcPts val="0"/>
              </a:spcAft>
            </a:pPr>
            <a:r>
              <a:rPr lang="en-US" dirty="0">
                <a:ea typeface="+mn-lt"/>
                <a:cs typeface="+mn-lt"/>
              </a:rPr>
              <a:t>Jill Amundson, West Central Initiative   </a:t>
            </a:r>
            <a:endParaRPr lang="en-US" dirty="0">
              <a:cs typeface="Calibri"/>
            </a:endParaRPr>
          </a:p>
          <a:p>
            <a:pPr>
              <a:lnSpc>
                <a:spcPct val="120000"/>
              </a:lnSpc>
              <a:spcBef>
                <a:spcPts val="0"/>
              </a:spcBef>
              <a:spcAft>
                <a:spcPts val="0"/>
              </a:spcAft>
            </a:pPr>
            <a:r>
              <a:rPr lang="en-US" dirty="0">
                <a:ea typeface="+mn-lt"/>
                <a:cs typeface="+mn-lt"/>
              </a:rPr>
              <a:t>State agencies</a:t>
            </a:r>
            <a:endParaRPr lang="en-US" dirty="0">
              <a:cs typeface="Calibri"/>
            </a:endParaRPr>
          </a:p>
          <a:p>
            <a:pPr lvl="1">
              <a:lnSpc>
                <a:spcPct val="120000"/>
              </a:lnSpc>
              <a:spcBef>
                <a:spcPts val="0"/>
              </a:spcBef>
              <a:spcAft>
                <a:spcPts val="0"/>
              </a:spcAft>
            </a:pPr>
            <a:r>
              <a:rPr lang="en-US" dirty="0">
                <a:ea typeface="+mn-lt"/>
                <a:cs typeface="+mn-lt"/>
              </a:rPr>
              <a:t>Kari Geurts, DNR</a:t>
            </a:r>
            <a:endParaRPr lang="en-US" dirty="0">
              <a:cs typeface="Calibri"/>
            </a:endParaRPr>
          </a:p>
          <a:p>
            <a:pPr lvl="1">
              <a:lnSpc>
                <a:spcPct val="120000"/>
              </a:lnSpc>
              <a:spcBef>
                <a:spcPts val="0"/>
              </a:spcBef>
              <a:spcAft>
                <a:spcPts val="0"/>
              </a:spcAft>
            </a:pPr>
            <a:r>
              <a:rPr lang="en-US" dirty="0">
                <a:ea typeface="+mn-lt"/>
                <a:cs typeface="+mn-lt"/>
              </a:rPr>
              <a:t>Ben </a:t>
            </a:r>
            <a:r>
              <a:rPr lang="en-US" dirty="0" err="1">
                <a:ea typeface="+mn-lt"/>
                <a:cs typeface="+mn-lt"/>
              </a:rPr>
              <a:t>Timerson</a:t>
            </a:r>
            <a:r>
              <a:rPr lang="en-US" dirty="0">
                <a:ea typeface="+mn-lt"/>
                <a:cs typeface="+mn-lt"/>
              </a:rPr>
              <a:t>, MnDOT</a:t>
            </a:r>
            <a:endParaRPr lang="en-US" dirty="0">
              <a:cs typeface="Calibri"/>
            </a:endParaRPr>
          </a:p>
          <a:p>
            <a:pPr marL="285750" indent="-285750">
              <a:spcBef>
                <a:spcPts val="0"/>
              </a:spcBef>
              <a:spcAft>
                <a:spcPts val="0"/>
              </a:spcAft>
              <a:buFont typeface="Arial,Sans-Serif" panose="020B0604020202020204" pitchFamily="34" charset="0"/>
            </a:pPr>
            <a:r>
              <a:rPr lang="en-US" dirty="0">
                <a:cs typeface="Calibri"/>
              </a:rPr>
              <a:t>Federal government</a:t>
            </a:r>
            <a:endParaRPr lang="en-US" dirty="0">
              <a:ea typeface="+mn-lt"/>
              <a:cs typeface="+mn-lt"/>
            </a:endParaRPr>
          </a:p>
          <a:p>
            <a:pPr marL="742950" lvl="1" indent="-285750">
              <a:spcBef>
                <a:spcPts val="0"/>
              </a:spcBef>
              <a:spcAft>
                <a:spcPts val="0"/>
              </a:spcAft>
              <a:buFont typeface="Arial,Sans-Serif" panose="020B0604020202020204" pitchFamily="34" charset="0"/>
            </a:pPr>
            <a:r>
              <a:rPr lang="en-US" dirty="0">
                <a:cs typeface="Calibri"/>
              </a:rPr>
              <a:t>Jeff Bloomquist, Risk Management Agency, USDA</a:t>
            </a:r>
          </a:p>
          <a:p>
            <a:pPr marL="742950" lvl="1" indent="-285750">
              <a:spcBef>
                <a:spcPts val="0"/>
              </a:spcBef>
              <a:spcAft>
                <a:spcPts val="0"/>
              </a:spcAft>
              <a:buFont typeface="Arial,Sans-Serif" panose="020B0604020202020204" pitchFamily="34" charset="0"/>
            </a:pPr>
            <a:r>
              <a:rPr lang="en-US" dirty="0">
                <a:ea typeface="+mn-lt"/>
                <a:cs typeface="+mn-lt"/>
              </a:rPr>
              <a:t>Mitch Bergeson, US Geological Survey</a:t>
            </a:r>
          </a:p>
          <a:p>
            <a:pPr marL="285750" indent="-285750">
              <a:spcBef>
                <a:spcPts val="0"/>
              </a:spcBef>
              <a:spcAft>
                <a:spcPts val="0"/>
              </a:spcAft>
              <a:buFont typeface="Arial,Sans-Serif" panose="020B0604020202020204" pitchFamily="34" charset="0"/>
            </a:pPr>
            <a:r>
              <a:rPr lang="en-US" dirty="0">
                <a:cs typeface="Calibri"/>
              </a:rPr>
              <a:t>Tribal government </a:t>
            </a:r>
            <a:endParaRPr lang="en-US" dirty="0">
              <a:ea typeface="+mn-lt"/>
              <a:cs typeface="+mn-lt"/>
            </a:endParaRPr>
          </a:p>
          <a:p>
            <a:pPr marL="742950" lvl="1" indent="-285750">
              <a:spcBef>
                <a:spcPts val="0"/>
              </a:spcBef>
              <a:spcAft>
                <a:spcPts val="0"/>
              </a:spcAft>
              <a:buFont typeface="Arial,Sans-Serif" panose="020B0604020202020204" pitchFamily="34" charset="0"/>
            </a:pPr>
            <a:r>
              <a:rPr lang="en-US" dirty="0">
                <a:cs typeface="Calibri"/>
              </a:rPr>
              <a:t>Ryan Bonney, Shakopee Mdewakanton Sioux Community</a:t>
            </a:r>
          </a:p>
        </p:txBody>
      </p:sp>
      <p:sp>
        <p:nvSpPr>
          <p:cNvPr id="4" name="TextBox 3">
            <a:extLst>
              <a:ext uri="{FF2B5EF4-FFF2-40B4-BE49-F238E27FC236}">
                <a16:creationId xmlns:a16="http://schemas.microsoft.com/office/drawing/2014/main" id="{F9248610-4D3D-4E36-887D-C0CB089BB184}"/>
              </a:ext>
            </a:extLst>
          </p:cNvPr>
          <p:cNvSpPr txBox="1"/>
          <p:nvPr/>
        </p:nvSpPr>
        <p:spPr>
          <a:xfrm>
            <a:off x="5647765" y="1721224"/>
            <a:ext cx="4724400" cy="48474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1" indent="-285750">
              <a:spcBef>
                <a:spcPts val="0"/>
              </a:spcBef>
              <a:spcAft>
                <a:spcPts val="0"/>
              </a:spcAft>
              <a:buFont typeface="Arial"/>
              <a:buChar char="•"/>
            </a:pPr>
            <a:r>
              <a:rPr lang="en-US" sz="1600" dirty="0">
                <a:ea typeface="+mn-lt"/>
                <a:cs typeface="+mn-lt"/>
              </a:rPr>
              <a:t>Non-profit organizations</a:t>
            </a:r>
          </a:p>
          <a:p>
            <a:pPr marL="742950" lvl="1" indent="-285750">
              <a:spcBef>
                <a:spcPts val="0"/>
              </a:spcBef>
              <a:spcAft>
                <a:spcPts val="0"/>
              </a:spcAft>
              <a:buFont typeface="Arial"/>
              <a:buChar char="•"/>
            </a:pPr>
            <a:r>
              <a:rPr lang="en-US" sz="1300" dirty="0">
                <a:ea typeface="+mn-lt"/>
                <a:cs typeface="+mn-lt"/>
              </a:rPr>
              <a:t>Jessica Fendos, LOGIS</a:t>
            </a:r>
          </a:p>
          <a:p>
            <a:pPr marL="285750" indent="-285750">
              <a:buFont typeface="Arial"/>
              <a:buChar char="•"/>
            </a:pPr>
            <a:r>
              <a:rPr lang="en-US" sz="1600" dirty="0">
                <a:ea typeface="+mn-lt"/>
                <a:cs typeface="+mn-lt"/>
              </a:rPr>
              <a:t>Business</a:t>
            </a:r>
            <a:endParaRPr lang="en-US" sz="1600" dirty="0"/>
          </a:p>
          <a:p>
            <a:pPr marL="742950" lvl="1" indent="-285750">
              <a:buFont typeface="Arial"/>
              <a:buChar char="•"/>
            </a:pPr>
            <a:r>
              <a:rPr lang="en-US" sz="1300" dirty="0">
                <a:ea typeface="+mn-lt"/>
                <a:cs typeface="+mn-lt"/>
              </a:rPr>
              <a:t>Kendis Scharenbroich, Pro-West &amp; Associates</a:t>
            </a:r>
            <a:endParaRPr lang="en-US" sz="1300" dirty="0">
              <a:cs typeface="Calibri"/>
            </a:endParaRPr>
          </a:p>
          <a:p>
            <a:pPr marL="742950" lvl="1" indent="-285750">
              <a:buFont typeface="Arial"/>
              <a:buChar char="•"/>
            </a:pPr>
            <a:r>
              <a:rPr lang="en-US" sz="1300" dirty="0">
                <a:ea typeface="+mn-lt"/>
                <a:cs typeface="+mn-lt"/>
              </a:rPr>
              <a:t>Gerry Sjerven, Minnesota Power</a:t>
            </a:r>
            <a:endParaRPr lang="en-US" sz="1300" dirty="0"/>
          </a:p>
          <a:p>
            <a:pPr marL="285750" indent="-285750">
              <a:buFont typeface="Arial"/>
              <a:buChar char="•"/>
            </a:pPr>
            <a:r>
              <a:rPr lang="en-US" sz="1600" dirty="0">
                <a:ea typeface="+mn-lt"/>
                <a:cs typeface="+mn-lt"/>
              </a:rPr>
              <a:t>Higher Education</a:t>
            </a:r>
            <a:endParaRPr lang="en-US" sz="1600" dirty="0"/>
          </a:p>
          <a:p>
            <a:pPr marL="742950" lvl="1" indent="-285750">
              <a:buFont typeface="Arial"/>
              <a:buChar char="•"/>
            </a:pPr>
            <a:r>
              <a:rPr lang="en-US" sz="1300" dirty="0">
                <a:ea typeface="+mn-lt"/>
                <a:cs typeface="+mn-lt"/>
              </a:rPr>
              <a:t>Len Kne, U-Spatial / UMN Twin Cities</a:t>
            </a:r>
            <a:endParaRPr lang="en-US" sz="1300" dirty="0">
              <a:cs typeface="Calibri"/>
            </a:endParaRPr>
          </a:p>
          <a:p>
            <a:pPr marL="742950" lvl="1" indent="-285750">
              <a:buFont typeface="Arial"/>
              <a:buChar char="•"/>
            </a:pPr>
            <a:r>
              <a:rPr lang="en-US" sz="1300" dirty="0">
                <a:ea typeface="+mn-lt"/>
                <a:cs typeface="+mn-lt"/>
              </a:rPr>
              <a:t>Stacey Stark, U-Spatial / UMN Duluth</a:t>
            </a:r>
            <a:endParaRPr lang="en-US" sz="1300" dirty="0"/>
          </a:p>
          <a:p>
            <a:pPr marL="285750" indent="-285750">
              <a:buFont typeface="Arial"/>
              <a:buChar char="•"/>
            </a:pPr>
            <a:r>
              <a:rPr lang="en-US" sz="1600" dirty="0" err="1">
                <a:ea typeface="+mn-lt"/>
                <a:cs typeface="+mn-lt"/>
              </a:rPr>
              <a:t>MetroGIS</a:t>
            </a:r>
            <a:endParaRPr lang="en-US" sz="1600" dirty="0" err="1"/>
          </a:p>
          <a:p>
            <a:pPr marL="742950" lvl="1" indent="-285750">
              <a:buFont typeface="Arial"/>
              <a:buChar char="•"/>
            </a:pPr>
            <a:r>
              <a:rPr lang="en-US" sz="1300" dirty="0">
                <a:ea typeface="+mn-lt"/>
                <a:cs typeface="+mn-lt"/>
              </a:rPr>
              <a:t>David Brandt, Washington County</a:t>
            </a:r>
            <a:endParaRPr lang="en-US" sz="1300" dirty="0"/>
          </a:p>
          <a:p>
            <a:pPr marL="285750" indent="-285750">
              <a:buFont typeface="Arial"/>
              <a:buChar char="•"/>
            </a:pPr>
            <a:r>
              <a:rPr lang="en-US" sz="1600" dirty="0">
                <a:ea typeface="+mn-lt"/>
                <a:cs typeface="+mn-lt"/>
              </a:rPr>
              <a:t>MN GIS/LIS Consortium</a:t>
            </a:r>
            <a:endParaRPr lang="en-US" sz="1600" dirty="0"/>
          </a:p>
          <a:p>
            <a:pPr marL="742950" lvl="1" indent="-285750">
              <a:buFont typeface="Arial"/>
              <a:buChar char="•"/>
            </a:pPr>
            <a:r>
              <a:rPr lang="en-US" sz="1300" dirty="0">
                <a:ea typeface="+mn-lt"/>
                <a:cs typeface="+mn-lt"/>
              </a:rPr>
              <a:t>Leanne Knott, City of Red Wing</a:t>
            </a:r>
            <a:endParaRPr lang="en-US" sz="1300" dirty="0"/>
          </a:p>
          <a:p>
            <a:pPr marL="285750" indent="-285750">
              <a:buFont typeface="Arial"/>
              <a:buChar char="•"/>
            </a:pPr>
            <a:r>
              <a:rPr lang="en-US" sz="1600" dirty="0">
                <a:ea typeface="+mn-lt"/>
                <a:cs typeface="+mn-lt"/>
              </a:rPr>
              <a:t>Surveyor</a:t>
            </a:r>
            <a:endParaRPr lang="en-US" sz="1600" dirty="0"/>
          </a:p>
          <a:p>
            <a:pPr marL="742950" lvl="1" indent="-285750">
              <a:buFont typeface="Arial"/>
              <a:buChar char="•"/>
            </a:pPr>
            <a:r>
              <a:rPr lang="en-US" sz="1300" dirty="0">
                <a:ea typeface="+mn-lt"/>
                <a:cs typeface="+mn-lt"/>
              </a:rPr>
              <a:t>Pat Veraguth, Douglas County</a:t>
            </a:r>
            <a:endParaRPr lang="en-US" sz="1300" dirty="0"/>
          </a:p>
          <a:p>
            <a:pPr marL="285750" indent="-285750">
              <a:buFont typeface="Arial"/>
              <a:buChar char="•"/>
            </a:pPr>
            <a:r>
              <a:rPr lang="en-US" sz="1600" dirty="0">
                <a:ea typeface="+mn-lt"/>
                <a:cs typeface="+mn-lt"/>
              </a:rPr>
              <a:t>At-large</a:t>
            </a:r>
            <a:endParaRPr lang="en-US" sz="1600" dirty="0"/>
          </a:p>
          <a:p>
            <a:pPr marL="742950" lvl="1" indent="-285750">
              <a:buFont typeface="Arial"/>
              <a:buChar char="•"/>
            </a:pPr>
            <a:r>
              <a:rPr lang="en-US" sz="1300" dirty="0">
                <a:ea typeface="+mn-lt"/>
                <a:cs typeface="+mn-lt"/>
              </a:rPr>
              <a:t>Cory Richter, Ramsey County</a:t>
            </a:r>
            <a:endParaRPr lang="en-US" sz="1300" dirty="0">
              <a:cs typeface="Calibri"/>
            </a:endParaRPr>
          </a:p>
          <a:p>
            <a:pPr marL="742950" lvl="1" indent="-285750">
              <a:buFont typeface="Arial"/>
              <a:buChar char="•"/>
            </a:pPr>
            <a:r>
              <a:rPr lang="en-US" sz="1300" dirty="0">
                <a:ea typeface="+mn-lt"/>
                <a:cs typeface="+mn-lt"/>
              </a:rPr>
              <a:t>Heather Albrecht, Hennepin County</a:t>
            </a:r>
            <a:endParaRPr lang="en-US" sz="1300" dirty="0">
              <a:cs typeface="Calibri"/>
            </a:endParaRPr>
          </a:p>
          <a:p>
            <a:pPr marL="742950" lvl="1" indent="-285750">
              <a:buFont typeface="Arial"/>
              <a:buChar char="•"/>
            </a:pPr>
            <a:r>
              <a:rPr lang="en-US" sz="1300" dirty="0">
                <a:ea typeface="+mn-lt"/>
                <a:cs typeface="+mn-lt"/>
              </a:rPr>
              <a:t>Britta Maddox, Anoka County</a:t>
            </a:r>
            <a:endParaRPr lang="en-US" sz="1300" dirty="0"/>
          </a:p>
          <a:p>
            <a:pPr marL="285750" indent="-285750">
              <a:buFont typeface="Arial"/>
              <a:buChar char="•"/>
            </a:pPr>
            <a:r>
              <a:rPr lang="en-US" sz="1600" dirty="0">
                <a:ea typeface="+mn-lt"/>
                <a:cs typeface="+mn-lt"/>
              </a:rPr>
              <a:t>Chief Geospatial Information Officer (ex-officio)</a:t>
            </a:r>
            <a:endParaRPr lang="en-US" sz="1600" dirty="0"/>
          </a:p>
          <a:p>
            <a:pPr marL="742950" lvl="1" indent="-285750">
              <a:buFont typeface="Arial"/>
              <a:buChar char="•"/>
            </a:pPr>
            <a:r>
              <a:rPr lang="en-US" sz="1300" dirty="0">
                <a:ea typeface="+mn-lt"/>
                <a:cs typeface="+mn-lt"/>
              </a:rPr>
              <a:t>Alison Slaats, MnGeo</a:t>
            </a:r>
            <a:endParaRPr lang="en-US" sz="1300" dirty="0"/>
          </a:p>
          <a:p>
            <a:endParaRPr lang="en-US" dirty="0">
              <a:cs typeface="Calibri"/>
            </a:endParaRPr>
          </a:p>
        </p:txBody>
      </p:sp>
    </p:spTree>
    <p:extLst>
      <p:ext uri="{BB962C8B-B14F-4D97-AF65-F5344CB8AC3E}">
        <p14:creationId xmlns:p14="http://schemas.microsoft.com/office/powerpoint/2010/main" val="1656432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2E6F-8CA5-230F-2F74-996EB7F974E1}"/>
              </a:ext>
            </a:extLst>
          </p:cNvPr>
          <p:cNvSpPr>
            <a:spLocks noGrp="1"/>
          </p:cNvSpPr>
          <p:nvPr>
            <p:ph type="title"/>
          </p:nvPr>
        </p:nvSpPr>
        <p:spPr/>
        <p:txBody>
          <a:bodyPr/>
          <a:lstStyle/>
          <a:p>
            <a:r>
              <a:rPr lang="en-US" dirty="0">
                <a:ea typeface="+mj-lt"/>
                <a:cs typeface="+mj-lt"/>
              </a:rPr>
              <a:t>Leadership Team: Roles and Expectations</a:t>
            </a:r>
          </a:p>
        </p:txBody>
      </p:sp>
      <p:sp>
        <p:nvSpPr>
          <p:cNvPr id="3" name="Content Placeholder 2">
            <a:extLst>
              <a:ext uri="{FF2B5EF4-FFF2-40B4-BE49-F238E27FC236}">
                <a16:creationId xmlns:a16="http://schemas.microsoft.com/office/drawing/2014/main" id="{34F992CF-87E8-9C72-321A-F19C93F91F29}"/>
              </a:ext>
            </a:extLst>
          </p:cNvPr>
          <p:cNvSpPr>
            <a:spLocks noGrp="1"/>
          </p:cNvSpPr>
          <p:nvPr>
            <p:ph idx="1"/>
          </p:nvPr>
        </p:nvSpPr>
        <p:spPr/>
        <p:txBody>
          <a:bodyPr vert="horz" lIns="91440" tIns="45720" rIns="91440" bIns="45720" rtlCol="0" anchor="t">
            <a:normAutofit fontScale="85000" lnSpcReduction="10000"/>
          </a:bodyPr>
          <a:lstStyle/>
          <a:p>
            <a:r>
              <a:rPr lang="en-US" dirty="0">
                <a:ea typeface="+mn-lt"/>
                <a:cs typeface="+mn-lt"/>
              </a:rPr>
              <a:t>    Participate in leadership team meetings by advocating for the GAC members &amp; sectors </a:t>
            </a:r>
          </a:p>
          <a:p>
            <a:r>
              <a:rPr lang="en-US" dirty="0">
                <a:ea typeface="+mn-lt"/>
                <a:cs typeface="+mn-lt"/>
              </a:rPr>
              <a:t>    Help develop content and vote on agendas </a:t>
            </a:r>
            <a:endParaRPr lang="en-US" dirty="0">
              <a:cs typeface="Calibri"/>
            </a:endParaRPr>
          </a:p>
          <a:p>
            <a:r>
              <a:rPr lang="en-US" dirty="0">
                <a:ea typeface="+mn-lt"/>
                <a:cs typeface="+mn-lt"/>
              </a:rPr>
              <a:t>    Attend the quarterly leadership planning meetings </a:t>
            </a:r>
            <a:endParaRPr lang="en-US">
              <a:ea typeface="+mn-lt"/>
              <a:cs typeface="+mn-lt"/>
            </a:endParaRPr>
          </a:p>
          <a:p>
            <a:r>
              <a:rPr lang="en-US" dirty="0">
                <a:ea typeface="+mn-lt"/>
                <a:cs typeface="+mn-lt"/>
              </a:rPr>
              <a:t>    Participate in other leadership team discussions and meetings as needed </a:t>
            </a:r>
            <a:endParaRPr lang="en-US"/>
          </a:p>
          <a:p>
            <a:r>
              <a:rPr lang="en-US" dirty="0">
                <a:ea typeface="+mn-lt"/>
                <a:cs typeface="+mn-lt"/>
              </a:rPr>
              <a:t>    Participate in at least one committee, workgroup, or project team</a:t>
            </a:r>
            <a:endParaRPr lang="en-US" dirty="0"/>
          </a:p>
          <a:p>
            <a:r>
              <a:rPr lang="en-US" dirty="0">
                <a:ea typeface="+mn-lt"/>
                <a:cs typeface="+mn-lt"/>
              </a:rPr>
              <a:t>    Attend the quarterly GAC meetings</a:t>
            </a:r>
            <a:endParaRPr lang="en-US" dirty="0">
              <a:cs typeface="Calibri"/>
            </a:endParaRPr>
          </a:p>
          <a:p>
            <a:r>
              <a:rPr lang="en-US" dirty="0">
                <a:ea typeface="+mn-lt"/>
                <a:cs typeface="+mn-lt"/>
              </a:rPr>
              <a:t>    Be a positive voice for the work of the GAC </a:t>
            </a:r>
            <a:endParaRPr lang="en-US"/>
          </a:p>
          <a:p>
            <a:r>
              <a:rPr lang="en-US" dirty="0">
                <a:ea typeface="+mn-lt"/>
                <a:cs typeface="+mn-lt"/>
              </a:rPr>
              <a:t>    Annually contribute to the workplan and accomplishments of the GAC </a:t>
            </a:r>
            <a:endParaRPr lang="en-US"/>
          </a:p>
        </p:txBody>
      </p:sp>
    </p:spTree>
    <p:extLst>
      <p:ext uri="{BB962C8B-B14F-4D97-AF65-F5344CB8AC3E}">
        <p14:creationId xmlns:p14="http://schemas.microsoft.com/office/powerpoint/2010/main" val="355992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7F2C-A692-F642-8E19-2D8E08B71EA1}"/>
              </a:ext>
            </a:extLst>
          </p:cNvPr>
          <p:cNvSpPr>
            <a:spLocks noGrp="1"/>
          </p:cNvSpPr>
          <p:nvPr>
            <p:ph type="title"/>
          </p:nvPr>
        </p:nvSpPr>
        <p:spPr/>
        <p:txBody>
          <a:bodyPr/>
          <a:lstStyle/>
          <a:p>
            <a:r>
              <a:rPr lang="en-US" dirty="0">
                <a:cs typeface="Calibri"/>
              </a:rPr>
              <a:t>Leadership Team: Nominations</a:t>
            </a:r>
            <a:endParaRPr lang="en-US" dirty="0"/>
          </a:p>
        </p:txBody>
      </p:sp>
      <p:sp>
        <p:nvSpPr>
          <p:cNvPr id="3" name="Content Placeholder 2">
            <a:extLst>
              <a:ext uri="{FF2B5EF4-FFF2-40B4-BE49-F238E27FC236}">
                <a16:creationId xmlns:a16="http://schemas.microsoft.com/office/drawing/2014/main" id="{58D60B0D-2BCA-9F65-62C0-A0424B25B32C}"/>
              </a:ext>
            </a:extLst>
          </p:cNvPr>
          <p:cNvSpPr>
            <a:spLocks noGrp="1"/>
          </p:cNvSpPr>
          <p:nvPr>
            <p:ph idx="1"/>
          </p:nvPr>
        </p:nvSpPr>
        <p:spPr/>
        <p:txBody>
          <a:bodyPr vert="horz" lIns="91440" tIns="45720" rIns="91440" bIns="45720" rtlCol="0" anchor="t">
            <a:normAutofit/>
          </a:bodyPr>
          <a:lstStyle/>
          <a:p>
            <a:pPr marL="0" indent="0">
              <a:buNone/>
            </a:pPr>
            <a:r>
              <a:rPr lang="en-US" b="1">
                <a:cs typeface="Calibri"/>
              </a:rPr>
              <a:t>Multiple Roles</a:t>
            </a:r>
            <a:endParaRPr lang="en-US" b="1"/>
          </a:p>
          <a:p>
            <a:pPr lvl="1"/>
            <a:r>
              <a:rPr lang="en-US" dirty="0">
                <a:cs typeface="Calibri"/>
              </a:rPr>
              <a:t>Chair (1)</a:t>
            </a:r>
          </a:p>
          <a:p>
            <a:pPr lvl="1"/>
            <a:r>
              <a:rPr lang="en-US" dirty="0">
                <a:cs typeface="Calibri"/>
              </a:rPr>
              <a:t>Vice Chair (1)</a:t>
            </a:r>
          </a:p>
          <a:p>
            <a:pPr lvl="1"/>
            <a:r>
              <a:rPr lang="en-US" dirty="0">
                <a:cs typeface="Calibri"/>
              </a:rPr>
              <a:t>Secretary (1)</a:t>
            </a:r>
          </a:p>
          <a:p>
            <a:pPr lvl="1"/>
            <a:r>
              <a:rPr lang="en-US" dirty="0">
                <a:cs typeface="Calibri"/>
              </a:rPr>
              <a:t>Advisor (1)</a:t>
            </a:r>
          </a:p>
          <a:p>
            <a:pPr lvl="1"/>
            <a:r>
              <a:rPr lang="en-US" dirty="0">
                <a:cs typeface="Calibri"/>
              </a:rPr>
              <a:t>Board (Up to 3)</a:t>
            </a:r>
          </a:p>
        </p:txBody>
      </p:sp>
      <p:sp>
        <p:nvSpPr>
          <p:cNvPr id="7" name="TextBox 6">
            <a:extLst>
              <a:ext uri="{FF2B5EF4-FFF2-40B4-BE49-F238E27FC236}">
                <a16:creationId xmlns:a16="http://schemas.microsoft.com/office/drawing/2014/main" id="{58E98398-5483-514D-0170-76A2E0871504}"/>
              </a:ext>
            </a:extLst>
          </p:cNvPr>
          <p:cNvSpPr txBox="1"/>
          <p:nvPr/>
        </p:nvSpPr>
        <p:spPr>
          <a:xfrm>
            <a:off x="5153025" y="367474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Rectangle: Rounded Corners 7">
            <a:extLst>
              <a:ext uri="{FF2B5EF4-FFF2-40B4-BE49-F238E27FC236}">
                <a16:creationId xmlns:a16="http://schemas.microsoft.com/office/drawing/2014/main" id="{150180B4-975F-D230-8E7C-FBCCB197AFDA}"/>
              </a:ext>
            </a:extLst>
          </p:cNvPr>
          <p:cNvSpPr/>
          <p:nvPr/>
        </p:nvSpPr>
        <p:spPr>
          <a:xfrm>
            <a:off x="5364665" y="1982129"/>
            <a:ext cx="5770754" cy="3224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dirty="0">
                <a:ea typeface="+mn-lt"/>
                <a:cs typeface="+mn-lt"/>
              </a:rPr>
              <a:t>Lead meetings </a:t>
            </a:r>
            <a:endParaRPr lang="en-US" dirty="0">
              <a:cs typeface="Calibri"/>
            </a:endParaRPr>
          </a:p>
          <a:p>
            <a:pPr marL="285750" indent="-285750">
              <a:buFont typeface="Arial"/>
              <a:buChar char="•"/>
            </a:pPr>
            <a:r>
              <a:rPr lang="en-US" dirty="0">
                <a:ea typeface="+mn-lt"/>
                <a:cs typeface="+mn-lt"/>
              </a:rPr>
              <a:t>Finalize agendas with the leadership team </a:t>
            </a:r>
          </a:p>
          <a:p>
            <a:pPr marL="285750" indent="-285750">
              <a:buFont typeface="Arial"/>
              <a:buChar char="•"/>
            </a:pPr>
            <a:r>
              <a:rPr lang="en-US" dirty="0">
                <a:ea typeface="+mn-lt"/>
                <a:cs typeface="+mn-lt"/>
              </a:rPr>
              <a:t>Communicate with </a:t>
            </a:r>
            <a:r>
              <a:rPr lang="en-US" dirty="0" err="1">
                <a:ea typeface="+mn-lt"/>
                <a:cs typeface="+mn-lt"/>
              </a:rPr>
              <a:t>MnGeo</a:t>
            </a:r>
            <a:r>
              <a:rPr lang="en-US" dirty="0">
                <a:ea typeface="+mn-lt"/>
                <a:cs typeface="+mn-lt"/>
              </a:rPr>
              <a:t>, the GAC and the leadership team  </a:t>
            </a:r>
            <a:endParaRPr lang="en-US" dirty="0">
              <a:cs typeface="Calibri"/>
            </a:endParaRPr>
          </a:p>
          <a:p>
            <a:pPr marL="285750" indent="-285750">
              <a:buFont typeface="Arial"/>
              <a:buChar char="•"/>
            </a:pPr>
            <a:r>
              <a:rPr lang="en-US" dirty="0">
                <a:ea typeface="+mn-lt"/>
                <a:cs typeface="+mn-lt"/>
              </a:rPr>
              <a:t>Provide guidance to inquiries from committees or the public via </a:t>
            </a:r>
            <a:r>
              <a:rPr lang="en-US" dirty="0" err="1">
                <a:ea typeface="+mn-lt"/>
                <a:cs typeface="+mn-lt"/>
              </a:rPr>
              <a:t>MnGeo</a:t>
            </a:r>
            <a:r>
              <a:rPr lang="en-US" dirty="0">
                <a:ea typeface="+mn-lt"/>
                <a:cs typeface="+mn-lt"/>
              </a:rPr>
              <a:t> </a:t>
            </a:r>
            <a:endParaRPr lang="en-US" dirty="0">
              <a:cs typeface="Calibri"/>
            </a:endParaRPr>
          </a:p>
          <a:p>
            <a:pPr marL="285750" indent="-285750">
              <a:buFont typeface="Arial"/>
              <a:buChar char="•"/>
            </a:pPr>
            <a:r>
              <a:rPr lang="en-US" dirty="0">
                <a:ea typeface="+mn-lt"/>
                <a:cs typeface="+mn-lt"/>
              </a:rPr>
              <a:t>Provide overall vision and leadership for the GAC, and meet with </a:t>
            </a:r>
            <a:r>
              <a:rPr lang="en-US" err="1">
                <a:ea typeface="+mn-lt"/>
                <a:cs typeface="+mn-lt"/>
              </a:rPr>
              <a:t>MnGeo</a:t>
            </a:r>
            <a:r>
              <a:rPr lang="en-US" dirty="0">
                <a:ea typeface="+mn-lt"/>
                <a:cs typeface="+mn-lt"/>
              </a:rPr>
              <a:t> GIO as needed to </a:t>
            </a:r>
            <a:r>
              <a:rPr lang="en-US">
                <a:ea typeface="+mn-lt"/>
                <a:cs typeface="+mn-lt"/>
              </a:rPr>
              <a:t>collaborate on GAC priorities </a:t>
            </a:r>
            <a:endParaRPr lang="en-US">
              <a:cs typeface="Calibri"/>
            </a:endParaRPr>
          </a:p>
          <a:p>
            <a:pPr marL="285750" indent="-285750">
              <a:buFont typeface="Arial"/>
              <a:buChar char="•"/>
            </a:pPr>
            <a:r>
              <a:rPr lang="en-US" dirty="0">
                <a:ea typeface="+mn-lt"/>
                <a:cs typeface="+mn-lt"/>
              </a:rPr>
              <a:t>Write letters of support or directives </a:t>
            </a:r>
            <a:endParaRPr lang="en-US" dirty="0">
              <a:cs typeface="Calibri"/>
            </a:endParaRPr>
          </a:p>
        </p:txBody>
      </p:sp>
      <p:sp>
        <p:nvSpPr>
          <p:cNvPr id="13" name="Rectangle: Rounded Corners 12">
            <a:extLst>
              <a:ext uri="{FF2B5EF4-FFF2-40B4-BE49-F238E27FC236}">
                <a16:creationId xmlns:a16="http://schemas.microsoft.com/office/drawing/2014/main" id="{87C8A2AF-A491-1799-AC20-9AADA0516A10}"/>
              </a:ext>
            </a:extLst>
          </p:cNvPr>
          <p:cNvSpPr/>
          <p:nvPr/>
        </p:nvSpPr>
        <p:spPr>
          <a:xfrm>
            <a:off x="5364668" y="1982130"/>
            <a:ext cx="5742875" cy="32617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r>
              <a:rPr lang="en-US" dirty="0">
                <a:ea typeface="+mn-lt"/>
                <a:cs typeface="+mn-lt"/>
              </a:rPr>
              <a:t>Lead in absence of the Chair </a:t>
            </a:r>
            <a:endParaRPr lang="en-US" dirty="0">
              <a:cs typeface="Calibri"/>
            </a:endParaRPr>
          </a:p>
          <a:p>
            <a:pPr marL="285750" indent="-285750">
              <a:buFont typeface="Arial"/>
              <a:buChar char="•"/>
            </a:pPr>
            <a:r>
              <a:rPr lang="en-US" dirty="0">
                <a:ea typeface="+mn-lt"/>
                <a:cs typeface="+mn-lt"/>
              </a:rPr>
              <a:t>Advocate for priority projects by communicating with the GAC and sectors about priorities </a:t>
            </a:r>
            <a:endParaRPr lang="en-US" dirty="0">
              <a:cs typeface="Calibri"/>
            </a:endParaRPr>
          </a:p>
          <a:p>
            <a:pPr marL="285750" indent="-285750">
              <a:buFont typeface="Arial"/>
              <a:buChar char="•"/>
            </a:pPr>
            <a:r>
              <a:rPr lang="en-US" dirty="0">
                <a:ea typeface="+mn-lt"/>
                <a:cs typeface="+mn-lt"/>
              </a:rPr>
              <a:t>Engage with committees to see that they are getting requested support from the GAC or </a:t>
            </a:r>
            <a:r>
              <a:rPr lang="en-US" dirty="0" err="1">
                <a:ea typeface="+mn-lt"/>
                <a:cs typeface="+mn-lt"/>
              </a:rPr>
              <a:t>MnGeo</a:t>
            </a:r>
            <a:endParaRPr lang="en-US" dirty="0" err="1">
              <a:cs typeface="Calibri"/>
            </a:endParaRPr>
          </a:p>
          <a:p>
            <a:pPr marL="285750" indent="-285750">
              <a:buFont typeface="Arial"/>
              <a:buChar char="•"/>
            </a:pPr>
            <a:r>
              <a:rPr lang="en-US" dirty="0">
                <a:ea typeface="+mn-lt"/>
                <a:cs typeface="+mn-lt"/>
              </a:rPr>
              <a:t>Lead discussions about priority projects </a:t>
            </a:r>
            <a:endParaRPr lang="en-US" dirty="0">
              <a:cs typeface="Calibri"/>
            </a:endParaRPr>
          </a:p>
          <a:p>
            <a:pPr marL="285750" indent="-285750">
              <a:buFont typeface="Arial"/>
              <a:buChar char="•"/>
            </a:pPr>
            <a:r>
              <a:rPr lang="en-US" dirty="0">
                <a:ea typeface="+mn-lt"/>
                <a:cs typeface="+mn-lt"/>
              </a:rPr>
              <a:t>Curate and manage the annual priority survey, including presentation to GAC </a:t>
            </a:r>
            <a:endParaRPr lang="en-US" dirty="0">
              <a:cs typeface="Calibri"/>
            </a:endParaRPr>
          </a:p>
        </p:txBody>
      </p:sp>
      <p:sp>
        <p:nvSpPr>
          <p:cNvPr id="14" name="Rectangle: Rounded Corners 13">
            <a:extLst>
              <a:ext uri="{FF2B5EF4-FFF2-40B4-BE49-F238E27FC236}">
                <a16:creationId xmlns:a16="http://schemas.microsoft.com/office/drawing/2014/main" id="{511AD017-7E1C-F931-DBC9-6F496CD0166D}"/>
              </a:ext>
            </a:extLst>
          </p:cNvPr>
          <p:cNvSpPr/>
          <p:nvPr/>
        </p:nvSpPr>
        <p:spPr>
          <a:xfrm>
            <a:off x="5368151" y="1985615"/>
            <a:ext cx="5770754" cy="32617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r>
              <a:rPr lang="en-US" dirty="0">
                <a:ea typeface="+mn-lt"/>
                <a:cs typeface="+mn-lt"/>
              </a:rPr>
              <a:t>Lead in absence of the Chair and Vice Chair </a:t>
            </a:r>
            <a:endParaRPr lang="en-US" dirty="0">
              <a:cs typeface="Calibri"/>
            </a:endParaRPr>
          </a:p>
          <a:p>
            <a:pPr marL="285750" indent="-285750">
              <a:buFont typeface="Arial"/>
              <a:buChar char="•"/>
            </a:pPr>
            <a:r>
              <a:rPr lang="en-US" dirty="0">
                <a:ea typeface="+mn-lt"/>
                <a:cs typeface="+mn-lt"/>
              </a:rPr>
              <a:t>Disseminate draft agendas to the GAC and </a:t>
            </a:r>
            <a:r>
              <a:rPr lang="en-US" dirty="0" err="1">
                <a:ea typeface="+mn-lt"/>
                <a:cs typeface="+mn-lt"/>
              </a:rPr>
              <a:t>MnGeo</a:t>
            </a:r>
            <a:r>
              <a:rPr lang="en-US" dirty="0">
                <a:ea typeface="+mn-lt"/>
                <a:cs typeface="+mn-lt"/>
              </a:rPr>
              <a:t> </a:t>
            </a:r>
            <a:endParaRPr lang="en-US" dirty="0">
              <a:cs typeface="Calibri"/>
            </a:endParaRPr>
          </a:p>
          <a:p>
            <a:pPr marL="285750" indent="-285750">
              <a:buFont typeface="Arial"/>
              <a:buChar char="•"/>
            </a:pPr>
            <a:r>
              <a:rPr lang="en-US" dirty="0">
                <a:ea typeface="+mn-lt"/>
                <a:cs typeface="+mn-lt"/>
              </a:rPr>
              <a:t>Quarterly emails to the GAC and leadership team advising of timelines and due dates </a:t>
            </a:r>
            <a:endParaRPr lang="en-US" dirty="0">
              <a:cs typeface="Calibri"/>
            </a:endParaRPr>
          </a:p>
          <a:p>
            <a:pPr marL="285750" indent="-285750">
              <a:buFont typeface="Arial"/>
              <a:buChar char="•"/>
            </a:pPr>
            <a:r>
              <a:rPr lang="en-US" dirty="0">
                <a:ea typeface="+mn-lt"/>
                <a:cs typeface="+mn-lt"/>
              </a:rPr>
              <a:t>Oversee content collection for project &amp; committee updates, annual reports, workplans, and quarterly meeting packets </a:t>
            </a:r>
            <a:endParaRPr lang="en-US" dirty="0">
              <a:cs typeface="Calibri"/>
            </a:endParaRPr>
          </a:p>
          <a:p>
            <a:pPr marL="285750" indent="-285750">
              <a:buFont typeface="Arial"/>
              <a:buChar char="•"/>
            </a:pPr>
            <a:r>
              <a:rPr lang="en-US" dirty="0">
                <a:ea typeface="+mn-lt"/>
                <a:cs typeface="+mn-lt"/>
              </a:rPr>
              <a:t>Work with </a:t>
            </a:r>
            <a:r>
              <a:rPr lang="en-US" dirty="0" err="1">
                <a:ea typeface="+mn-lt"/>
                <a:cs typeface="+mn-lt"/>
              </a:rPr>
              <a:t>MnGeo</a:t>
            </a:r>
            <a:r>
              <a:rPr lang="en-US" dirty="0">
                <a:ea typeface="+mn-lt"/>
                <a:cs typeface="+mn-lt"/>
              </a:rPr>
              <a:t> on GovDelivery GAC related announcements </a:t>
            </a:r>
            <a:endParaRPr lang="en-US" dirty="0">
              <a:cs typeface="Calibri"/>
            </a:endParaRPr>
          </a:p>
        </p:txBody>
      </p:sp>
      <p:sp>
        <p:nvSpPr>
          <p:cNvPr id="15" name="Rectangle: Rounded Corners 14">
            <a:extLst>
              <a:ext uri="{FF2B5EF4-FFF2-40B4-BE49-F238E27FC236}">
                <a16:creationId xmlns:a16="http://schemas.microsoft.com/office/drawing/2014/main" id="{8E55B249-844F-AE15-F9B9-8A9E0BBFEF68}"/>
              </a:ext>
            </a:extLst>
          </p:cNvPr>
          <p:cNvSpPr/>
          <p:nvPr/>
        </p:nvSpPr>
        <p:spPr>
          <a:xfrm>
            <a:off x="5371637" y="1989100"/>
            <a:ext cx="5761460" cy="32710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r>
              <a:rPr lang="en-US" dirty="0">
                <a:ea typeface="+mn-lt"/>
                <a:cs typeface="+mn-lt"/>
              </a:rPr>
              <a:t>Curate content for quarterly GAC meetings and bring ideas forward to the leadership team for agenda setting </a:t>
            </a:r>
            <a:endParaRPr lang="en-US" dirty="0">
              <a:cs typeface="Calibri"/>
            </a:endParaRPr>
          </a:p>
        </p:txBody>
      </p:sp>
      <p:sp>
        <p:nvSpPr>
          <p:cNvPr id="16" name="Rectangle: Rounded Corners 15">
            <a:extLst>
              <a:ext uri="{FF2B5EF4-FFF2-40B4-BE49-F238E27FC236}">
                <a16:creationId xmlns:a16="http://schemas.microsoft.com/office/drawing/2014/main" id="{339A6C15-AAA2-BA1E-80BA-0533810948E0}"/>
              </a:ext>
            </a:extLst>
          </p:cNvPr>
          <p:cNvSpPr/>
          <p:nvPr/>
        </p:nvSpPr>
        <p:spPr>
          <a:xfrm>
            <a:off x="5365828" y="1992584"/>
            <a:ext cx="5770754" cy="3271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r>
              <a:rPr lang="en-US" dirty="0">
                <a:ea typeface="+mn-lt"/>
                <a:cs typeface="+mn-lt"/>
              </a:rPr>
              <a:t>Assist leadership team and GAC as requested </a:t>
            </a:r>
            <a:endParaRPr lang="en-US" dirty="0">
              <a:cs typeface="Calibri"/>
            </a:endParaRPr>
          </a:p>
        </p:txBody>
      </p:sp>
    </p:spTree>
    <p:extLst>
      <p:ext uri="{BB962C8B-B14F-4D97-AF65-F5344CB8AC3E}">
        <p14:creationId xmlns:p14="http://schemas.microsoft.com/office/powerpoint/2010/main" val="363168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purple flower&#10;&#10;Description automatically generated">
            <a:extLst>
              <a:ext uri="{FF2B5EF4-FFF2-40B4-BE49-F238E27FC236}">
                <a16:creationId xmlns:a16="http://schemas.microsoft.com/office/drawing/2014/main" id="{30B72668-0657-9B81-8C2B-0E7D07C29C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122"/>
          <a:stretch/>
        </p:blipFill>
        <p:spPr>
          <a:xfrm>
            <a:off x="0" y="0"/>
            <a:ext cx="12191999" cy="6858000"/>
          </a:xfrm>
          <a:prstGeom prst="rect">
            <a:avLst/>
          </a:prstGeom>
          <a:noFill/>
        </p:spPr>
      </p:pic>
      <p:sp>
        <p:nvSpPr>
          <p:cNvPr id="10" name="Title 9"/>
          <p:cNvSpPr>
            <a:spLocks noGrp="1"/>
          </p:cNvSpPr>
          <p:nvPr>
            <p:ph type="title"/>
          </p:nvPr>
        </p:nvSpPr>
        <p:spPr>
          <a:xfrm>
            <a:off x="1" y="5638801"/>
            <a:ext cx="12192000" cy="1219200"/>
          </a:xfrm>
          <a:solidFill>
            <a:srgbClr val="78BE21"/>
          </a:solidFill>
        </p:spPr>
        <p:txBody>
          <a:bodyPr anchor="ctr">
            <a:normAutofit/>
          </a:bodyPr>
          <a:lstStyle/>
          <a:p>
            <a:r>
              <a:rPr lang="en-US" dirty="0"/>
              <a:t>Break &amp; Networking</a:t>
            </a:r>
          </a:p>
        </p:txBody>
      </p:sp>
    </p:spTree>
    <p:extLst>
      <p:ext uri="{BB962C8B-B14F-4D97-AF65-F5344CB8AC3E}">
        <p14:creationId xmlns:p14="http://schemas.microsoft.com/office/powerpoint/2010/main" val="1056749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2286286" y="693263"/>
            <a:ext cx="7792751" cy="2953512"/>
          </a:xfrm>
          <a:prstGeom prst="rect">
            <a:avLst/>
          </a:prstGeom>
          <a:noFill/>
          <a:ln>
            <a:noFill/>
          </a:ln>
        </p:spPr>
        <p:txBody>
          <a:bodyPr spcFirstLastPara="1" vert="horz" wrap="square" lIns="91425" tIns="45700" rIns="91425" bIns="45700" rtlCol="0" anchor="b" anchorCtr="0">
            <a:normAutofit/>
          </a:bodyPr>
          <a:lstStyle/>
          <a:p>
            <a:pPr>
              <a:lnSpc>
                <a:spcPct val="85000"/>
              </a:lnSpc>
              <a:spcBef>
                <a:spcPts val="0"/>
              </a:spcBef>
              <a:buClr>
                <a:srgbClr val="262626"/>
              </a:buClr>
              <a:buSzPct val="100000"/>
            </a:pPr>
            <a:r>
              <a:rPr lang="en-US" b="1" dirty="0">
                <a:latin typeface="Calibri Light" panose="020F0302020204030204" pitchFamily="34" charset="0"/>
                <a:cs typeface="Calibri Light" panose="020F0302020204030204" pitchFamily="34" charset="0"/>
              </a:rPr>
              <a:t>MN State</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Hazard Mitigation Plan Update 2024 </a:t>
            </a:r>
            <a:endParaRPr dirty="0">
              <a:latin typeface="Calibri Light" panose="020F0302020204030204" pitchFamily="34" charset="0"/>
              <a:cs typeface="Calibri Light" panose="020F0302020204030204" pitchFamily="34" charset="0"/>
            </a:endParaRPr>
          </a:p>
        </p:txBody>
      </p:sp>
      <p:pic>
        <p:nvPicPr>
          <p:cNvPr id="107" name="Google Shape;107;p1"/>
          <p:cNvPicPr preferRelativeResize="0"/>
          <p:nvPr/>
        </p:nvPicPr>
        <p:blipFill rotWithShape="1">
          <a:blip r:embed="rId3">
            <a:alphaModFix/>
          </a:blip>
          <a:srcRect/>
          <a:stretch/>
        </p:blipFill>
        <p:spPr>
          <a:xfrm>
            <a:off x="6464294" y="5058225"/>
            <a:ext cx="3881302" cy="1106512"/>
          </a:xfrm>
          <a:prstGeom prst="rect">
            <a:avLst/>
          </a:prstGeom>
          <a:noFill/>
          <a:ln>
            <a:noFill/>
          </a:ln>
        </p:spPr>
      </p:pic>
      <p:sp>
        <p:nvSpPr>
          <p:cNvPr id="108" name="Google Shape;108;p1"/>
          <p:cNvSpPr txBox="1"/>
          <p:nvPr/>
        </p:nvSpPr>
        <p:spPr>
          <a:xfrm>
            <a:off x="2308911" y="3560162"/>
            <a:ext cx="7596804" cy="1354176"/>
          </a:xfrm>
          <a:prstGeom prst="rect">
            <a:avLst/>
          </a:prstGeom>
          <a:solidFill>
            <a:schemeClr val="bg1"/>
          </a:solidFill>
          <a:ln>
            <a:noFill/>
          </a:ln>
        </p:spPr>
        <p:txBody>
          <a:bodyPr spcFirstLastPara="1" wrap="square" lIns="91425" tIns="45700" rIns="91425" bIns="45700" anchor="t" anchorCtr="0">
            <a:spAutoFit/>
          </a:bodyPr>
          <a:lstStyle/>
          <a:p>
            <a:endParaRPr dirty="0">
              <a:solidFill>
                <a:schemeClr val="dk1"/>
              </a:solidFill>
              <a:latin typeface="Calibri"/>
              <a:ea typeface="Calibri"/>
              <a:cs typeface="Calibri"/>
              <a:sym typeface="Calibri"/>
            </a:endParaRPr>
          </a:p>
          <a:p>
            <a:pPr algn="ctr"/>
            <a:r>
              <a:rPr lang="en-US" sz="3200" b="1" dirty="0">
                <a:solidFill>
                  <a:srgbClr val="0070C0"/>
                </a:solidFill>
                <a:latin typeface="Calibri" panose="020F0502020204030204" pitchFamily="34" charset="0"/>
                <a:ea typeface="Calibri"/>
                <a:cs typeface="Calibri" panose="020F0502020204030204" pitchFamily="34" charset="0"/>
                <a:sym typeface="Calibri"/>
              </a:rPr>
              <a:t>MN Geospatial Advisory Council </a:t>
            </a:r>
          </a:p>
          <a:p>
            <a:pPr algn="ctr"/>
            <a:r>
              <a:rPr lang="en-US" sz="3200" b="1" dirty="0">
                <a:solidFill>
                  <a:srgbClr val="0070C0"/>
                </a:solidFill>
                <a:latin typeface="Calibri" panose="020F0502020204030204" pitchFamily="34" charset="0"/>
                <a:ea typeface="Calibri"/>
                <a:cs typeface="Calibri" panose="020F0502020204030204" pitchFamily="34" charset="0"/>
                <a:sym typeface="Calibri"/>
              </a:rPr>
              <a:t>September 13, 2023</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2014915" y="367226"/>
            <a:ext cx="6263390" cy="1325563"/>
          </a:xfrm>
          <a:prstGeom prst="rect">
            <a:avLst/>
          </a:prstGeom>
          <a:noFill/>
          <a:ln>
            <a:noFill/>
          </a:ln>
        </p:spPr>
        <p:txBody>
          <a:bodyPr spcFirstLastPara="1" vert="horz" wrap="square" lIns="91425" tIns="45700" rIns="91425" bIns="45700" rtlCol="0" anchor="b" anchorCtr="0">
            <a:normAutofit/>
          </a:bodyPr>
          <a:lstStyle/>
          <a:p>
            <a:pPr algn="l">
              <a:lnSpc>
                <a:spcPct val="85000"/>
              </a:lnSpc>
              <a:spcBef>
                <a:spcPts val="0"/>
              </a:spcBef>
              <a:buClr>
                <a:srgbClr val="3F3F3F"/>
              </a:buClr>
              <a:buSzPct val="100000"/>
            </a:pPr>
            <a:r>
              <a:rPr lang="en-US" b="1" dirty="0">
                <a:latin typeface="Calibri Light" panose="020F0302020204030204" pitchFamily="34" charset="0"/>
                <a:cs typeface="Calibri Light" panose="020F0302020204030204" pitchFamily="34" charset="0"/>
              </a:rPr>
              <a:t>Overview of Plan Update</a:t>
            </a:r>
            <a:endParaRPr dirty="0">
              <a:latin typeface="Calibri Light" panose="020F0302020204030204" pitchFamily="34" charset="0"/>
              <a:cs typeface="Calibri Light" panose="020F0302020204030204" pitchFamily="34" charset="0"/>
            </a:endParaRPr>
          </a:p>
        </p:txBody>
      </p:sp>
      <p:sp>
        <p:nvSpPr>
          <p:cNvPr id="160" name="Google Shape;160;p6"/>
          <p:cNvSpPr txBox="1">
            <a:spLocks noGrp="1"/>
          </p:cNvSpPr>
          <p:nvPr>
            <p:ph type="body" idx="1"/>
          </p:nvPr>
        </p:nvSpPr>
        <p:spPr>
          <a:xfrm>
            <a:off x="2014915" y="1914388"/>
            <a:ext cx="4353416" cy="3585578"/>
          </a:xfrm>
          <a:prstGeom prst="rect">
            <a:avLst/>
          </a:prstGeom>
          <a:noFill/>
          <a:ln>
            <a:noFill/>
          </a:ln>
        </p:spPr>
        <p:txBody>
          <a:bodyPr spcFirstLastPara="1" vert="horz" wrap="square" lIns="0" tIns="45700" rIns="0" bIns="45700" rtlCol="0" anchor="t" anchorCtr="0">
            <a:normAutofit fontScale="92500" lnSpcReduction="10000"/>
          </a:bodyPr>
          <a:lstStyle/>
          <a:p>
            <a:pPr marL="0" indent="0">
              <a:lnSpc>
                <a:spcPct val="90000"/>
              </a:lnSpc>
              <a:spcBef>
                <a:spcPts val="0"/>
              </a:spcBef>
              <a:spcAft>
                <a:spcPts val="0"/>
              </a:spcAft>
              <a:buSzPts val="2000"/>
              <a:buNone/>
            </a:pPr>
            <a:r>
              <a:rPr lang="en-US" dirty="0"/>
              <a:t>The MN State </a:t>
            </a:r>
            <a:r>
              <a:rPr lang="en-US" b="1" dirty="0">
                <a:solidFill>
                  <a:srgbClr val="0070C0"/>
                </a:solidFill>
              </a:rPr>
              <a:t>Hazard Mitigation Plan (HMP) update is </a:t>
            </a:r>
            <a:r>
              <a:rPr lang="en-US" dirty="0"/>
              <a:t>a state &amp; federal requirement. The plan must be updated every 5 years. </a:t>
            </a:r>
            <a:endParaRPr lang="en-US" sz="1300" dirty="0"/>
          </a:p>
          <a:p>
            <a:pPr marL="91440" indent="-127000">
              <a:lnSpc>
                <a:spcPct val="90000"/>
              </a:lnSpc>
              <a:spcBef>
                <a:spcPts val="0"/>
              </a:spcBef>
              <a:spcAft>
                <a:spcPts val="0"/>
              </a:spcAft>
              <a:buSzPts val="2000"/>
              <a:buChar char=" "/>
            </a:pPr>
            <a:endParaRPr lang="en-US" sz="1300" dirty="0"/>
          </a:p>
          <a:p>
            <a:pPr marL="0" indent="0">
              <a:lnSpc>
                <a:spcPct val="90000"/>
              </a:lnSpc>
              <a:spcBef>
                <a:spcPts val="0"/>
              </a:spcBef>
              <a:spcAft>
                <a:spcPts val="0"/>
              </a:spcAft>
              <a:buSzPts val="2000"/>
              <a:buNone/>
            </a:pPr>
            <a:r>
              <a:rPr lang="en-US" dirty="0"/>
              <a:t>The purpose of this plan is to identify the state's major hazards, assess the vulnerability to those hazards, and take steps to reduce vulnerability using the technical and program resources of Minnesota agencies.</a:t>
            </a:r>
            <a:endParaRPr dirty="0"/>
          </a:p>
        </p:txBody>
      </p:sp>
      <p:pic>
        <p:nvPicPr>
          <p:cNvPr id="161" name="Google Shape;161;p6"/>
          <p:cNvPicPr preferRelativeResize="0"/>
          <p:nvPr/>
        </p:nvPicPr>
        <p:blipFill rotWithShape="1">
          <a:blip r:embed="rId3">
            <a:alphaModFix/>
          </a:blip>
          <a:srcRect/>
          <a:stretch/>
        </p:blipFill>
        <p:spPr>
          <a:xfrm>
            <a:off x="6775374" y="1914388"/>
            <a:ext cx="3166599" cy="3096696"/>
          </a:xfrm>
          <a:prstGeom prst="rect">
            <a:avLst/>
          </a:prstGeom>
          <a:noFill/>
          <a:ln>
            <a:noFill/>
          </a:ln>
        </p:spPr>
      </p:pic>
      <p:sp>
        <p:nvSpPr>
          <p:cNvPr id="162" name="Google Shape;162;p6"/>
          <p:cNvSpPr txBox="1"/>
          <p:nvPr/>
        </p:nvSpPr>
        <p:spPr>
          <a:xfrm>
            <a:off x="7127454" y="5126394"/>
            <a:ext cx="2894594" cy="1039514"/>
          </a:xfrm>
          <a:prstGeom prst="rect">
            <a:avLst/>
          </a:prstGeom>
          <a:noFill/>
          <a:ln>
            <a:noFill/>
          </a:ln>
        </p:spPr>
        <p:txBody>
          <a:bodyPr spcFirstLastPara="1" wrap="square" lIns="0" tIns="45700" rIns="0" bIns="45700" anchor="t" anchorCtr="0">
            <a:normAutofit fontScale="62500" lnSpcReduction="20000"/>
          </a:bodyPr>
          <a:lstStyle/>
          <a:p>
            <a:pPr>
              <a:lnSpc>
                <a:spcPct val="90000"/>
              </a:lnSpc>
              <a:buClr>
                <a:schemeClr val="accent1"/>
              </a:buClr>
              <a:buSzPct val="100000"/>
            </a:pPr>
            <a:r>
              <a:rPr lang="en-US" sz="2500" b="1" dirty="0">
                <a:solidFill>
                  <a:srgbClr val="0070C0"/>
                </a:solidFill>
                <a:latin typeface="Calibri"/>
                <a:ea typeface="Calibri"/>
                <a:cs typeface="Calibri"/>
                <a:sym typeface="Calibri"/>
              </a:rPr>
              <a:t>Hazard Mitigation</a:t>
            </a:r>
            <a:r>
              <a:rPr lang="en-US" sz="2500" dirty="0">
                <a:solidFill>
                  <a:srgbClr val="0070C0"/>
                </a:solidFill>
                <a:latin typeface="Calibri"/>
                <a:ea typeface="Calibri"/>
                <a:cs typeface="Calibri"/>
                <a:sym typeface="Calibri"/>
              </a:rPr>
              <a:t> </a:t>
            </a:r>
            <a:r>
              <a:rPr lang="en-US" sz="2500" dirty="0">
                <a:solidFill>
                  <a:srgbClr val="3F3F3F"/>
                </a:solidFill>
                <a:latin typeface="Calibri"/>
                <a:ea typeface="Calibri"/>
                <a:cs typeface="Calibri"/>
                <a:sym typeface="Calibri"/>
              </a:rPr>
              <a:t>is any action taken to reduce or eliminate long term risk to </a:t>
            </a:r>
            <a:r>
              <a:rPr lang="en-US" sz="2500" b="1" dirty="0">
                <a:solidFill>
                  <a:srgbClr val="3F3F3F"/>
                </a:solidFill>
                <a:latin typeface="Calibri"/>
                <a:ea typeface="Calibri"/>
                <a:cs typeface="Calibri"/>
                <a:sym typeface="Calibri"/>
              </a:rPr>
              <a:t>people and property</a:t>
            </a:r>
            <a:r>
              <a:rPr lang="en-US" sz="2500" dirty="0">
                <a:solidFill>
                  <a:srgbClr val="3F3F3F"/>
                </a:solidFill>
                <a:latin typeface="Calibri"/>
                <a:ea typeface="Calibri"/>
                <a:cs typeface="Calibri"/>
                <a:sym typeface="Calibri"/>
              </a:rPr>
              <a:t> from natural disasters.</a:t>
            </a:r>
            <a:endParaRPr dirty="0"/>
          </a:p>
          <a:p>
            <a:pPr>
              <a:lnSpc>
                <a:spcPct val="90000"/>
              </a:lnSpc>
              <a:spcBef>
                <a:spcPts val="1000"/>
              </a:spcBef>
              <a:buClr>
                <a:schemeClr val="accent1"/>
              </a:buClr>
              <a:buSzPct val="100000"/>
            </a:pPr>
            <a:endParaRPr sz="2000" dirty="0">
              <a:solidFill>
                <a:srgbClr val="3F3F3F"/>
              </a:solidFill>
              <a:latin typeface="Calibri"/>
              <a:ea typeface="Calibri"/>
              <a:cs typeface="Calibri"/>
              <a:sym typeface="Calibri"/>
            </a:endParaRPr>
          </a:p>
        </p:txBody>
      </p:sp>
      <p:sp>
        <p:nvSpPr>
          <p:cNvPr id="163" name="Google Shape;163;p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endParaRPr/>
          </a:p>
        </p:txBody>
      </p:sp>
      <p:sp>
        <p:nvSpPr>
          <p:cNvPr id="3" name="TextBox 2">
            <a:extLst>
              <a:ext uri="{FF2B5EF4-FFF2-40B4-BE49-F238E27FC236}">
                <a16:creationId xmlns:a16="http://schemas.microsoft.com/office/drawing/2014/main" id="{3A2F7846-841C-D3E3-4007-87967E794273}"/>
              </a:ext>
            </a:extLst>
          </p:cNvPr>
          <p:cNvSpPr txBox="1"/>
          <p:nvPr/>
        </p:nvSpPr>
        <p:spPr>
          <a:xfrm>
            <a:off x="1854822" y="5726796"/>
            <a:ext cx="4572000" cy="646331"/>
          </a:xfrm>
          <a:prstGeom prst="rect">
            <a:avLst/>
          </a:prstGeom>
          <a:noFill/>
        </p:spPr>
        <p:txBody>
          <a:bodyPr wrap="square">
            <a:spAutoFit/>
          </a:bodyPr>
          <a:lstStyle/>
          <a:p>
            <a:r>
              <a:rPr lang="en-US" dirty="0"/>
              <a:t>https://dps.mn.gov/divisions/hsem/hazard-mitigation/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1A2C-29FF-D9A3-B976-798C10C68FBB}"/>
              </a:ext>
            </a:extLst>
          </p:cNvPr>
          <p:cNvSpPr>
            <a:spLocks noGrp="1"/>
          </p:cNvSpPr>
          <p:nvPr>
            <p:ph type="title"/>
          </p:nvPr>
        </p:nvSpPr>
        <p:spPr>
          <a:xfrm>
            <a:off x="1524000" y="542988"/>
            <a:ext cx="3030876" cy="2286000"/>
          </a:xfrm>
        </p:spPr>
        <p:txBody>
          <a:bodyPr>
            <a:normAutofit/>
          </a:bodyPr>
          <a:lstStyle/>
          <a:p>
            <a:r>
              <a:rPr lang="en-US" dirty="0">
                <a:latin typeface="Calibri Light" panose="020F0302020204030204" pitchFamily="34" charset="0"/>
                <a:cs typeface="Calibri Light" panose="020F0302020204030204" pitchFamily="34" charset="0"/>
              </a:rPr>
              <a:t>Plan Content and Requirements:</a:t>
            </a:r>
            <a:endParaRPr lang="en-US" dirty="0"/>
          </a:p>
        </p:txBody>
      </p:sp>
      <p:sp>
        <p:nvSpPr>
          <p:cNvPr id="3" name="Text Placeholder 2">
            <a:extLst>
              <a:ext uri="{FF2B5EF4-FFF2-40B4-BE49-F238E27FC236}">
                <a16:creationId xmlns:a16="http://schemas.microsoft.com/office/drawing/2014/main" id="{BEC906A7-3B33-9117-E3C6-F6F5C74E7863}"/>
              </a:ext>
            </a:extLst>
          </p:cNvPr>
          <p:cNvSpPr>
            <a:spLocks noGrp="1"/>
          </p:cNvSpPr>
          <p:nvPr>
            <p:ph type="body" idx="1"/>
          </p:nvPr>
        </p:nvSpPr>
        <p:spPr>
          <a:xfrm>
            <a:off x="4708989" y="133564"/>
            <a:ext cx="5753528" cy="6513816"/>
          </a:xfrm>
        </p:spPr>
        <p:txBody>
          <a:bodyPr>
            <a:normAutofit fontScale="92500" lnSpcReduction="20000"/>
          </a:bodyPr>
          <a:lstStyle/>
          <a:p>
            <a:pPr marL="114300" indent="0">
              <a:buNone/>
            </a:pPr>
            <a:r>
              <a:rPr lang="en-US" i="1" dirty="0"/>
              <a:t>Planning process: </a:t>
            </a:r>
            <a:r>
              <a:rPr lang="en-US" i="1" dirty="0">
                <a:latin typeface="Calibri" panose="020F0502020204030204" pitchFamily="34" charset="0"/>
                <a:cs typeface="Calibri" panose="020F0502020204030204" pitchFamily="34" charset="0"/>
              </a:rPr>
              <a:t>Describe how the state coordinated with other agencies and stakeholders. [44 CFR §201.4(b) and (c)(1)]</a:t>
            </a:r>
          </a:p>
          <a:p>
            <a:pPr marL="571500" lvl="1" indent="0">
              <a:buNone/>
            </a:pPr>
            <a:r>
              <a:rPr lang="en-US" b="1" dirty="0">
                <a:latin typeface="Calibri" panose="020F0502020204030204" pitchFamily="34" charset="0"/>
                <a:cs typeface="Calibri" panose="020F0502020204030204" pitchFamily="34" charset="0"/>
              </a:rPr>
              <a:t>2.2 Agency Partners </a:t>
            </a:r>
          </a:p>
          <a:p>
            <a:pPr marL="571500" lvl="1" indent="0">
              <a:buNone/>
            </a:pPr>
            <a:r>
              <a:rPr lang="en-US" dirty="0">
                <a:solidFill>
                  <a:schemeClr val="accent2"/>
                </a:solidFill>
                <a:latin typeface="Calibri" panose="020F0502020204030204" pitchFamily="34" charset="0"/>
                <a:cs typeface="Calibri" panose="020F0502020204030204" pitchFamily="34" charset="0"/>
              </a:rPr>
              <a:t>Geospatial Advisory Council (and subcommittees), </a:t>
            </a:r>
            <a:r>
              <a:rPr lang="en-US" dirty="0" err="1">
                <a:solidFill>
                  <a:schemeClr val="accent2"/>
                </a:solidFill>
                <a:latin typeface="Calibri" panose="020F0502020204030204" pitchFamily="34" charset="0"/>
                <a:cs typeface="Calibri" panose="020F0502020204030204" pitchFamily="34" charset="0"/>
              </a:rPr>
              <a:t>MnGeo</a:t>
            </a:r>
            <a:endParaRPr lang="en-US" dirty="0">
              <a:solidFill>
                <a:schemeClr val="accent2"/>
              </a:solidFill>
              <a:latin typeface="Calibri" panose="020F0502020204030204" pitchFamily="34" charset="0"/>
              <a:cs typeface="Calibri" panose="020F0502020204030204" pitchFamily="34" charset="0"/>
            </a:endParaRPr>
          </a:p>
          <a:p>
            <a:pPr marL="571500" lvl="1" indent="0">
              <a:buNone/>
            </a:pPr>
            <a:r>
              <a:rPr lang="en-US" dirty="0" err="1">
                <a:solidFill>
                  <a:schemeClr val="accent2"/>
                </a:solidFill>
                <a:latin typeface="Calibri" panose="020F0502020204030204" pitchFamily="34" charset="0"/>
                <a:cs typeface="Calibri" panose="020F0502020204030204" pitchFamily="34" charset="0"/>
              </a:rPr>
              <a:t>MnDNR</a:t>
            </a:r>
            <a:endParaRPr lang="en-US" dirty="0">
              <a:solidFill>
                <a:schemeClr val="accent2"/>
              </a:solidFill>
              <a:latin typeface="Calibri" panose="020F0502020204030204" pitchFamily="34" charset="0"/>
              <a:cs typeface="Calibri" panose="020F0502020204030204" pitchFamily="34" charset="0"/>
            </a:endParaRPr>
          </a:p>
          <a:p>
            <a:pPr marL="571500" lvl="1" indent="0">
              <a:buNone/>
            </a:pPr>
            <a:endParaRPr lang="en-US" dirty="0">
              <a:solidFill>
                <a:schemeClr val="accent2"/>
              </a:solidFill>
              <a:latin typeface="Calibri" panose="020F0502020204030204" pitchFamily="34" charset="0"/>
              <a:cs typeface="Calibri" panose="020F0502020204030204" pitchFamily="34" charset="0"/>
            </a:endParaRPr>
          </a:p>
          <a:p>
            <a:pPr marL="571500" lvl="1" indent="0">
              <a:buNone/>
            </a:pPr>
            <a:r>
              <a:rPr lang="en-US" dirty="0">
                <a:solidFill>
                  <a:schemeClr val="accent2"/>
                </a:solidFill>
                <a:latin typeface="Calibri" panose="020F0502020204030204" pitchFamily="34" charset="0"/>
                <a:cs typeface="Calibri" panose="020F0502020204030204" pitchFamily="34" charset="0"/>
              </a:rPr>
              <a:t>Also – meeting and outreach documentation</a:t>
            </a:r>
          </a:p>
          <a:p>
            <a:pPr marL="114300" indent="0">
              <a:buNone/>
            </a:pPr>
            <a:r>
              <a:rPr lang="en-US"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Discuss the evaluation of the state’s hazard management policies, programs, capabilities, and funding sources to mitigate the hazards identified in the risk assessment. [44 CFR §201.4(c)(3)(ii) </a:t>
            </a:r>
          </a:p>
          <a:p>
            <a:pPr marL="571500" lvl="1" indent="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5.6 State Programs, Policies and Funding</a:t>
            </a:r>
          </a:p>
          <a:p>
            <a:pPr marL="571500" lvl="1" indent="0">
              <a:buNone/>
            </a:pPr>
            <a:r>
              <a:rPr lang="en-US" sz="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MDH Climate and Health Program</a:t>
            </a:r>
          </a:p>
          <a:p>
            <a:pPr marL="571500" lvl="1" indent="0">
              <a:buNone/>
            </a:pPr>
            <a:r>
              <a:rPr lang="en-US" sz="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MN DNR State Climatology Office</a:t>
            </a:r>
          </a:p>
          <a:p>
            <a:pPr marL="571500" lvl="1" indent="0">
              <a:buNone/>
            </a:pPr>
            <a:r>
              <a:rPr lang="en-US"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Firewise in Minnesota</a:t>
            </a:r>
            <a:endParaRPr lang="en-US" b="1"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571500" lvl="1" indent="0">
              <a:buNone/>
            </a:pP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71500" lvl="1" indent="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5.7 State Capability Assessment</a:t>
            </a:r>
          </a:p>
          <a:p>
            <a:pPr marL="571500" lvl="1" indent="0">
              <a:buNone/>
            </a:pPr>
            <a:r>
              <a:rPr lang="en-US" dirty="0">
                <a:solidFill>
                  <a:schemeClr val="accent2"/>
                </a:solidFill>
                <a:latin typeface="Calibri" panose="020F0502020204030204" pitchFamily="34" charset="0"/>
                <a:cs typeface="Times New Roman" panose="02020603050405020304" pitchFamily="18" charset="0"/>
              </a:rPr>
              <a:t>Mn </a:t>
            </a:r>
            <a:r>
              <a:rPr lang="en-US" dirty="0" err="1">
                <a:solidFill>
                  <a:schemeClr val="accent2"/>
                </a:solidFill>
                <a:latin typeface="Calibri" panose="020F0502020204030204" pitchFamily="34" charset="0"/>
                <a:cs typeface="Times New Roman" panose="02020603050405020304" pitchFamily="18" charset="0"/>
              </a:rPr>
              <a:t>GeoCommons</a:t>
            </a:r>
            <a:endParaRPr lang="en-US" dirty="0">
              <a:solidFill>
                <a:schemeClr val="accent2"/>
              </a:solidFill>
              <a:latin typeface="Calibri" panose="020F0502020204030204" pitchFamily="34" charset="0"/>
              <a:cs typeface="Times New Roman" panose="02020603050405020304" pitchFamily="18" charset="0"/>
            </a:endParaRPr>
          </a:p>
          <a:p>
            <a:pPr marL="571500" lvl="1" indent="0">
              <a:lnSpc>
                <a:spcPct val="100000"/>
              </a:lnSpc>
              <a:buNone/>
            </a:pPr>
            <a:r>
              <a:rPr lang="en-US" dirty="0" err="1">
                <a:solidFill>
                  <a:schemeClr val="accent2"/>
                </a:solidFill>
                <a:latin typeface="Calibri" panose="020F0502020204030204" pitchFamily="34" charset="0"/>
                <a:cs typeface="Times New Roman" panose="02020603050405020304" pitchFamily="18" charset="0"/>
              </a:rPr>
              <a:t>MetCouncil</a:t>
            </a:r>
            <a:r>
              <a:rPr lang="en-US" dirty="0">
                <a:solidFill>
                  <a:schemeClr val="accent2"/>
                </a:solidFill>
                <a:latin typeface="Calibri" panose="020F0502020204030204" pitchFamily="34" charset="0"/>
                <a:cs typeface="Times New Roman" panose="02020603050405020304" pitchFamily="18" charset="0"/>
              </a:rPr>
              <a:t> Tools: Regional Climate Vulnerability Assessment, Localized Flood Map Screening Tool, and Extreme Heat Map Tool.</a:t>
            </a:r>
          </a:p>
          <a:p>
            <a:pPr marL="571500" lvl="1" indent="0">
              <a:lnSpc>
                <a:spcPct val="100000"/>
              </a:lnSpc>
              <a:buNone/>
            </a:pPr>
            <a:r>
              <a:rPr lang="en-US" dirty="0">
                <a:solidFill>
                  <a:schemeClr val="accent2"/>
                </a:solidFill>
                <a:latin typeface="Calibri" panose="020F0502020204030204" pitchFamily="34" charset="0"/>
                <a:cs typeface="Times New Roman" panose="02020603050405020304" pitchFamily="18" charset="0"/>
              </a:rPr>
              <a:t>GAC – Emergency Preparedness Committee</a:t>
            </a:r>
          </a:p>
          <a:p>
            <a:pPr marL="571500" lvl="1" indent="0">
              <a:buNone/>
            </a:pP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71500" lvl="1" indent="0">
              <a:buNone/>
            </a:pP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64465035-72CD-043B-A988-B8F188C92536}"/>
              </a:ext>
            </a:extLst>
          </p:cNvPr>
          <p:cNvSpPr>
            <a:spLocks noGrp="1"/>
          </p:cNvSpPr>
          <p:nvPr>
            <p:ph type="body" idx="2"/>
          </p:nvPr>
        </p:nvSpPr>
        <p:spPr>
          <a:xfrm>
            <a:off x="1866900" y="2926080"/>
            <a:ext cx="2400300" cy="3379124"/>
          </a:xfrm>
        </p:spPr>
        <p:txBody>
          <a:bodyPr/>
          <a:lstStyle/>
          <a:p>
            <a:r>
              <a:rPr lang="en-US" dirty="0"/>
              <a:t>Partners</a:t>
            </a:r>
          </a:p>
          <a:p>
            <a:r>
              <a:rPr lang="en-US" dirty="0"/>
              <a:t>Programs</a:t>
            </a:r>
          </a:p>
          <a:p>
            <a:r>
              <a:rPr lang="en-US" dirty="0"/>
              <a:t>Tools</a:t>
            </a:r>
          </a:p>
          <a:p>
            <a:endParaRPr lang="en-US" dirty="0"/>
          </a:p>
          <a:p>
            <a:r>
              <a:rPr lang="en-US" dirty="0"/>
              <a:t>(2019 examples in  blue)</a:t>
            </a:r>
          </a:p>
        </p:txBody>
      </p:sp>
    </p:spTree>
    <p:extLst>
      <p:ext uri="{BB962C8B-B14F-4D97-AF65-F5344CB8AC3E}">
        <p14:creationId xmlns:p14="http://schemas.microsoft.com/office/powerpoint/2010/main" val="2667146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F484D4-666E-71C0-C73B-7C1D1FC9C946}"/>
              </a:ext>
            </a:extLst>
          </p:cNvPr>
          <p:cNvSpPr>
            <a:spLocks noGrp="1"/>
          </p:cNvSpPr>
          <p:nvPr>
            <p:ph type="body" idx="1"/>
          </p:nvPr>
        </p:nvSpPr>
        <p:spPr>
          <a:xfrm>
            <a:off x="4641107" y="82194"/>
            <a:ext cx="5831226" cy="6493267"/>
          </a:xfrm>
        </p:spPr>
        <p:txBody>
          <a:bodyPr>
            <a:normAutofit fontScale="92500" lnSpcReduction="20000"/>
          </a:bodyPr>
          <a:lstStyle/>
          <a:p>
            <a:pPr marL="114300" indent="0">
              <a:buNone/>
            </a:pPr>
            <a:r>
              <a:rPr lang="en-US" sz="2200" i="1" dirty="0">
                <a:latin typeface="Calibri" panose="020F0502020204030204" pitchFamily="34" charset="0"/>
                <a:ea typeface="Times New Roman" panose="02020603050405020304" pitchFamily="18" charset="0"/>
                <a:cs typeface="Times New Roman" panose="02020603050405020304" pitchFamily="18" charset="0"/>
              </a:rPr>
              <a:t>Include an overview of the type and location of all natural hazards that can affect the state, </a:t>
            </a:r>
            <a:r>
              <a:rPr lang="en-US" sz="2200" i="1" dirty="0">
                <a:latin typeface="Calibri" panose="020F0502020204030204" pitchFamily="34" charset="0"/>
                <a:cs typeface="Calibri" panose="020F0502020204030204" pitchFamily="34" charset="0"/>
              </a:rPr>
              <a:t>as well as the probability of future hazard events, using maps where appropriate</a:t>
            </a:r>
            <a:r>
              <a:rPr lang="en-US" sz="2200" i="1" dirty="0">
                <a:latin typeface="Calibri" panose="020F0502020204030204" pitchFamily="34" charset="0"/>
                <a:ea typeface="Times New Roman" panose="02020603050405020304" pitchFamily="18" charset="0"/>
                <a:cs typeface="Times New Roman" panose="02020603050405020304" pitchFamily="18" charset="0"/>
              </a:rPr>
              <a:t>? [44 CFR §201.4(c)(2)(</a:t>
            </a:r>
            <a:r>
              <a:rPr lang="en-US" sz="2200" i="1" dirty="0" err="1">
                <a:latin typeface="Calibri" panose="020F0502020204030204" pitchFamily="34" charset="0"/>
                <a:ea typeface="Times New Roman" panose="02020603050405020304" pitchFamily="18" charset="0"/>
                <a:cs typeface="Times New Roman" panose="02020603050405020304" pitchFamily="18" charset="0"/>
              </a:rPr>
              <a:t>i</a:t>
            </a:r>
            <a:r>
              <a:rPr lang="en-US" sz="2200" i="1" dirty="0">
                <a:latin typeface="Calibri" panose="020F0502020204030204" pitchFamily="34" charset="0"/>
                <a:ea typeface="Times New Roman" panose="02020603050405020304" pitchFamily="18" charset="0"/>
                <a:cs typeface="Times New Roman" panose="02020603050405020304" pitchFamily="18" charset="0"/>
              </a:rPr>
              <a:t>)]</a:t>
            </a:r>
          </a:p>
          <a:p>
            <a:pPr marL="114300" indent="0">
              <a:buNone/>
            </a:pPr>
            <a:endParaRPr lang="en-US" sz="1800" b="1" i="1" dirty="0">
              <a:latin typeface="Calibri" panose="020F0502020204030204" pitchFamily="34" charset="0"/>
              <a:ea typeface="Times New Roman" panose="02020603050405020304" pitchFamily="18" charset="0"/>
              <a:cs typeface="Times New Roman" panose="02020603050405020304" pitchFamily="18" charset="0"/>
            </a:endParaRPr>
          </a:p>
          <a:p>
            <a:pPr marL="114300" indent="0">
              <a:buNone/>
            </a:pPr>
            <a:endParaRPr lang="en-US" sz="1800" b="1" i="1" dirty="0">
              <a:latin typeface="Calibri" panose="020F0502020204030204" pitchFamily="34" charset="0"/>
              <a:ea typeface="Times New Roman" panose="02020603050405020304" pitchFamily="18" charset="0"/>
              <a:cs typeface="Times New Roman" panose="02020603050405020304" pitchFamily="18" charset="0"/>
            </a:endParaRPr>
          </a:p>
          <a:p>
            <a:pPr marL="114300" indent="0">
              <a:buNone/>
            </a:pPr>
            <a:endParaRPr lang="en-US" sz="1800" b="1" i="1" dirty="0">
              <a:latin typeface="Calibri" panose="020F0502020204030204" pitchFamily="34" charset="0"/>
              <a:ea typeface="Times New Roman" panose="02020603050405020304" pitchFamily="18" charset="0"/>
              <a:cs typeface="Times New Roman" panose="02020603050405020304" pitchFamily="18" charset="0"/>
            </a:endParaRPr>
          </a:p>
          <a:p>
            <a:pPr marL="114300" indent="0">
              <a:buNone/>
            </a:pPr>
            <a:endParaRPr lang="en-US" sz="1800" b="1" i="1" dirty="0">
              <a:latin typeface="Calibri" panose="020F0502020204030204" pitchFamily="34" charset="0"/>
              <a:ea typeface="Times New Roman" panose="02020603050405020304" pitchFamily="18" charset="0"/>
              <a:cs typeface="Times New Roman" panose="02020603050405020304" pitchFamily="18" charset="0"/>
            </a:endParaRPr>
          </a:p>
          <a:p>
            <a:pPr marL="114300" indent="0">
              <a:buNone/>
            </a:pPr>
            <a:endParaRPr lang="en-US" sz="1800" b="1" i="1" dirty="0">
              <a:latin typeface="Calibri" panose="020F0502020204030204" pitchFamily="34" charset="0"/>
              <a:ea typeface="Times New Roman" panose="02020603050405020304" pitchFamily="18" charset="0"/>
              <a:cs typeface="Times New Roman" panose="02020603050405020304" pitchFamily="18" charset="0"/>
            </a:endParaRPr>
          </a:p>
          <a:p>
            <a:pPr marL="114300" indent="0">
              <a:buNone/>
            </a:pPr>
            <a:endParaRPr lang="en-US" sz="1800" b="1" i="1" dirty="0">
              <a:latin typeface="Calibri" panose="020F0502020204030204" pitchFamily="34" charset="0"/>
              <a:ea typeface="Times New Roman" panose="02020603050405020304" pitchFamily="18" charset="0"/>
              <a:cs typeface="Times New Roman" panose="02020603050405020304" pitchFamily="18" charset="0"/>
            </a:endParaRPr>
          </a:p>
          <a:p>
            <a:pPr marL="114300" indent="0">
              <a:buNone/>
            </a:pPr>
            <a:endParaRPr lang="en-US" sz="1800" b="1" dirty="0">
              <a:latin typeface="Calibri" panose="020F0502020204030204" pitchFamily="34" charset="0"/>
              <a:cs typeface="Calibri" panose="020F0502020204030204" pitchFamily="34" charset="0"/>
            </a:endParaRPr>
          </a:p>
          <a:p>
            <a:pPr marL="114300" indent="0">
              <a:buNone/>
            </a:pPr>
            <a:r>
              <a:rPr lang="en-US" sz="1800" b="1" dirty="0">
                <a:latin typeface="Calibri" panose="020F0502020204030204" pitchFamily="34" charset="0"/>
                <a:cs typeface="Calibri" panose="020F0502020204030204" pitchFamily="34" charset="0"/>
              </a:rPr>
              <a:t>	</a:t>
            </a:r>
            <a:r>
              <a:rPr lang="en-US" sz="1900" b="1" dirty="0">
                <a:latin typeface="Calibri" panose="020F0502020204030204" pitchFamily="34" charset="0"/>
                <a:cs typeface="Calibri" panose="020F0502020204030204" pitchFamily="34" charset="0"/>
              </a:rPr>
              <a:t>4.4 Identifying Hazards</a:t>
            </a:r>
          </a:p>
          <a:p>
            <a:pPr marL="571500" lvl="1" indent="0">
              <a:buNone/>
            </a:pPr>
            <a:r>
              <a:rPr lang="en-US" sz="1900" i="1" dirty="0">
                <a:latin typeface="Calibri" panose="020F0502020204030204" pitchFamily="34" charset="0"/>
                <a:cs typeface="Calibri" panose="020F0502020204030204" pitchFamily="34" charset="0"/>
              </a:rPr>
              <a:t>	</a:t>
            </a:r>
            <a:r>
              <a:rPr lang="en-US" sz="1900" dirty="0">
                <a:solidFill>
                  <a:schemeClr val="accent2"/>
                </a:solidFill>
                <a:latin typeface="Calibri" panose="020F0502020204030204" pitchFamily="34" charset="0"/>
                <a:cs typeface="Calibri" panose="020F0502020204030204" pitchFamily="34" charset="0"/>
              </a:rPr>
              <a:t>Table of data resources, maps</a:t>
            </a:r>
          </a:p>
          <a:p>
            <a:pPr marL="114300" indent="0">
              <a:buNone/>
            </a:pPr>
            <a:r>
              <a:rPr lang="en-US" sz="2200" i="1" dirty="0">
                <a:latin typeface="Calibri" panose="020F0502020204030204" pitchFamily="34" charset="0"/>
                <a:cs typeface="Calibri" panose="020F0502020204030204" pitchFamily="34" charset="0"/>
              </a:rPr>
              <a:t>Describe vulnerability in terms of the jurisdictions most threatened by the identified hazards, and most vulnerable to damage and loss associated with hazard events. State owned or operated critical facilities located in the identified hazard areas must be addressed</a:t>
            </a:r>
            <a:r>
              <a:rPr lang="en-US" sz="2200" i="1" dirty="0">
                <a:latin typeface="Calibri" panose="020F0502020204030204" pitchFamily="34" charset="0"/>
                <a:ea typeface="Calibri" panose="020F0502020204030204" pitchFamily="34" charset="0"/>
                <a:cs typeface="Calibri" panose="020F0502020204030204" pitchFamily="34" charset="0"/>
              </a:rPr>
              <a:t> [44 CFR §201.4(c)(3)(ii)</a:t>
            </a:r>
          </a:p>
          <a:p>
            <a:pPr marL="571500" lvl="1" indent="0">
              <a:buNone/>
            </a:pPr>
            <a:endParaRPr lang="en-US" sz="1900" b="1" dirty="0">
              <a:latin typeface="Calibri" panose="020F0502020204030204" pitchFamily="34" charset="0"/>
              <a:ea typeface="Calibri" panose="020F0502020204030204" pitchFamily="34" charset="0"/>
              <a:cs typeface="Calibri" panose="020F0502020204030204" pitchFamily="34" charset="0"/>
            </a:endParaRPr>
          </a:p>
          <a:p>
            <a:pPr marL="571500" lvl="1" indent="0">
              <a:buNone/>
            </a:pPr>
            <a:r>
              <a:rPr lang="en-US" sz="1900" b="1" dirty="0">
                <a:latin typeface="Calibri" panose="020F0502020204030204" pitchFamily="34" charset="0"/>
                <a:ea typeface="Calibri" panose="020F0502020204030204" pitchFamily="34" charset="0"/>
                <a:cs typeface="Calibri" panose="020F0502020204030204" pitchFamily="34" charset="0"/>
              </a:rPr>
              <a:t>	4.6 Risk Exposure of State Assets and </a:t>
            </a:r>
            <a:br>
              <a:rPr lang="en-US" sz="1900" b="1" dirty="0">
                <a:latin typeface="Calibri" panose="020F0502020204030204" pitchFamily="34" charset="0"/>
                <a:ea typeface="Calibri" panose="020F0502020204030204" pitchFamily="34" charset="0"/>
                <a:cs typeface="Calibri" panose="020F0502020204030204" pitchFamily="34" charset="0"/>
              </a:rPr>
            </a:br>
            <a:r>
              <a:rPr lang="en-US" sz="1900" b="1" dirty="0">
                <a:latin typeface="Calibri" panose="020F0502020204030204" pitchFamily="34" charset="0"/>
                <a:ea typeface="Calibri" panose="020F0502020204030204" pitchFamily="34" charset="0"/>
                <a:cs typeface="Calibri" panose="020F0502020204030204" pitchFamily="34" charset="0"/>
              </a:rPr>
              <a:t>	4.6.2 Statewide Critical Facilities and Infrastructure</a:t>
            </a:r>
          </a:p>
          <a:p>
            <a:pPr marL="571500" lvl="1" indent="0">
              <a:buNone/>
            </a:pPr>
            <a:r>
              <a:rPr lang="en-US" sz="1900" b="1" dirty="0">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en-US" sz="1900" dirty="0">
                <a:solidFill>
                  <a:schemeClr val="accent2"/>
                </a:solidFill>
                <a:latin typeface="Calibri" panose="020F0502020204030204" pitchFamily="34" charset="0"/>
                <a:ea typeface="Calibri" panose="020F0502020204030204" pitchFamily="34" charset="0"/>
                <a:cs typeface="Calibri" panose="020F0502020204030204" pitchFamily="34" charset="0"/>
              </a:rPr>
              <a:t>Table of CI resources, interactive maps</a:t>
            </a:r>
          </a:p>
        </p:txBody>
      </p:sp>
      <p:sp>
        <p:nvSpPr>
          <p:cNvPr id="4" name="Text Placeholder 3">
            <a:extLst>
              <a:ext uri="{FF2B5EF4-FFF2-40B4-BE49-F238E27FC236}">
                <a16:creationId xmlns:a16="http://schemas.microsoft.com/office/drawing/2014/main" id="{2D4F46F9-7250-6F6A-FABB-E6857538EF2E}"/>
              </a:ext>
            </a:extLst>
          </p:cNvPr>
          <p:cNvSpPr>
            <a:spLocks noGrp="1"/>
          </p:cNvSpPr>
          <p:nvPr>
            <p:ph type="body" idx="2"/>
          </p:nvPr>
        </p:nvSpPr>
        <p:spPr/>
        <p:txBody>
          <a:bodyPr/>
          <a:lstStyle/>
          <a:p>
            <a:r>
              <a:rPr lang="en-US" dirty="0"/>
              <a:t>Data</a:t>
            </a:r>
          </a:p>
        </p:txBody>
      </p:sp>
      <p:sp>
        <p:nvSpPr>
          <p:cNvPr id="5" name="Title 1">
            <a:extLst>
              <a:ext uri="{FF2B5EF4-FFF2-40B4-BE49-F238E27FC236}">
                <a16:creationId xmlns:a16="http://schemas.microsoft.com/office/drawing/2014/main" id="{2C03561A-D82E-41C1-195A-890445992591}"/>
              </a:ext>
            </a:extLst>
          </p:cNvPr>
          <p:cNvSpPr txBox="1">
            <a:spLocks/>
          </p:cNvSpPr>
          <p:nvPr/>
        </p:nvSpPr>
        <p:spPr>
          <a:xfrm>
            <a:off x="1664949" y="594359"/>
            <a:ext cx="3030876" cy="22860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latin typeface="Calibri Light" panose="020F0302020204030204" pitchFamily="34" charset="0"/>
                <a:cs typeface="Calibri Light" panose="020F0302020204030204" pitchFamily="34" charset="0"/>
              </a:rPr>
              <a:t>Plan Content and Requirements:</a:t>
            </a:r>
            <a:endParaRPr lang="en-US" dirty="0"/>
          </a:p>
        </p:txBody>
      </p:sp>
      <p:pic>
        <p:nvPicPr>
          <p:cNvPr id="9" name="Picture 8">
            <a:extLst>
              <a:ext uri="{FF2B5EF4-FFF2-40B4-BE49-F238E27FC236}">
                <a16:creationId xmlns:a16="http://schemas.microsoft.com/office/drawing/2014/main" id="{5BEC622B-E8CA-4FFC-DDF5-060D2AF170F0}"/>
              </a:ext>
            </a:extLst>
          </p:cNvPr>
          <p:cNvPicPr>
            <a:picLocks noChangeAspect="1"/>
          </p:cNvPicPr>
          <p:nvPr/>
        </p:nvPicPr>
        <p:blipFill>
          <a:blip r:embed="rId2"/>
          <a:stretch>
            <a:fillRect/>
          </a:stretch>
        </p:blipFill>
        <p:spPr>
          <a:xfrm>
            <a:off x="4574740" y="1280181"/>
            <a:ext cx="5842874" cy="2312185"/>
          </a:xfrm>
          <a:prstGeom prst="rect">
            <a:avLst/>
          </a:prstGeom>
        </p:spPr>
      </p:pic>
      <p:sp>
        <p:nvSpPr>
          <p:cNvPr id="6" name="TextBox 5">
            <a:extLst>
              <a:ext uri="{FF2B5EF4-FFF2-40B4-BE49-F238E27FC236}">
                <a16:creationId xmlns:a16="http://schemas.microsoft.com/office/drawing/2014/main" id="{B40D1DFE-5BE7-A45F-977C-A8F9ECF5DF03}"/>
              </a:ext>
            </a:extLst>
          </p:cNvPr>
          <p:cNvSpPr txBox="1"/>
          <p:nvPr/>
        </p:nvSpPr>
        <p:spPr>
          <a:xfrm>
            <a:off x="2124484" y="3638086"/>
            <a:ext cx="4592972" cy="369332"/>
          </a:xfrm>
          <a:prstGeom prst="rect">
            <a:avLst/>
          </a:prstGeom>
          <a:noFill/>
        </p:spPr>
        <p:txBody>
          <a:bodyPr wrap="square">
            <a:spAutoFit/>
          </a:bodyPr>
          <a:lstStyle/>
          <a:p>
            <a:r>
              <a:rPr lang="en-US" dirty="0">
                <a:solidFill>
                  <a:schemeClr val="bg1"/>
                </a:solidFill>
              </a:rPr>
              <a:t>(2019 examples in  blue)</a:t>
            </a:r>
          </a:p>
        </p:txBody>
      </p:sp>
    </p:spTree>
    <p:extLst>
      <p:ext uri="{BB962C8B-B14F-4D97-AF65-F5344CB8AC3E}">
        <p14:creationId xmlns:p14="http://schemas.microsoft.com/office/powerpoint/2010/main" val="2337033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D4F46F9-7250-6F6A-FABB-E6857538EF2E}"/>
              </a:ext>
            </a:extLst>
          </p:cNvPr>
          <p:cNvSpPr>
            <a:spLocks noGrp="1"/>
          </p:cNvSpPr>
          <p:nvPr>
            <p:ph type="body" idx="2"/>
          </p:nvPr>
        </p:nvSpPr>
        <p:spPr>
          <a:xfrm>
            <a:off x="1575983" y="3131564"/>
            <a:ext cx="2785131" cy="3379124"/>
          </a:xfrm>
        </p:spPr>
        <p:txBody>
          <a:bodyPr/>
          <a:lstStyle/>
          <a:p>
            <a:pPr marL="114300" indent="0"/>
            <a:r>
              <a:rPr lang="en-US" sz="1600" i="1" dirty="0">
                <a:latin typeface="Calibri" panose="020F0502020204030204" pitchFamily="34" charset="0"/>
                <a:ea typeface="Times New Roman" panose="02020603050405020304" pitchFamily="18" charset="0"/>
                <a:cs typeface="Times New Roman" panose="02020603050405020304" pitchFamily="18" charset="0"/>
              </a:rPr>
              <a:t>Prioritize mitigation actions to reduce vulnerabilities identified in the risk assessment? [44 CFR §§201.4(c)(3)(iii) and (iv)]</a:t>
            </a:r>
            <a:endParaRPr lang="en-US" sz="1600" dirty="0">
              <a:latin typeface="Times New Roman" panose="02020603050405020304" pitchFamily="18" charset="0"/>
              <a:ea typeface="Times New Roman" panose="02020603050405020304" pitchFamily="18" charset="0"/>
            </a:endParaRPr>
          </a:p>
          <a:p>
            <a:pPr marL="114300" indent="0"/>
            <a:endParaRPr lang="en-US" sz="1200" b="1" i="1" dirty="0">
              <a:latin typeface="Calibri" panose="020F0502020204030204" pitchFamily="34" charset="0"/>
              <a:ea typeface="Times New Roman" panose="02020603050405020304" pitchFamily="18" charset="0"/>
              <a:cs typeface="Times New Roman" panose="02020603050405020304" pitchFamily="18" charset="0"/>
            </a:endParaRPr>
          </a:p>
          <a:p>
            <a:pPr marL="114300" indent="0"/>
            <a:r>
              <a:rPr lang="en-US" sz="2000" b="1" dirty="0">
                <a:latin typeface="Calibri" panose="020F0502020204030204" pitchFamily="34" charset="0"/>
                <a:ea typeface="Times New Roman" panose="02020603050405020304" pitchFamily="18" charset="0"/>
                <a:cs typeface="Times New Roman" panose="02020603050405020304" pitchFamily="18" charset="0"/>
              </a:rPr>
              <a:t>5.4 Mitigation, Climate Adaptation and Resilience Actions</a:t>
            </a:r>
          </a:p>
          <a:p>
            <a:pPr marL="114300" indent="0"/>
            <a:r>
              <a:rPr lang="en-US" sz="1200" b="1" i="1" dirty="0">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5" name="Title 1">
            <a:extLst>
              <a:ext uri="{FF2B5EF4-FFF2-40B4-BE49-F238E27FC236}">
                <a16:creationId xmlns:a16="http://schemas.microsoft.com/office/drawing/2014/main" id="{2C03561A-D82E-41C1-195A-890445992591}"/>
              </a:ext>
            </a:extLst>
          </p:cNvPr>
          <p:cNvSpPr txBox="1">
            <a:spLocks/>
          </p:cNvSpPr>
          <p:nvPr/>
        </p:nvSpPr>
        <p:spPr>
          <a:xfrm>
            <a:off x="1664949" y="594359"/>
            <a:ext cx="3030876" cy="22860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latin typeface="Calibri Light" panose="020F0302020204030204" pitchFamily="34" charset="0"/>
                <a:cs typeface="Calibri Light" panose="020F0302020204030204" pitchFamily="34" charset="0"/>
              </a:rPr>
              <a:t>Mitigation Actions –</a:t>
            </a:r>
          </a:p>
          <a:p>
            <a:r>
              <a:rPr lang="en-US" dirty="0">
                <a:latin typeface="Calibri Light" panose="020F0302020204030204" pitchFamily="34" charset="0"/>
                <a:cs typeface="Calibri Light" panose="020F0302020204030204" pitchFamily="34" charset="0"/>
              </a:rPr>
              <a:t>strategy type: data</a:t>
            </a:r>
            <a:endParaRPr lang="en-US" dirty="0"/>
          </a:p>
        </p:txBody>
      </p:sp>
      <p:graphicFrame>
        <p:nvGraphicFramePr>
          <p:cNvPr id="12" name="Table 11">
            <a:extLst>
              <a:ext uri="{FF2B5EF4-FFF2-40B4-BE49-F238E27FC236}">
                <a16:creationId xmlns:a16="http://schemas.microsoft.com/office/drawing/2014/main" id="{D0FBCD02-7BB4-B5CA-9074-25080F345C75}"/>
              </a:ext>
            </a:extLst>
          </p:cNvPr>
          <p:cNvGraphicFramePr>
            <a:graphicFrameLocks noGrp="1"/>
          </p:cNvGraphicFramePr>
          <p:nvPr/>
        </p:nvGraphicFramePr>
        <p:xfrm>
          <a:off x="4575426" y="428971"/>
          <a:ext cx="6092574" cy="6437129"/>
        </p:xfrm>
        <a:graphic>
          <a:graphicData uri="http://schemas.openxmlformats.org/drawingml/2006/table">
            <a:tbl>
              <a:tblPr/>
              <a:tblGrid>
                <a:gridCol w="647272">
                  <a:extLst>
                    <a:ext uri="{9D8B030D-6E8A-4147-A177-3AD203B41FA5}">
                      <a16:colId xmlns:a16="http://schemas.microsoft.com/office/drawing/2014/main" val="3446361776"/>
                    </a:ext>
                  </a:extLst>
                </a:gridCol>
                <a:gridCol w="4191856">
                  <a:extLst>
                    <a:ext uri="{9D8B030D-6E8A-4147-A177-3AD203B41FA5}">
                      <a16:colId xmlns:a16="http://schemas.microsoft.com/office/drawing/2014/main" val="2007122734"/>
                    </a:ext>
                  </a:extLst>
                </a:gridCol>
                <a:gridCol w="1253446">
                  <a:extLst>
                    <a:ext uri="{9D8B030D-6E8A-4147-A177-3AD203B41FA5}">
                      <a16:colId xmlns:a16="http://schemas.microsoft.com/office/drawing/2014/main" val="1819322985"/>
                    </a:ext>
                  </a:extLst>
                </a:gridCol>
              </a:tblGrid>
              <a:tr h="368890">
                <a:tc>
                  <a:txBody>
                    <a:bodyPr/>
                    <a:lstStyle/>
                    <a:p>
                      <a:pPr algn="l" fontAlgn="ctr"/>
                      <a:r>
                        <a:rPr lang="en-US" sz="1000" b="1" i="0" u="none" strike="noStrike" dirty="0">
                          <a:solidFill>
                            <a:srgbClr val="000000"/>
                          </a:solidFill>
                          <a:effectLst/>
                          <a:latin typeface="Calibri" panose="020F0502020204030204" pitchFamily="34" charset="0"/>
                        </a:rPr>
                        <a:t>Hazard</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1000" b="1" i="0" u="none" strike="noStrike" dirty="0">
                          <a:solidFill>
                            <a:srgbClr val="000000"/>
                          </a:solidFill>
                          <a:effectLst/>
                          <a:latin typeface="Calibri" panose="020F0502020204030204" pitchFamily="34" charset="0"/>
                        </a:rPr>
                        <a:t>State Mitigation &amp; Climate Adaptation Actions</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1000" b="1" i="0" u="none" strike="noStrike">
                          <a:solidFill>
                            <a:srgbClr val="000000"/>
                          </a:solidFill>
                          <a:effectLst/>
                          <a:latin typeface="Calibri" panose="020F0502020204030204" pitchFamily="34" charset="0"/>
                        </a:rPr>
                        <a:t>Funding and Resources</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2939029311"/>
                  </a:ext>
                </a:extLst>
              </a:tr>
              <a:tr h="1135176">
                <a:tc rowSpan="6">
                  <a:txBody>
                    <a:bodyPr/>
                    <a:lstStyle/>
                    <a:p>
                      <a:pPr algn="ctr" fontAlgn="ctr"/>
                      <a:r>
                        <a:rPr lang="en-US" sz="1200" b="0" i="0" u="none" strike="noStrike" dirty="0">
                          <a:solidFill>
                            <a:srgbClr val="000000"/>
                          </a:solidFill>
                          <a:effectLst/>
                          <a:latin typeface="Calibri" panose="020F0502020204030204" pitchFamily="34" charset="0"/>
                        </a:rPr>
                        <a:t>All-Hazards</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1a Fund development of high-resolution dynamically downscaled climate projections (that replicate atmospheric conditions) with a web portal that makes output available for use by planners, architects, designers, and engineers for building and infrastructure design including energy and stormwater modeling.</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Legislature, state agencies, other partners</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38615"/>
                  </a:ext>
                </a:extLst>
              </a:tr>
              <a:tr h="974205">
                <a:tc vMerge="1">
                  <a:txBody>
                    <a:bodyPr/>
                    <a:lstStyle/>
                    <a:p>
                      <a:endParaRPr lang="en-US"/>
                    </a:p>
                  </a:txBody>
                  <a:tcPr/>
                </a:tc>
                <a:tc>
                  <a:txBody>
                    <a:bodyPr/>
                    <a:lstStyle/>
                    <a:p>
                      <a:pPr algn="l" fontAlgn="ctr"/>
                      <a:r>
                        <a:rPr lang="en-US" sz="1200" b="0" i="0" u="none" strike="noStrike" dirty="0">
                          <a:solidFill>
                            <a:srgbClr val="000000"/>
                          </a:solidFill>
                          <a:effectLst/>
                          <a:latin typeface="Calibri" panose="020F0502020204030204" pitchFamily="34" charset="0"/>
                        </a:rPr>
                        <a:t>1a Extend funding for and access to data portals that include climate projection data as well as state asset and population vulnerability data in order for planners to easily access these data and maps. A relevant pilot tool is here: https://maps.umn.edu/climatehealthtool/</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MDH, other state agencies, other partners</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3202"/>
                  </a:ext>
                </a:extLst>
              </a:tr>
              <a:tr h="1251248">
                <a:tc vMerge="1">
                  <a:txBody>
                    <a:bodyPr/>
                    <a:lstStyle/>
                    <a:p>
                      <a:endParaRPr lang="en-US"/>
                    </a:p>
                  </a:txBody>
                  <a:tcPr/>
                </a:tc>
                <a:tc>
                  <a:txBody>
                    <a:bodyPr/>
                    <a:lstStyle/>
                    <a:p>
                      <a:pPr algn="l" fontAlgn="ctr"/>
                      <a:r>
                        <a:rPr lang="en-US" sz="1200" b="0" i="0" u="none" strike="noStrike" dirty="0">
                          <a:solidFill>
                            <a:srgbClr val="000000"/>
                          </a:solidFill>
                          <a:effectLst/>
                          <a:latin typeface="Calibri" panose="020F0502020204030204" pitchFamily="34" charset="0"/>
                        </a:rPr>
                        <a:t>Engagement with MN Geospatial Advisory Council to support 2019 (and forward) priorities. Priorities that will benefit future Jurisdictional HMPs include: statewide address points data, street centerline data, and parcel data (all publicly available and including a data standard) and an emergency management damage assessment data standard for rapid, post event damage assessment GPS field collection (see: http://www.mngeo.state.mn.us/councils/statewide/index.html)</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MN Geospatial Advisory Council, </a:t>
                      </a:r>
                      <a:r>
                        <a:rPr lang="en-US" sz="1200" b="0" i="0" u="none" strike="noStrike" dirty="0" err="1">
                          <a:solidFill>
                            <a:srgbClr val="000000"/>
                          </a:solidFill>
                          <a:effectLst/>
                          <a:latin typeface="Calibri" panose="020F0502020204030204" pitchFamily="34" charset="0"/>
                        </a:rPr>
                        <a:t>MnGeo</a:t>
                      </a:r>
                      <a:r>
                        <a:rPr lang="en-US" sz="1200" b="0" i="0" u="none" strike="noStrike" dirty="0">
                          <a:solidFill>
                            <a:srgbClr val="000000"/>
                          </a:solidFill>
                          <a:effectLst/>
                          <a:latin typeface="Calibri" panose="020F0502020204030204" pitchFamily="34" charset="0"/>
                        </a:rPr>
                        <a:t>, state agencies, other partners</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286008"/>
                  </a:ext>
                </a:extLst>
              </a:tr>
              <a:tr h="801384">
                <a:tc vMerge="1">
                  <a:txBody>
                    <a:bodyPr/>
                    <a:lstStyle/>
                    <a:p>
                      <a:endParaRPr lang="en-US"/>
                    </a:p>
                  </a:txBody>
                  <a:tcPr/>
                </a:tc>
                <a:tc>
                  <a:txBody>
                    <a:bodyPr/>
                    <a:lstStyle/>
                    <a:p>
                      <a:pPr algn="l" fontAlgn="ctr"/>
                      <a:r>
                        <a:rPr lang="en-US" sz="1200" b="0" i="0" u="none" strike="noStrike">
                          <a:solidFill>
                            <a:srgbClr val="000000"/>
                          </a:solidFill>
                          <a:effectLst/>
                          <a:latin typeface="Calibri" panose="020F0502020204030204" pitchFamily="34" charset="0"/>
                        </a:rPr>
                        <a:t>Engagement with MN Geospatial Data community to develop a sustainable workflow to acquire and maintain essential state facility data in the Minnesota Geospatial Commons</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MN Geospatial Advisory Council, </a:t>
                      </a:r>
                      <a:r>
                        <a:rPr lang="en-US" sz="1200" b="0" i="0" u="none" strike="noStrike" dirty="0" err="1">
                          <a:solidFill>
                            <a:srgbClr val="000000"/>
                          </a:solidFill>
                          <a:effectLst/>
                          <a:latin typeface="Calibri" panose="020F0502020204030204" pitchFamily="34" charset="0"/>
                        </a:rPr>
                        <a:t>MnGeo</a:t>
                      </a:r>
                      <a:r>
                        <a:rPr lang="en-US" sz="1200" b="0" i="0" u="none" strike="noStrike" dirty="0">
                          <a:solidFill>
                            <a:srgbClr val="000000"/>
                          </a:solidFill>
                          <a:effectLst/>
                          <a:latin typeface="Calibri" panose="020F0502020204030204" pitchFamily="34" charset="0"/>
                        </a:rPr>
                        <a:t>, state agencies, other partners</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464083"/>
                  </a:ext>
                </a:extLst>
              </a:tr>
              <a:tr h="811659">
                <a:tc vMerge="1">
                  <a:txBody>
                    <a:bodyPr/>
                    <a:lstStyle/>
                    <a:p>
                      <a:endParaRPr lang="en-US"/>
                    </a:p>
                  </a:txBody>
                  <a:tcPr/>
                </a:tc>
                <a:tc>
                  <a:txBody>
                    <a:bodyPr/>
                    <a:lstStyle/>
                    <a:p>
                      <a:pPr algn="l" fontAlgn="ctr"/>
                      <a:r>
                        <a:rPr lang="en-US" sz="1200" b="0" i="0" u="none" strike="noStrike">
                          <a:solidFill>
                            <a:srgbClr val="000000"/>
                          </a:solidFill>
                          <a:effectLst/>
                          <a:latin typeface="Calibri" panose="020F0502020204030204" pitchFamily="34" charset="0"/>
                        </a:rPr>
                        <a:t>Engagement with MN Geospatial Data community to develop a sustainable workflow to acquire and maintain MN critical facility data, including Minnesota State Owned Buildings.</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MN Geospatial Advisory Council, </a:t>
                      </a:r>
                      <a:r>
                        <a:rPr lang="en-US" sz="1200" b="0" i="0" u="none" strike="noStrike" dirty="0" err="1">
                          <a:solidFill>
                            <a:srgbClr val="000000"/>
                          </a:solidFill>
                          <a:effectLst/>
                          <a:latin typeface="Calibri" panose="020F0502020204030204" pitchFamily="34" charset="0"/>
                        </a:rPr>
                        <a:t>MnGeo</a:t>
                      </a:r>
                      <a:r>
                        <a:rPr lang="en-US" sz="1200" b="0" i="0" u="none" strike="noStrike" dirty="0">
                          <a:solidFill>
                            <a:srgbClr val="000000"/>
                          </a:solidFill>
                          <a:effectLst/>
                          <a:latin typeface="Calibri" panose="020F0502020204030204" pitchFamily="34" charset="0"/>
                        </a:rPr>
                        <a:t>, state agencies, other partners</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674558"/>
                  </a:ext>
                </a:extLst>
              </a:tr>
              <a:tr h="652264">
                <a:tc vMerge="1">
                  <a:txBody>
                    <a:bodyPr/>
                    <a:lstStyle/>
                    <a:p>
                      <a:endParaRPr lang="en-US"/>
                    </a:p>
                  </a:txBody>
                  <a:tcPr/>
                </a:tc>
                <a:tc>
                  <a:txBody>
                    <a:bodyPr/>
                    <a:lstStyle/>
                    <a:p>
                      <a:pPr algn="l" fontAlgn="ctr"/>
                      <a:r>
                        <a:rPr lang="en-US" sz="1200" b="0" i="0" u="none" strike="noStrike" dirty="0">
                          <a:solidFill>
                            <a:srgbClr val="000000"/>
                          </a:solidFill>
                          <a:effectLst/>
                          <a:latin typeface="Calibri" panose="020F0502020204030204" pitchFamily="34" charset="0"/>
                        </a:rPr>
                        <a:t>Improve state owned and operated facility database</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MnGeo</a:t>
                      </a:r>
                      <a:r>
                        <a:rPr lang="en-US" sz="1200" b="0" i="0" u="none" strike="noStrike" dirty="0">
                          <a:solidFill>
                            <a:srgbClr val="000000"/>
                          </a:solidFill>
                          <a:effectLst/>
                          <a:latin typeface="Calibri" panose="020F0502020204030204" pitchFamily="34" charset="0"/>
                        </a:rPr>
                        <a:t>-GAC, Admin, HMGP &amp; PDM planning</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20473"/>
                  </a:ext>
                </a:extLst>
              </a:tr>
            </a:tbl>
          </a:graphicData>
        </a:graphic>
      </p:graphicFrame>
    </p:spTree>
    <p:extLst>
      <p:ext uri="{BB962C8B-B14F-4D97-AF65-F5344CB8AC3E}">
        <p14:creationId xmlns:p14="http://schemas.microsoft.com/office/powerpoint/2010/main" val="2726098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D4F46F9-7250-6F6A-FABB-E6857538EF2E}"/>
              </a:ext>
            </a:extLst>
          </p:cNvPr>
          <p:cNvSpPr>
            <a:spLocks noGrp="1"/>
          </p:cNvSpPr>
          <p:nvPr>
            <p:ph type="body" idx="2"/>
          </p:nvPr>
        </p:nvSpPr>
        <p:spPr>
          <a:xfrm>
            <a:off x="1575983" y="3131564"/>
            <a:ext cx="2785131" cy="3379124"/>
          </a:xfrm>
        </p:spPr>
        <p:txBody>
          <a:bodyPr/>
          <a:lstStyle/>
          <a:p>
            <a:pPr marL="114300" indent="0"/>
            <a:r>
              <a:rPr lang="en-US" sz="1600" i="1" dirty="0">
                <a:latin typeface="Calibri" panose="020F0502020204030204" pitchFamily="34" charset="0"/>
                <a:ea typeface="Times New Roman" panose="02020603050405020304" pitchFamily="18" charset="0"/>
                <a:cs typeface="Times New Roman" panose="02020603050405020304" pitchFamily="18" charset="0"/>
              </a:rPr>
              <a:t>Prioritize mitigation actions to reduce vulnerabilities identified in the risk assessment? [44 CFR §§201.4(c)(3)(iii) and (iv)]</a:t>
            </a:r>
            <a:endParaRPr lang="en-US" sz="1600" dirty="0">
              <a:latin typeface="Times New Roman" panose="02020603050405020304" pitchFamily="18" charset="0"/>
              <a:ea typeface="Times New Roman" panose="02020603050405020304" pitchFamily="18" charset="0"/>
            </a:endParaRPr>
          </a:p>
          <a:p>
            <a:pPr marL="114300" indent="0"/>
            <a:endParaRPr lang="en-US" sz="1200" b="1" i="1" dirty="0">
              <a:latin typeface="Calibri" panose="020F0502020204030204" pitchFamily="34" charset="0"/>
              <a:ea typeface="Times New Roman" panose="02020603050405020304" pitchFamily="18" charset="0"/>
              <a:cs typeface="Times New Roman" panose="02020603050405020304" pitchFamily="18" charset="0"/>
            </a:endParaRPr>
          </a:p>
          <a:p>
            <a:pPr marL="114300" indent="0"/>
            <a:r>
              <a:rPr lang="en-US" sz="2000" b="1" dirty="0">
                <a:latin typeface="Calibri" panose="020F0502020204030204" pitchFamily="34" charset="0"/>
                <a:ea typeface="Times New Roman" panose="02020603050405020304" pitchFamily="18" charset="0"/>
                <a:cs typeface="Times New Roman" panose="02020603050405020304" pitchFamily="18" charset="0"/>
              </a:rPr>
              <a:t>5.4 Mitigation, Climate Adaptation and Resilience Actions</a:t>
            </a:r>
          </a:p>
          <a:p>
            <a:pPr marL="114300" indent="0"/>
            <a:r>
              <a:rPr lang="en-US" sz="1200" b="1" i="1" dirty="0">
                <a:latin typeface="Calibri" panose="020F0502020204030204" pitchFamily="34" charset="0"/>
                <a:ea typeface="Times New Roman" panose="02020603050405020304" pitchFamily="18"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1E34F67F-1BDB-5D7A-5D0C-5F2BFA629DFE}"/>
              </a:ext>
            </a:extLst>
          </p:cNvPr>
          <p:cNvGraphicFramePr>
            <a:graphicFrameLocks noGrp="1"/>
          </p:cNvGraphicFramePr>
          <p:nvPr/>
        </p:nvGraphicFramePr>
        <p:xfrm>
          <a:off x="4616522" y="625182"/>
          <a:ext cx="6051479" cy="5640959"/>
        </p:xfrm>
        <a:graphic>
          <a:graphicData uri="http://schemas.openxmlformats.org/drawingml/2006/table">
            <a:tbl>
              <a:tblPr/>
              <a:tblGrid>
                <a:gridCol w="883578">
                  <a:extLst>
                    <a:ext uri="{9D8B030D-6E8A-4147-A177-3AD203B41FA5}">
                      <a16:colId xmlns:a16="http://schemas.microsoft.com/office/drawing/2014/main" val="1157347579"/>
                    </a:ext>
                  </a:extLst>
                </a:gridCol>
                <a:gridCol w="3552004">
                  <a:extLst>
                    <a:ext uri="{9D8B030D-6E8A-4147-A177-3AD203B41FA5}">
                      <a16:colId xmlns:a16="http://schemas.microsoft.com/office/drawing/2014/main" val="353387086"/>
                    </a:ext>
                  </a:extLst>
                </a:gridCol>
                <a:gridCol w="1615897">
                  <a:extLst>
                    <a:ext uri="{9D8B030D-6E8A-4147-A177-3AD203B41FA5}">
                      <a16:colId xmlns:a16="http://schemas.microsoft.com/office/drawing/2014/main" val="2728626983"/>
                    </a:ext>
                  </a:extLst>
                </a:gridCol>
              </a:tblGrid>
              <a:tr h="298724">
                <a:tc>
                  <a:txBody>
                    <a:bodyPr/>
                    <a:lstStyle/>
                    <a:p>
                      <a:pPr algn="l" fontAlgn="ctr"/>
                      <a:r>
                        <a:rPr lang="en-US" sz="1200" b="1" i="0" u="none" strike="noStrike" dirty="0">
                          <a:solidFill>
                            <a:srgbClr val="000000"/>
                          </a:solidFill>
                          <a:effectLst/>
                          <a:latin typeface="Calibri" panose="020F0502020204030204" pitchFamily="34" charset="0"/>
                        </a:rPr>
                        <a:t>Hazard</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1200" b="1" i="0" u="none" strike="noStrike" dirty="0">
                          <a:solidFill>
                            <a:srgbClr val="000000"/>
                          </a:solidFill>
                          <a:effectLst/>
                          <a:latin typeface="Calibri" panose="020F0502020204030204" pitchFamily="34" charset="0"/>
                        </a:rPr>
                        <a:t>State Mitigation &amp; Climate Adaptation Actions</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1200" b="1" i="0" u="none" strike="noStrike">
                          <a:solidFill>
                            <a:srgbClr val="000000"/>
                          </a:solidFill>
                          <a:effectLst/>
                          <a:latin typeface="Calibri" panose="020F0502020204030204" pitchFamily="34" charset="0"/>
                        </a:rPr>
                        <a:t>Funding and Resources</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3044013245"/>
                  </a:ext>
                </a:extLst>
              </a:tr>
              <a:tr h="1310312">
                <a:tc>
                  <a:txBody>
                    <a:bodyPr/>
                    <a:lstStyle/>
                    <a:p>
                      <a:pPr algn="l" fontAlgn="ctr"/>
                      <a:r>
                        <a:rPr lang="en-US" sz="1200" b="0" i="0" u="none" strike="noStrike">
                          <a:solidFill>
                            <a:srgbClr val="000000"/>
                          </a:solidFill>
                          <a:effectLst/>
                          <a:latin typeface="Calibri" panose="020F0502020204030204" pitchFamily="34" charset="0"/>
                        </a:rPr>
                        <a:t>Flood</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Complete FIRM data for all of MN counties: Current Status: 8 unmapped (neither paper or digital), 9 paper with no digital data. MN DNR in the process of getting GIS delineations for the remaining 70 counties. The MN DNR plan is to obtain funding from FEMA to digitize the 9 paper counties and then 8 unmapped counties. The 8 unmapped are mostly lake development and the Shoreland rules already require minimum elevations for development.</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FEMA, DNR .../</a:t>
                      </a:r>
                      <a:r>
                        <a:rPr lang="en-US" sz="1200" b="0" i="0" u="none" strike="noStrike" dirty="0" err="1">
                          <a:solidFill>
                            <a:srgbClr val="000000"/>
                          </a:solidFill>
                          <a:effectLst/>
                          <a:latin typeface="Calibri" panose="020F0502020204030204" pitchFamily="34" charset="0"/>
                        </a:rPr>
                        <a:t>watermgmt_section</a:t>
                      </a:r>
                      <a:r>
                        <a:rPr lang="en-US" sz="1200" b="0" i="0" u="none" strike="noStrike" dirty="0">
                          <a:solidFill>
                            <a:srgbClr val="000000"/>
                          </a:solidFill>
                          <a:effectLst/>
                          <a:latin typeface="Calibri" panose="020F0502020204030204" pitchFamily="34" charset="0"/>
                        </a:rPr>
                        <a:t>/floodplain/access-flood-maps.html</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345465"/>
                  </a:ext>
                </a:extLst>
              </a:tr>
              <a:tr h="536059">
                <a:tc>
                  <a:txBody>
                    <a:bodyPr/>
                    <a:lstStyle/>
                    <a:p>
                      <a:pPr algn="l" fontAlgn="ctr"/>
                      <a:r>
                        <a:rPr lang="en-US" sz="1200" b="0" i="0" u="none" strike="noStrike">
                          <a:solidFill>
                            <a:srgbClr val="000000"/>
                          </a:solidFill>
                          <a:effectLst/>
                          <a:latin typeface="Calibri" panose="020F0502020204030204" pitchFamily="34" charset="0"/>
                        </a:rPr>
                        <a:t>Wildfire</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 Map and Assess Vulnerability to Wildfire</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DNR Firewise, USFS, HMGP-Planning, PDM-Planning</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702502"/>
                  </a:ext>
                </a:extLst>
              </a:tr>
              <a:tr h="800693">
                <a:tc rowSpan="3">
                  <a:txBody>
                    <a:bodyPr/>
                    <a:lstStyle/>
                    <a:p>
                      <a:pPr algn="l" fontAlgn="ctr"/>
                      <a:r>
                        <a:rPr lang="en-US" sz="1200" b="0" i="0" u="none" strike="noStrike">
                          <a:solidFill>
                            <a:srgbClr val="000000"/>
                          </a:solidFill>
                          <a:effectLst/>
                          <a:latin typeface="Calibri" panose="020F0502020204030204" pitchFamily="34" charset="0"/>
                        </a:rPr>
                        <a:t>Coastal Erosion and Flooding</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 Map and Assess Vulnerability to Erosion</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HMGP, PDM, MN DNR, BWSR, USDA, NRCS, FSA, SWCDs, Silver Jackets</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535387"/>
                  </a:ext>
                </a:extLst>
              </a:tr>
              <a:tr h="800693">
                <a:tc vMerge="1">
                  <a:txBody>
                    <a:bodyPr/>
                    <a:lstStyle/>
                    <a:p>
                      <a:endParaRPr lang="en-US"/>
                    </a:p>
                  </a:txBody>
                  <a:tcPr/>
                </a:tc>
                <a:tc>
                  <a:txBody>
                    <a:bodyPr/>
                    <a:lstStyle/>
                    <a:p>
                      <a:pPr algn="l" fontAlgn="ctr"/>
                      <a:r>
                        <a:rPr lang="en-US" sz="1200" b="0" i="0" u="none" strike="noStrike">
                          <a:solidFill>
                            <a:srgbClr val="000000"/>
                          </a:solidFill>
                          <a:effectLst/>
                          <a:latin typeface="Calibri" panose="020F0502020204030204" pitchFamily="34" charset="0"/>
                        </a:rPr>
                        <a:t>Inventory data and research related to Northshore Coastal Erosion.</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HMGP, PDM, MN DNR, BWSR, USDA-NRCS-FSA, SWCDs, Silver Jackets</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497888"/>
                  </a:ext>
                </a:extLst>
              </a:tr>
              <a:tr h="800693">
                <a:tc vMerge="1">
                  <a:txBody>
                    <a:bodyPr/>
                    <a:lstStyle/>
                    <a:p>
                      <a:endParaRPr lang="en-US"/>
                    </a:p>
                  </a:txBody>
                  <a:tcPr/>
                </a:tc>
                <a:tc>
                  <a:txBody>
                    <a:bodyPr/>
                    <a:lstStyle/>
                    <a:p>
                      <a:pPr algn="l" fontAlgn="ctr"/>
                      <a:r>
                        <a:rPr lang="en-US" sz="1200" b="0" i="0" u="none" strike="noStrike" dirty="0">
                          <a:solidFill>
                            <a:srgbClr val="000000"/>
                          </a:solidFill>
                          <a:effectLst/>
                          <a:latin typeface="Calibri" panose="020F0502020204030204" pitchFamily="34" charset="0"/>
                        </a:rPr>
                        <a:t>Develop data-based tools to aid local SWCDs and Cities develop common guidelines for landowners Lake Superior's North Shore</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HMGP, PDM, MN DNR, BWSR, USDA-NRCS-FSA, SWCDs, Silver Jackets</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352743"/>
                  </a:ext>
                </a:extLst>
              </a:tr>
              <a:tr h="668376">
                <a:tc>
                  <a:txBody>
                    <a:bodyPr/>
                    <a:lstStyle/>
                    <a:p>
                      <a:pPr algn="l" fontAlgn="ctr"/>
                      <a:r>
                        <a:rPr lang="en-US" sz="1200" b="0" i="0" u="none" strike="noStrike">
                          <a:solidFill>
                            <a:srgbClr val="000000"/>
                          </a:solidFill>
                          <a:effectLst/>
                          <a:latin typeface="Calibri" panose="020F0502020204030204" pitchFamily="34" charset="0"/>
                        </a:rPr>
                        <a:t>Landslides</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Map and Assess Vulnerability to Landslides. Ongoing multi-agency workgroups at universities to map and inventory landslide information. MNDNR has limited information on bluffs and landslides on website.</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HMGP, PDM, MN DNR, USDA, NRCS, FSA, SWCDs, Silver Jackets</a:t>
                      </a:r>
                    </a:p>
                  </a:txBody>
                  <a:tcPr marL="4692" marR="4692" marT="46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252332"/>
                  </a:ext>
                </a:extLst>
              </a:tr>
            </a:tbl>
          </a:graphicData>
        </a:graphic>
      </p:graphicFrame>
      <p:sp>
        <p:nvSpPr>
          <p:cNvPr id="2" name="Title 1">
            <a:extLst>
              <a:ext uri="{FF2B5EF4-FFF2-40B4-BE49-F238E27FC236}">
                <a16:creationId xmlns:a16="http://schemas.microsoft.com/office/drawing/2014/main" id="{07BA5C40-E592-E71C-DD7E-0DB35BAB286B}"/>
              </a:ext>
            </a:extLst>
          </p:cNvPr>
          <p:cNvSpPr txBox="1">
            <a:spLocks/>
          </p:cNvSpPr>
          <p:nvPr/>
        </p:nvSpPr>
        <p:spPr>
          <a:xfrm>
            <a:off x="1664949" y="594359"/>
            <a:ext cx="3030876" cy="22860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latin typeface="Calibri Light" panose="020F0302020204030204" pitchFamily="34" charset="0"/>
                <a:cs typeface="Calibri Light" panose="020F0302020204030204" pitchFamily="34" charset="0"/>
              </a:rPr>
              <a:t>Mitigation Actions –</a:t>
            </a:r>
          </a:p>
          <a:p>
            <a:r>
              <a:rPr lang="en-US" dirty="0">
                <a:latin typeface="Calibri Light" panose="020F0302020204030204" pitchFamily="34" charset="0"/>
                <a:cs typeface="Calibri Light" panose="020F0302020204030204" pitchFamily="34" charset="0"/>
              </a:rPr>
              <a:t>strategy type: data</a:t>
            </a:r>
            <a:endParaRPr lang="en-US" dirty="0"/>
          </a:p>
        </p:txBody>
      </p:sp>
    </p:spTree>
    <p:extLst>
      <p:ext uri="{BB962C8B-B14F-4D97-AF65-F5344CB8AC3E}">
        <p14:creationId xmlns:p14="http://schemas.microsoft.com/office/powerpoint/2010/main" val="727326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8830F-0002-3842-9187-40D79878F101}"/>
              </a:ext>
            </a:extLst>
          </p:cNvPr>
          <p:cNvSpPr>
            <a:spLocks noGrp="1"/>
          </p:cNvSpPr>
          <p:nvPr>
            <p:ph type="title"/>
          </p:nvPr>
        </p:nvSpPr>
        <p:spPr>
          <a:xfrm>
            <a:off x="2218350" y="137649"/>
            <a:ext cx="7755300" cy="1489816"/>
          </a:xfrm>
        </p:spPr>
        <p:txBody>
          <a:bodyPr>
            <a:normAutofit fontScale="90000"/>
          </a:bodyPr>
          <a:lstStyle/>
          <a:p>
            <a:r>
              <a:rPr lang="en-US" dirty="0"/>
              <a:t>How else can the geospatial community support hazard mitigation and climate resilience planning?</a:t>
            </a:r>
          </a:p>
        </p:txBody>
      </p:sp>
      <p:sp>
        <p:nvSpPr>
          <p:cNvPr id="3" name="Text Placeholder 2">
            <a:extLst>
              <a:ext uri="{FF2B5EF4-FFF2-40B4-BE49-F238E27FC236}">
                <a16:creationId xmlns:a16="http://schemas.microsoft.com/office/drawing/2014/main" id="{7B8F520B-4952-B86F-F8F2-BE38E7383CCD}"/>
              </a:ext>
            </a:extLst>
          </p:cNvPr>
          <p:cNvSpPr>
            <a:spLocks noGrp="1"/>
          </p:cNvSpPr>
          <p:nvPr>
            <p:ph type="body" idx="1"/>
          </p:nvPr>
        </p:nvSpPr>
        <p:spPr/>
        <p:txBody>
          <a:bodyPr>
            <a:normAutofit/>
          </a:bodyPr>
          <a:lstStyle/>
          <a:p>
            <a:pPr>
              <a:buClrTx/>
              <a:buFont typeface="Wingdings" panose="05000000000000000000" pitchFamily="2" charset="2"/>
              <a:buChar char="§"/>
            </a:pPr>
            <a:r>
              <a:rPr lang="en-US" sz="2400" dirty="0">
                <a:solidFill>
                  <a:schemeClr val="accent2">
                    <a:lumMod val="75000"/>
                  </a:schemeClr>
                </a:solidFill>
              </a:rPr>
              <a:t>Message me to be a reviewer of the geospatial data sections (or any part!)</a:t>
            </a:r>
          </a:p>
          <a:p>
            <a:pPr>
              <a:buClrTx/>
              <a:buFont typeface="Wingdings" panose="05000000000000000000" pitchFamily="2" charset="2"/>
              <a:buChar char="§"/>
            </a:pPr>
            <a:r>
              <a:rPr lang="en-US" sz="2400" dirty="0">
                <a:solidFill>
                  <a:schemeClr val="accent2">
                    <a:lumMod val="75000"/>
                  </a:schemeClr>
                </a:solidFill>
              </a:rPr>
              <a:t>Share “success stories” of how geospatial data has contributed to HM and CR planning</a:t>
            </a:r>
          </a:p>
          <a:p>
            <a:pPr>
              <a:buClrTx/>
              <a:buFont typeface="Wingdings" panose="05000000000000000000" pitchFamily="2" charset="2"/>
              <a:buChar char="§"/>
            </a:pPr>
            <a:r>
              <a:rPr lang="en-US" sz="2400" dirty="0">
                <a:solidFill>
                  <a:schemeClr val="accent2">
                    <a:lumMod val="75000"/>
                  </a:schemeClr>
                </a:solidFill>
              </a:rPr>
              <a:t>Share datasets that support natural hazard research and mitigation</a:t>
            </a:r>
          </a:p>
          <a:p>
            <a:pPr>
              <a:buClrTx/>
              <a:buFont typeface="Wingdings" panose="05000000000000000000" pitchFamily="2" charset="2"/>
              <a:buChar char="§"/>
            </a:pPr>
            <a:r>
              <a:rPr lang="en-US" sz="2400" dirty="0">
                <a:solidFill>
                  <a:schemeClr val="accent2">
                    <a:lumMod val="75000"/>
                  </a:schemeClr>
                </a:solidFill>
              </a:rPr>
              <a:t>Contribute to resiliency planning efforts in your local jurisdictions – review local plans, share mitigation ideas</a:t>
            </a:r>
          </a:p>
        </p:txBody>
      </p:sp>
    </p:spTree>
    <p:extLst>
      <p:ext uri="{BB962C8B-B14F-4D97-AF65-F5344CB8AC3E}">
        <p14:creationId xmlns:p14="http://schemas.microsoft.com/office/powerpoint/2010/main" val="362574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7" name="Content Placeholder 6" descr="Agenda"/>
          <p:cNvGraphicFramePr>
            <a:graphicFrameLocks noGrp="1"/>
          </p:cNvGraphicFramePr>
          <p:nvPr>
            <p:ph type="tbl" sz="quarter" idx="13"/>
            <p:extLst>
              <p:ext uri="{D42A27DB-BD31-4B8C-83A1-F6EECF244321}">
                <p14:modId xmlns:p14="http://schemas.microsoft.com/office/powerpoint/2010/main" val="3489153449"/>
              </p:ext>
            </p:extLst>
          </p:nvPr>
        </p:nvGraphicFramePr>
        <p:xfrm>
          <a:off x="0" y="1336629"/>
          <a:ext cx="12195733" cy="5667964"/>
        </p:xfrm>
        <a:graphic>
          <a:graphicData uri="http://schemas.openxmlformats.org/drawingml/2006/table">
            <a:tbl>
              <a:tblPr firstRow="1" bandRow="1">
                <a:tableStyleId>{C083E6E3-FA7D-4D7B-A595-EF9225AFEA82}</a:tableStyleId>
              </a:tblPr>
              <a:tblGrid>
                <a:gridCol w="1118735">
                  <a:extLst>
                    <a:ext uri="{9D8B030D-6E8A-4147-A177-3AD203B41FA5}">
                      <a16:colId xmlns:a16="http://schemas.microsoft.com/office/drawing/2014/main" val="20000"/>
                    </a:ext>
                  </a:extLst>
                </a:gridCol>
                <a:gridCol w="5034089">
                  <a:extLst>
                    <a:ext uri="{9D8B030D-6E8A-4147-A177-3AD203B41FA5}">
                      <a16:colId xmlns:a16="http://schemas.microsoft.com/office/drawing/2014/main" val="20001"/>
                    </a:ext>
                  </a:extLst>
                </a:gridCol>
                <a:gridCol w="972575">
                  <a:extLst>
                    <a:ext uri="{9D8B030D-6E8A-4147-A177-3AD203B41FA5}">
                      <a16:colId xmlns:a16="http://schemas.microsoft.com/office/drawing/2014/main" val="268677829"/>
                    </a:ext>
                  </a:extLst>
                </a:gridCol>
                <a:gridCol w="5070334">
                  <a:extLst>
                    <a:ext uri="{9D8B030D-6E8A-4147-A177-3AD203B41FA5}">
                      <a16:colId xmlns:a16="http://schemas.microsoft.com/office/drawing/2014/main" val="888275951"/>
                    </a:ext>
                  </a:extLst>
                </a:gridCol>
              </a:tblGrid>
              <a:tr h="500677">
                <a:tc>
                  <a:txBody>
                    <a:bodyPr/>
                    <a:lstStyle/>
                    <a:p>
                      <a:pPr algn="ctr"/>
                      <a:r>
                        <a:rPr lang="en-US" sz="1400" dirty="0"/>
                        <a:t>Time</a:t>
                      </a:r>
                    </a:p>
                  </a:txBody>
                  <a:tcPr marL="108825" marR="108825" marT="54413" marB="54413">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400" dirty="0"/>
                        <a:t>Topic</a:t>
                      </a:r>
                    </a:p>
                  </a:txBody>
                  <a:tcPr marL="217650" marR="108825" marT="54413" marB="54413">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dirty="0"/>
                        <a:t>Time</a:t>
                      </a:r>
                    </a:p>
                  </a:txBody>
                  <a:tcPr marL="108825" marR="108825" marT="54413" marB="54413">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en-US" sz="1400" dirty="0"/>
                        <a:t>Topic</a:t>
                      </a:r>
                    </a:p>
                  </a:txBody>
                  <a:tcPr marL="108825" marR="108825" marT="54413" marB="54413">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585698">
                <a:tc>
                  <a:txBody>
                    <a:bodyPr/>
                    <a:lstStyle/>
                    <a:p>
                      <a:pPr algn="ctr"/>
                      <a:r>
                        <a:rPr lang="en-US" sz="1600" dirty="0"/>
                        <a:t>11:00</a:t>
                      </a:r>
                    </a:p>
                  </a:txBody>
                  <a:tcPr marL="108825" marR="108825" marT="108825" marB="108825">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Introductions, approve agenda and previous minutes</a:t>
                      </a:r>
                    </a:p>
                  </a:txBody>
                  <a:tcPr marL="217650" marR="108825" marT="108825" marB="108825">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lvl="0" indent="0" algn="ctr" defTabSz="914400">
                        <a:lnSpc>
                          <a:spcPct val="100000"/>
                        </a:lnSpc>
                        <a:spcBef>
                          <a:spcPts val="0"/>
                        </a:spcBef>
                        <a:spcAft>
                          <a:spcPts val="0"/>
                        </a:spcAft>
                        <a:buNone/>
                        <a:tabLst/>
                        <a:defRPr/>
                      </a:pPr>
                      <a:r>
                        <a:rPr lang="en-US" sz="1600" dirty="0"/>
                        <a:t>12:05</a:t>
                      </a:r>
                    </a:p>
                  </a:txBody>
                  <a:tcPr marL="108825" marR="108825" marT="108825" marB="108825">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noProof="0" dirty="0">
                          <a:solidFill>
                            <a:schemeClr val="tx1"/>
                          </a:solidFill>
                          <a:latin typeface="+mn-lt"/>
                          <a:ea typeface="+mn-ea"/>
                          <a:cs typeface="+mn-cs"/>
                        </a:rPr>
                        <a:t>Break &amp; networking</a:t>
                      </a:r>
                      <a:endParaRPr lang="en-US" sz="1600" kern="1200" dirty="0">
                        <a:solidFill>
                          <a:schemeClr val="tx1"/>
                        </a:solidFill>
                        <a:latin typeface="+mn-lt"/>
                        <a:ea typeface="+mn-ea"/>
                        <a:cs typeface="+mn-cs"/>
                      </a:endParaRPr>
                    </a:p>
                  </a:txBody>
                  <a:tcPr marL="217650" marR="108825" marT="108825" marB="108825">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36846">
                <a:tc>
                  <a:txBody>
                    <a:bodyPr/>
                    <a:lstStyle/>
                    <a:p>
                      <a:pPr algn="ctr"/>
                      <a:r>
                        <a:rPr lang="en-US" sz="1600" dirty="0"/>
                        <a:t>11:10</a:t>
                      </a:r>
                    </a:p>
                  </a:txBody>
                  <a:tcPr marL="108825"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a:lnSpc>
                          <a:spcPct val="100000"/>
                        </a:lnSpc>
                        <a:spcBef>
                          <a:spcPts val="0"/>
                        </a:spcBef>
                        <a:spcAft>
                          <a:spcPts val="0"/>
                        </a:spcAft>
                        <a:buNone/>
                      </a:pPr>
                      <a:r>
                        <a:rPr lang="en-US" sz="1600" b="0" i="0" u="none" strike="noStrike" baseline="0" noProof="0" dirty="0">
                          <a:latin typeface="Calibri"/>
                        </a:rPr>
                        <a:t>Review and Accept Committee Summaries (All)</a:t>
                      </a:r>
                    </a:p>
                    <a:p>
                      <a:pPr marL="285750" marR="0" lvl="0" indent="-285750" algn="l">
                        <a:lnSpc>
                          <a:spcPct val="100000"/>
                        </a:lnSpc>
                        <a:spcBef>
                          <a:spcPts val="0"/>
                        </a:spcBef>
                        <a:spcAft>
                          <a:spcPts val="0"/>
                        </a:spcAft>
                        <a:buFont typeface="Arial" panose="020B0604020202020204" pitchFamily="34" charset="0"/>
                        <a:buChar char="•"/>
                      </a:pPr>
                      <a:r>
                        <a:rPr lang="en-US" sz="1600" dirty="0"/>
                        <a:t>PLSS Preservation Committee Charter Revision</a:t>
                      </a:r>
                    </a:p>
                  </a:txBody>
                  <a:tcPr marL="217650"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600" dirty="0"/>
                        <a:t>12:35</a:t>
                      </a:r>
                    </a:p>
                  </a:txBody>
                  <a:tcPr marL="108825"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State of Minnesota Hazard Mitigation Plan (Stark)</a:t>
                      </a:r>
                    </a:p>
                  </a:txBody>
                  <a:tcPr marL="217650"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1825">
                <a:tc>
                  <a:txBody>
                    <a:bodyPr/>
                    <a:lstStyle/>
                    <a:p>
                      <a:pPr algn="ctr"/>
                      <a:r>
                        <a:rPr lang="en-US" sz="1600" dirty="0"/>
                        <a:t>11:20</a:t>
                      </a:r>
                    </a:p>
                  </a:txBody>
                  <a:tcPr marL="108825"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Welcoming returning and new GAC appointees (Richter/Slaats)</a:t>
                      </a:r>
                    </a:p>
                  </a:txBody>
                  <a:tcPr marL="217650"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600" dirty="0"/>
                        <a:t>1:00</a:t>
                      </a:r>
                    </a:p>
                  </a:txBody>
                  <a:tcPr marL="108825"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Legislative &amp; NSGIC Updates (MnGeo)</a:t>
                      </a:r>
                    </a:p>
                  </a:txBody>
                  <a:tcPr marL="217650"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51825">
                <a:tc>
                  <a:txBody>
                    <a:bodyPr/>
                    <a:lstStyle/>
                    <a:p>
                      <a:pPr algn="ctr"/>
                      <a:r>
                        <a:rPr lang="en-US" sz="1600" dirty="0"/>
                        <a:t>11:25</a:t>
                      </a:r>
                    </a:p>
                  </a:txBody>
                  <a:tcPr marL="108825"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The GAC &amp; MnGeo Relationship (MnGeo)</a:t>
                      </a:r>
                    </a:p>
                  </a:txBody>
                  <a:tcPr marL="217650"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1:10</a:t>
                      </a:r>
                    </a:p>
                  </a:txBody>
                  <a:tcPr marL="108825"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Priority Projects Annual Survey: Timeline &amp; Goals (Richter/Brandt)</a:t>
                      </a:r>
                      <a:endParaRPr lang="en-US" sz="1600" kern="1200" noProof="0" dirty="0">
                        <a:solidFill>
                          <a:schemeClr val="tx1"/>
                        </a:solidFill>
                        <a:latin typeface="+mn-lt"/>
                        <a:ea typeface="+mn-ea"/>
                        <a:cs typeface="+mn-cs"/>
                      </a:endParaRPr>
                    </a:p>
                  </a:txBody>
                  <a:tcPr marL="217650"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6518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11:35</a:t>
                      </a:r>
                    </a:p>
                  </a:txBody>
                  <a:tcPr marL="108825"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GAC Member Roles &amp; Expectations (Richter)</a:t>
                      </a:r>
                    </a:p>
                  </a:txBody>
                  <a:tcPr marL="217650"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1:30</a:t>
                      </a:r>
                    </a:p>
                  </a:txBody>
                  <a:tcPr marL="108825"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Updates on MN GAC Priority Projects and Initiatives (Brandt)</a:t>
                      </a:r>
                    </a:p>
                  </a:txBody>
                  <a:tcPr marL="217650"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483296"/>
                  </a:ext>
                </a:extLst>
              </a:tr>
              <a:tr h="5195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11:40</a:t>
                      </a:r>
                    </a:p>
                  </a:txBody>
                  <a:tcPr marL="108825"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Committee Recruitment (Richter)</a:t>
                      </a:r>
                    </a:p>
                  </a:txBody>
                  <a:tcPr marL="217650"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1:45</a:t>
                      </a:r>
                    </a:p>
                  </a:txBody>
                  <a:tcPr marL="108825"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Announcements or Other Business</a:t>
                      </a:r>
                    </a:p>
                  </a:txBody>
                  <a:tcPr marL="217650"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7328149"/>
                  </a:ext>
                </a:extLst>
              </a:tr>
              <a:tr h="1209182">
                <a:tc>
                  <a:txBody>
                    <a:bodyPr/>
                    <a:lstStyle/>
                    <a:p>
                      <a:pPr marL="0" lvl="0" indent="0" algn="ctr" defTabSz="914400">
                        <a:lnSpc>
                          <a:spcPct val="100000"/>
                        </a:lnSpc>
                        <a:spcBef>
                          <a:spcPts val="0"/>
                        </a:spcBef>
                        <a:spcAft>
                          <a:spcPts val="0"/>
                        </a:spcAft>
                        <a:buNone/>
                        <a:tabLst/>
                        <a:defRPr/>
                      </a:pPr>
                      <a:r>
                        <a:rPr lang="en-US" sz="1600" dirty="0"/>
                        <a:t>11:50</a:t>
                      </a:r>
                    </a:p>
                  </a:txBody>
                  <a:tcPr marL="108825"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Leadership Team (Richter)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latin typeface="+mn-lt"/>
                          <a:ea typeface="+mn-ea"/>
                          <a:cs typeface="+mn-cs"/>
                        </a:rPr>
                        <a:t>Roles &amp; Expectations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latin typeface="+mn-lt"/>
                          <a:ea typeface="+mn-ea"/>
                          <a:cs typeface="+mn-cs"/>
                        </a:rPr>
                        <a:t>Selection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a:txBody>
                  <a:tcPr marL="217650"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2:00</a:t>
                      </a:r>
                    </a:p>
                  </a:txBody>
                  <a:tcPr marL="108825"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a:lnSpc>
                          <a:spcPct val="100000"/>
                        </a:lnSpc>
                        <a:spcBef>
                          <a:spcPts val="0"/>
                        </a:spcBef>
                        <a:spcAft>
                          <a:spcPts val="0"/>
                        </a:spcAft>
                        <a:buNone/>
                      </a:pPr>
                      <a:r>
                        <a:rPr lang="en-US" sz="1600" b="0" i="0" u="none" strike="noStrike" kern="1200" cap="none" spc="0" normalizeH="0" baseline="0" noProof="0" dirty="0">
                          <a:ln>
                            <a:noFill/>
                          </a:ln>
                          <a:effectLst/>
                          <a:uLnTx/>
                          <a:uFillTx/>
                          <a:latin typeface="Calibri"/>
                        </a:rPr>
                        <a:t>Adjourn</a:t>
                      </a:r>
                      <a:endParaRPr lang="en-US" sz="1600" b="0" i="0" u="none" strike="noStrike" kern="1200" cap="none" spc="0" normalizeH="0" baseline="0" noProof="0">
                        <a:ln>
                          <a:noFill/>
                        </a:ln>
                        <a:effectLst/>
                        <a:uLnTx/>
                        <a:uFillTx/>
                      </a:endParaRPr>
                    </a:p>
                  </a:txBody>
                  <a:tcPr marL="217650" marR="108825" marT="108825" marB="108825">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7490926"/>
                  </a:ext>
                </a:extLst>
              </a:tr>
            </a:tbl>
          </a:graphicData>
        </a:graphic>
      </p:graphicFrame>
    </p:spTree>
    <p:extLst>
      <p:ext uri="{BB962C8B-B14F-4D97-AF65-F5344CB8AC3E}">
        <p14:creationId xmlns:p14="http://schemas.microsoft.com/office/powerpoint/2010/main" val="563254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2"/>
          <p:cNvSpPr txBox="1">
            <a:spLocks noGrp="1"/>
          </p:cNvSpPr>
          <p:nvPr>
            <p:ph type="title"/>
          </p:nvPr>
        </p:nvSpPr>
        <p:spPr>
          <a:xfrm>
            <a:off x="2346960" y="286605"/>
            <a:ext cx="7543800" cy="1450757"/>
          </a:xfrm>
          <a:prstGeom prst="rect">
            <a:avLst/>
          </a:prstGeom>
          <a:noFill/>
          <a:ln>
            <a:noFill/>
          </a:ln>
        </p:spPr>
        <p:txBody>
          <a:bodyPr spcFirstLastPara="1" vert="horz" wrap="square" lIns="91425" tIns="45700" rIns="91425" bIns="45700" rtlCol="0" anchor="b" anchorCtr="0">
            <a:normAutofit/>
          </a:bodyPr>
          <a:lstStyle/>
          <a:p>
            <a:pPr>
              <a:buSzPts val="4800"/>
            </a:pPr>
            <a:r>
              <a:rPr lang="en-US" b="1" dirty="0">
                <a:latin typeface="Calibri Light" panose="020F0302020204030204" pitchFamily="34" charset="0"/>
                <a:cs typeface="Calibri Light" panose="020F0302020204030204" pitchFamily="34" charset="0"/>
              </a:rPr>
              <a:t>Contact Information</a:t>
            </a:r>
            <a:endParaRPr b="1" dirty="0">
              <a:latin typeface="Calibri Light" panose="020F0302020204030204" pitchFamily="34" charset="0"/>
              <a:cs typeface="Calibri Light" panose="020F0302020204030204" pitchFamily="34" charset="0"/>
            </a:endParaRPr>
          </a:p>
        </p:txBody>
      </p:sp>
      <p:sp>
        <p:nvSpPr>
          <p:cNvPr id="430" name="Google Shape;430;p32"/>
          <p:cNvSpPr txBox="1">
            <a:spLocks noGrp="1"/>
          </p:cNvSpPr>
          <p:nvPr>
            <p:ph type="body" idx="1"/>
          </p:nvPr>
        </p:nvSpPr>
        <p:spPr>
          <a:xfrm>
            <a:off x="2392680" y="1929626"/>
            <a:ext cx="3703320" cy="2354699"/>
          </a:xfrm>
          <a:prstGeom prst="rect">
            <a:avLst/>
          </a:prstGeom>
          <a:noFill/>
          <a:ln>
            <a:noFill/>
          </a:ln>
        </p:spPr>
        <p:txBody>
          <a:bodyPr spcFirstLastPara="1" vert="horz" wrap="square" lIns="0" tIns="45700" rIns="0" bIns="45700" rtlCol="0" anchor="t" anchorCtr="0">
            <a:normAutofit/>
          </a:bodyPr>
          <a:lstStyle/>
          <a:p>
            <a:pPr marL="91440" indent="0">
              <a:spcBef>
                <a:spcPts val="0"/>
              </a:spcBef>
              <a:buSzPct val="100000"/>
              <a:buNone/>
            </a:pPr>
            <a:endParaRPr dirty="0"/>
          </a:p>
          <a:p>
            <a:pPr marL="91440" indent="-140970" algn="ctr">
              <a:spcBef>
                <a:spcPts val="1400"/>
              </a:spcBef>
              <a:buSzPct val="100000"/>
            </a:pPr>
            <a:r>
              <a:rPr lang="en-US" sz="2400" dirty="0"/>
              <a:t>Stacey Stark, MS, GISP</a:t>
            </a:r>
            <a:endParaRPr dirty="0"/>
          </a:p>
          <a:p>
            <a:pPr marL="91440" indent="-140970" algn="ctr">
              <a:spcBef>
                <a:spcPts val="1400"/>
              </a:spcBef>
              <a:buSzPct val="100000"/>
            </a:pPr>
            <a:r>
              <a:rPr lang="en-US" sz="2400" u="sng" dirty="0">
                <a:solidFill>
                  <a:schemeClr val="hlink"/>
                </a:solidFill>
                <a:hlinkClick r:id="rId3"/>
              </a:rPr>
              <a:t>slstark@d.umn.edu</a:t>
            </a:r>
            <a:endParaRPr sz="2400" dirty="0"/>
          </a:p>
        </p:txBody>
      </p:sp>
      <p:sp>
        <p:nvSpPr>
          <p:cNvPr id="432" name="Google Shape;432;p32"/>
          <p:cNvSpPr txBox="1">
            <a:spLocks noGrp="1"/>
          </p:cNvSpPr>
          <p:nvPr>
            <p:ph type="ftr" idx="11"/>
          </p:nvPr>
        </p:nvSpPr>
        <p:spPr>
          <a:xfrm>
            <a:off x="7000464" y="6428411"/>
            <a:ext cx="3617103" cy="365125"/>
          </a:xfrm>
          <a:prstGeom prst="rect">
            <a:avLst/>
          </a:prstGeom>
          <a:noFill/>
          <a:ln>
            <a:noFill/>
          </a:ln>
        </p:spPr>
        <p:txBody>
          <a:bodyPr spcFirstLastPara="1" wrap="square" lIns="91425" tIns="45700" rIns="91425" bIns="45700" anchor="ctr" anchorCtr="0">
            <a:noAutofit/>
          </a:bodyPr>
          <a:lstStyle/>
          <a:p>
            <a:pPr algn="r"/>
            <a:r>
              <a:rPr lang="en-US"/>
              <a:t>PRESENTER :  STACEY STARK</a:t>
            </a:r>
            <a:endParaRPr/>
          </a:p>
        </p:txBody>
      </p:sp>
      <p:pic>
        <p:nvPicPr>
          <p:cNvPr id="433" name="Google Shape;433;p32"/>
          <p:cNvPicPr preferRelativeResize="0"/>
          <p:nvPr/>
        </p:nvPicPr>
        <p:blipFill rotWithShape="1">
          <a:blip r:embed="rId4">
            <a:alphaModFix/>
          </a:blip>
          <a:srcRect/>
          <a:stretch/>
        </p:blipFill>
        <p:spPr>
          <a:xfrm>
            <a:off x="2752165" y="4476589"/>
            <a:ext cx="3189420" cy="91126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9</a:t>
            </a:r>
          </a:p>
        </p:txBody>
      </p:sp>
      <p:sp>
        <p:nvSpPr>
          <p:cNvPr id="2" name="Text Placeholder 1"/>
          <p:cNvSpPr>
            <a:spLocks noGrp="1"/>
          </p:cNvSpPr>
          <p:nvPr>
            <p:ph idx="1"/>
          </p:nvPr>
        </p:nvSpPr>
        <p:spPr/>
        <p:txBody>
          <a:bodyPr vert="horz" lIns="91440" tIns="45720" rIns="91440" bIns="45720" rtlCol="0" anchor="t">
            <a:normAutofit/>
          </a:bodyPr>
          <a:lstStyle/>
          <a:p>
            <a:pPr marL="0" indent="0">
              <a:buNone/>
            </a:pPr>
            <a:r>
              <a:rPr lang="en-US" b="1" dirty="0"/>
              <a:t> State of Minnesota Hazard Mitigation Plan</a:t>
            </a:r>
          </a:p>
          <a:p>
            <a:pPr marL="0" indent="0">
              <a:buNone/>
            </a:pPr>
            <a:r>
              <a:rPr lang="en-US" dirty="0">
                <a:cs typeface="Calibri"/>
              </a:rPr>
              <a:t>Stacey Stark</a:t>
            </a:r>
            <a:endParaRPr lang="en-US" b="1" dirty="0"/>
          </a:p>
          <a:p>
            <a:pPr marL="0" indent="0">
              <a:buNone/>
            </a:pPr>
            <a:endParaRPr lang="en-US" b="1" dirty="0"/>
          </a:p>
        </p:txBody>
      </p:sp>
    </p:spTree>
    <p:extLst>
      <p:ext uri="{BB962C8B-B14F-4D97-AF65-F5344CB8AC3E}">
        <p14:creationId xmlns:p14="http://schemas.microsoft.com/office/powerpoint/2010/main" val="2418978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10</a:t>
            </a:r>
          </a:p>
        </p:txBody>
      </p:sp>
      <p:sp>
        <p:nvSpPr>
          <p:cNvPr id="2" name="Text Placeholder 1"/>
          <p:cNvSpPr>
            <a:spLocks noGrp="1"/>
          </p:cNvSpPr>
          <p:nvPr>
            <p:ph idx="1"/>
          </p:nvPr>
        </p:nvSpPr>
        <p:spPr/>
        <p:txBody>
          <a:bodyPr vert="horz" lIns="91440" tIns="45720" rIns="91440" bIns="45720" rtlCol="0" anchor="t">
            <a:normAutofit/>
          </a:bodyPr>
          <a:lstStyle/>
          <a:p>
            <a:pPr marL="0" indent="0">
              <a:buNone/>
            </a:pPr>
            <a:r>
              <a:rPr lang="en-US" b="1" dirty="0"/>
              <a:t> MnGeo Updates</a:t>
            </a:r>
          </a:p>
          <a:p>
            <a:pPr marL="0" indent="0">
              <a:buNone/>
            </a:pPr>
            <a:r>
              <a:rPr lang="en-US" dirty="0">
                <a:cs typeface="Calibri"/>
              </a:rPr>
              <a:t>Alison Slaats</a:t>
            </a:r>
            <a:endParaRPr lang="en-US" b="1" dirty="0"/>
          </a:p>
          <a:p>
            <a:pPr marL="1371600" lvl="2" indent="-457200" fontAlgn="base">
              <a:buAutoNum type="alphaLcPeriod"/>
            </a:pPr>
            <a:r>
              <a:rPr lang="en-US" sz="2500" b="1" dirty="0"/>
              <a:t>Surveyor Position</a:t>
            </a:r>
          </a:p>
          <a:p>
            <a:pPr marL="1371600" lvl="2" indent="-457200" fontAlgn="base">
              <a:buAutoNum type="alphaLcPeriod"/>
            </a:pPr>
            <a:r>
              <a:rPr lang="en-US" sz="2500" b="1" dirty="0"/>
              <a:t>Progress on advised work</a:t>
            </a:r>
          </a:p>
          <a:p>
            <a:pPr marL="1371600" lvl="2" indent="-457200" fontAlgn="base">
              <a:buAutoNum type="alphaLcPeriod"/>
            </a:pPr>
            <a:r>
              <a:rPr lang="en-US" sz="2500" b="1" dirty="0"/>
              <a:t>NSGIC membership for GAC members</a:t>
            </a:r>
          </a:p>
        </p:txBody>
      </p:sp>
    </p:spTree>
    <p:extLst>
      <p:ext uri="{BB962C8B-B14F-4D97-AF65-F5344CB8AC3E}">
        <p14:creationId xmlns:p14="http://schemas.microsoft.com/office/powerpoint/2010/main" val="3618908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D3DC-9D56-F13D-4450-F37F3A295355}"/>
              </a:ext>
            </a:extLst>
          </p:cNvPr>
          <p:cNvSpPr>
            <a:spLocks noGrp="1"/>
          </p:cNvSpPr>
          <p:nvPr>
            <p:ph type="title"/>
          </p:nvPr>
        </p:nvSpPr>
        <p:spPr/>
        <p:txBody>
          <a:bodyPr/>
          <a:lstStyle/>
          <a:p>
            <a:r>
              <a:rPr lang="en-US" dirty="0"/>
              <a:t>MnGeo Surveyor Coordinator position</a:t>
            </a:r>
          </a:p>
        </p:txBody>
      </p:sp>
      <p:sp>
        <p:nvSpPr>
          <p:cNvPr id="3" name="Content Placeholder 2">
            <a:extLst>
              <a:ext uri="{FF2B5EF4-FFF2-40B4-BE49-F238E27FC236}">
                <a16:creationId xmlns:a16="http://schemas.microsoft.com/office/drawing/2014/main" id="{59BB3832-AA99-6198-190E-4B6E87879264}"/>
              </a:ext>
            </a:extLst>
          </p:cNvPr>
          <p:cNvSpPr>
            <a:spLocks noGrp="1"/>
          </p:cNvSpPr>
          <p:nvPr>
            <p:ph idx="1"/>
          </p:nvPr>
        </p:nvSpPr>
        <p:spPr/>
        <p:txBody>
          <a:bodyPr>
            <a:normAutofit lnSpcReduction="10000"/>
          </a:bodyPr>
          <a:lstStyle/>
          <a:p>
            <a:r>
              <a:rPr lang="en-US" dirty="0"/>
              <a:t>The Minnesota legislature funded a public land survey system (PLSS) remonumentation program in the 2023 legislature. This pilot grant program will provide grants to Minnesota Counties to remonument the PLSS.</a:t>
            </a:r>
          </a:p>
          <a:p>
            <a:r>
              <a:rPr lang="en-US" dirty="0"/>
              <a:t>$9.7 M is provided for use over 4 years (starting July 1, 2023). 6% is for administrative support. </a:t>
            </a:r>
          </a:p>
          <a:p>
            <a:r>
              <a:rPr lang="en-US" dirty="0"/>
              <a:t>MnGeo will hire a Survey Coordinator to set up and manage the program</a:t>
            </a:r>
          </a:p>
          <a:p>
            <a:pPr lvl="1"/>
            <a:r>
              <a:rPr lang="en-US" dirty="0"/>
              <a:t>Position posting closed on August 28</a:t>
            </a:r>
          </a:p>
          <a:p>
            <a:pPr lvl="1"/>
            <a:r>
              <a:rPr lang="en-US" dirty="0"/>
              <a:t>Interviews during weeks of September 11 and 18</a:t>
            </a:r>
          </a:p>
          <a:p>
            <a:pPr lvl="1"/>
            <a:r>
              <a:rPr lang="en-US" dirty="0"/>
              <a:t>Hope to have a the MnGeo Survey Coordinator onboard in October</a:t>
            </a:r>
          </a:p>
          <a:p>
            <a:endParaRPr lang="en-US" dirty="0"/>
          </a:p>
          <a:p>
            <a:endParaRPr lang="en-US" dirty="0"/>
          </a:p>
        </p:txBody>
      </p:sp>
    </p:spTree>
    <p:extLst>
      <p:ext uri="{BB962C8B-B14F-4D97-AF65-F5344CB8AC3E}">
        <p14:creationId xmlns:p14="http://schemas.microsoft.com/office/powerpoint/2010/main" val="3114130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D3DC-9D56-F13D-4450-F37F3A295355}"/>
              </a:ext>
            </a:extLst>
          </p:cNvPr>
          <p:cNvSpPr>
            <a:spLocks noGrp="1"/>
          </p:cNvSpPr>
          <p:nvPr>
            <p:ph type="title"/>
          </p:nvPr>
        </p:nvSpPr>
        <p:spPr/>
        <p:txBody>
          <a:bodyPr/>
          <a:lstStyle/>
          <a:p>
            <a:r>
              <a:rPr lang="en-US" dirty="0"/>
              <a:t>Progress on advised work</a:t>
            </a:r>
          </a:p>
        </p:txBody>
      </p:sp>
      <p:sp>
        <p:nvSpPr>
          <p:cNvPr id="3" name="Content Placeholder 2">
            <a:extLst>
              <a:ext uri="{FF2B5EF4-FFF2-40B4-BE49-F238E27FC236}">
                <a16:creationId xmlns:a16="http://schemas.microsoft.com/office/drawing/2014/main" id="{59BB3832-AA99-6198-190E-4B6E87879264}"/>
              </a:ext>
            </a:extLst>
          </p:cNvPr>
          <p:cNvSpPr>
            <a:spLocks noGrp="1"/>
          </p:cNvSpPr>
          <p:nvPr>
            <p:ph idx="1"/>
          </p:nvPr>
        </p:nvSpPr>
        <p:spPr/>
        <p:txBody>
          <a:bodyPr/>
          <a:lstStyle/>
          <a:p>
            <a:r>
              <a:rPr lang="en-US" dirty="0"/>
              <a:t>Continued work to support committee and workgroup initiatives </a:t>
            </a:r>
          </a:p>
          <a:p>
            <a:r>
              <a:rPr lang="en-US" dirty="0"/>
              <a:t>Continued addition of counties to opt-in parcel dataset as needed based on advisement letters from GAC</a:t>
            </a:r>
          </a:p>
          <a:p>
            <a:r>
              <a:rPr lang="en-US" dirty="0"/>
              <a:t>Preparation of road centerlines and address points resources based on opt-in advisement letters from GAC</a:t>
            </a:r>
          </a:p>
          <a:p>
            <a:pPr lvl="1"/>
            <a:endParaRPr lang="en-US" dirty="0"/>
          </a:p>
          <a:p>
            <a:endParaRPr lang="en-US" dirty="0"/>
          </a:p>
        </p:txBody>
      </p:sp>
    </p:spTree>
    <p:extLst>
      <p:ext uri="{BB962C8B-B14F-4D97-AF65-F5344CB8AC3E}">
        <p14:creationId xmlns:p14="http://schemas.microsoft.com/office/powerpoint/2010/main" val="2695420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C84E-A343-766F-4EF7-7501C0ACBFAD}"/>
              </a:ext>
            </a:extLst>
          </p:cNvPr>
          <p:cNvSpPr>
            <a:spLocks noGrp="1"/>
          </p:cNvSpPr>
          <p:nvPr>
            <p:ph type="title"/>
          </p:nvPr>
        </p:nvSpPr>
        <p:spPr/>
        <p:txBody>
          <a:bodyPr>
            <a:normAutofit fontScale="90000"/>
          </a:bodyPr>
          <a:lstStyle/>
          <a:p>
            <a:r>
              <a:rPr lang="en-US" dirty="0"/>
              <a:t>GAC Administrative support:</a:t>
            </a:r>
            <a:br>
              <a:rPr lang="en-US" dirty="0"/>
            </a:br>
            <a:r>
              <a:rPr lang="en-US" dirty="0"/>
              <a:t>National States Geographic Information Council (NSGIC)</a:t>
            </a:r>
          </a:p>
        </p:txBody>
      </p:sp>
      <p:sp>
        <p:nvSpPr>
          <p:cNvPr id="3" name="Content Placeholder 2">
            <a:extLst>
              <a:ext uri="{FF2B5EF4-FFF2-40B4-BE49-F238E27FC236}">
                <a16:creationId xmlns:a16="http://schemas.microsoft.com/office/drawing/2014/main" id="{0D191DEB-CEC8-AFA3-4EBB-954E87F7BA67}"/>
              </a:ext>
            </a:extLst>
          </p:cNvPr>
          <p:cNvSpPr>
            <a:spLocks noGrp="1"/>
          </p:cNvSpPr>
          <p:nvPr>
            <p:ph idx="1"/>
          </p:nvPr>
        </p:nvSpPr>
        <p:spPr>
          <a:xfrm>
            <a:off x="422031" y="1594624"/>
            <a:ext cx="8612241" cy="4894099"/>
          </a:xfrm>
        </p:spPr>
        <p:txBody>
          <a:bodyPr>
            <a:normAutofit fontScale="85000" lnSpcReduction="20000"/>
          </a:bodyPr>
          <a:lstStyle/>
          <a:p>
            <a:r>
              <a:rPr lang="en-US" dirty="0"/>
              <a:t>About NSGIC</a:t>
            </a:r>
          </a:p>
          <a:p>
            <a:pPr lvl="1"/>
            <a:r>
              <a:rPr lang="en-US" dirty="0"/>
              <a:t>The National States Geographic Information Council (NSGIC) exists to advance effective state-led geospatial coordination for the nation. </a:t>
            </a:r>
          </a:p>
          <a:p>
            <a:pPr lvl="1"/>
            <a:r>
              <a:rPr lang="en-US" dirty="0"/>
              <a:t>NSGIC provides a national forum to share policies and practices for geospatial activities and provide a forum for national policy leadership</a:t>
            </a:r>
          </a:p>
          <a:p>
            <a:pPr lvl="1"/>
            <a:r>
              <a:rPr lang="en-US" dirty="0"/>
              <a:t>NSGIC has many committees and workgroups working on similar issues </a:t>
            </a:r>
          </a:p>
          <a:p>
            <a:pPr lvl="1"/>
            <a:r>
              <a:rPr lang="en-US" dirty="0"/>
              <a:t>NSGIC is working on bringing state geospatial councils together – stay tuned</a:t>
            </a:r>
          </a:p>
          <a:p>
            <a:pPr lvl="1"/>
            <a:r>
              <a:rPr lang="en-US" dirty="0">
                <a:hlinkClick r:id="rId2"/>
              </a:rPr>
              <a:t>https://nsgic.org/</a:t>
            </a:r>
            <a:r>
              <a:rPr lang="en-US" dirty="0"/>
              <a:t> </a:t>
            </a:r>
          </a:p>
          <a:p>
            <a:r>
              <a:rPr lang="en-US" dirty="0"/>
              <a:t>As a GAC member, you have a membership in NSGIC </a:t>
            </a:r>
          </a:p>
          <a:p>
            <a:pPr lvl="1"/>
            <a:r>
              <a:rPr lang="en-US" dirty="0"/>
              <a:t>If you are new to NSGIC, we will have you signed up</a:t>
            </a:r>
          </a:p>
          <a:p>
            <a:r>
              <a:rPr lang="en-US" dirty="0"/>
              <a:t>There are a limited number of membership for GAC committee members </a:t>
            </a:r>
          </a:p>
          <a:p>
            <a:pPr lvl="1"/>
            <a:r>
              <a:rPr lang="en-US" dirty="0"/>
              <a:t>Let MnGeo know if a membership would benefit your committee work</a:t>
            </a:r>
          </a:p>
        </p:txBody>
      </p:sp>
      <p:pic>
        <p:nvPicPr>
          <p:cNvPr id="8" name="Picture 7">
            <a:extLst>
              <a:ext uri="{FF2B5EF4-FFF2-40B4-BE49-F238E27FC236}">
                <a16:creationId xmlns:a16="http://schemas.microsoft.com/office/drawing/2014/main" id="{26B0817C-FA4C-B007-5D1F-54A0131E61CF}"/>
              </a:ext>
            </a:extLst>
          </p:cNvPr>
          <p:cNvPicPr>
            <a:picLocks noChangeAspect="1"/>
          </p:cNvPicPr>
          <p:nvPr/>
        </p:nvPicPr>
        <p:blipFill>
          <a:blip r:embed="rId3"/>
          <a:stretch>
            <a:fillRect/>
          </a:stretch>
        </p:blipFill>
        <p:spPr>
          <a:xfrm>
            <a:off x="9222291" y="1594624"/>
            <a:ext cx="2800350" cy="4286250"/>
          </a:xfrm>
          <a:prstGeom prst="rect">
            <a:avLst/>
          </a:prstGeom>
        </p:spPr>
      </p:pic>
    </p:spTree>
    <p:extLst>
      <p:ext uri="{BB962C8B-B14F-4D97-AF65-F5344CB8AC3E}">
        <p14:creationId xmlns:p14="http://schemas.microsoft.com/office/powerpoint/2010/main" val="717853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11</a:t>
            </a:r>
          </a:p>
        </p:txBody>
      </p:sp>
      <p:sp>
        <p:nvSpPr>
          <p:cNvPr id="2" name="Text Placeholder 1"/>
          <p:cNvSpPr>
            <a:spLocks noGrp="1"/>
          </p:cNvSpPr>
          <p:nvPr>
            <p:ph idx="1"/>
          </p:nvPr>
        </p:nvSpPr>
        <p:spPr/>
        <p:txBody>
          <a:bodyPr vert="horz" lIns="91440" tIns="45720" rIns="91440" bIns="45720" rtlCol="0" anchor="t">
            <a:normAutofit/>
          </a:bodyPr>
          <a:lstStyle/>
          <a:p>
            <a:pPr marL="0" indent="0">
              <a:buNone/>
            </a:pPr>
            <a:r>
              <a:rPr lang="en-US" b="1" dirty="0"/>
              <a:t>Legislative &amp; NSGIC Updates</a:t>
            </a:r>
          </a:p>
          <a:p>
            <a:pPr marL="0" indent="0">
              <a:buNone/>
            </a:pPr>
            <a:r>
              <a:rPr lang="en-US" dirty="0">
                <a:cs typeface="Calibri"/>
              </a:rPr>
              <a:t>Alison Slaats</a:t>
            </a:r>
            <a:endParaRPr lang="en-US" b="1" dirty="0"/>
          </a:p>
          <a:p>
            <a:pPr marL="0" indent="0">
              <a:buNone/>
            </a:pPr>
            <a:endParaRPr lang="en-US" b="1" dirty="0"/>
          </a:p>
        </p:txBody>
      </p:sp>
    </p:spTree>
    <p:extLst>
      <p:ext uri="{BB962C8B-B14F-4D97-AF65-F5344CB8AC3E}">
        <p14:creationId xmlns:p14="http://schemas.microsoft.com/office/powerpoint/2010/main" val="1470485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600" b="1" dirty="0"/>
              <a:t>Legislative Updates</a:t>
            </a:r>
            <a:endParaRPr lang="en-US" dirty="0"/>
          </a:p>
        </p:txBody>
      </p:sp>
      <p:sp>
        <p:nvSpPr>
          <p:cNvPr id="2" name="Text Placeholder 1"/>
          <p:cNvSpPr>
            <a:spLocks noGrp="1"/>
          </p:cNvSpPr>
          <p:nvPr>
            <p:ph idx="1"/>
          </p:nvPr>
        </p:nvSpPr>
        <p:spPr>
          <a:xfrm>
            <a:off x="580292" y="1600200"/>
            <a:ext cx="7978492" cy="4873751"/>
          </a:xfrm>
        </p:spPr>
        <p:txBody>
          <a:bodyPr vert="horz" lIns="91440" tIns="45720" rIns="91440" bIns="45720" rtlCol="0" anchor="t">
            <a:normAutofit/>
          </a:bodyPr>
          <a:lstStyle/>
          <a:p>
            <a:r>
              <a:rPr lang="en-US" sz="2400"/>
              <a:t>Funding </a:t>
            </a:r>
            <a:r>
              <a:rPr lang="en-US" sz="2400" dirty="0"/>
              <a:t>for PLSS preservation and remonumentation </a:t>
            </a:r>
          </a:p>
          <a:p>
            <a:pPr lvl="1"/>
            <a:r>
              <a:rPr lang="en-US" sz="2000" b="1" dirty="0"/>
              <a:t>$9.7 M</a:t>
            </a:r>
            <a:r>
              <a:rPr lang="en-US" sz="2000" dirty="0"/>
              <a:t> for FY24/25 biennium, can be spent through FY27</a:t>
            </a:r>
          </a:p>
          <a:p>
            <a:pPr lvl="1"/>
            <a:r>
              <a:rPr lang="en-US" sz="2000" dirty="0"/>
              <a:t>6% for administrative costs</a:t>
            </a:r>
          </a:p>
          <a:p>
            <a:pPr algn="l">
              <a:buFont typeface="Arial" panose="020B0604020202020204" pitchFamily="34" charset="0"/>
              <a:buChar char="•"/>
            </a:pPr>
            <a:r>
              <a:rPr lang="en-US" sz="2400" b="0" i="0" dirty="0">
                <a:effectLst/>
              </a:rPr>
              <a:t>MnGeo funding increase</a:t>
            </a:r>
          </a:p>
          <a:p>
            <a:pPr lvl="1"/>
            <a:r>
              <a:rPr lang="en-US" sz="2000" b="0" i="0" dirty="0">
                <a:effectLst/>
              </a:rPr>
              <a:t>The omnibus state government and elections finance bill (House File 1830) included an increase of </a:t>
            </a:r>
            <a:r>
              <a:rPr lang="en-US" sz="2000" b="1" dirty="0"/>
              <a:t>$350,000/year in additional funding </a:t>
            </a:r>
            <a:r>
              <a:rPr lang="en-US" sz="2000" dirty="0"/>
              <a:t>to expand </a:t>
            </a:r>
            <a:r>
              <a:rPr lang="en-US" sz="2000" b="0" i="0" dirty="0">
                <a:effectLst/>
              </a:rPr>
              <a:t>the capacity of MnGeo. </a:t>
            </a:r>
          </a:p>
          <a:p>
            <a:pPr lvl="1"/>
            <a:r>
              <a:rPr lang="en-US" sz="2000" b="0" i="0" dirty="0">
                <a:effectLst/>
              </a:rPr>
              <a:t>Plan to use funds to focus on lidar data distribution and GAC data priorities</a:t>
            </a:r>
          </a:p>
        </p:txBody>
      </p:sp>
    </p:spTree>
    <p:extLst>
      <p:ext uri="{BB962C8B-B14F-4D97-AF65-F5344CB8AC3E}">
        <p14:creationId xmlns:p14="http://schemas.microsoft.com/office/powerpoint/2010/main" val="812280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7F63-7EA9-FE48-68E4-71109C047E58}"/>
              </a:ext>
            </a:extLst>
          </p:cNvPr>
          <p:cNvSpPr>
            <a:spLocks noGrp="1"/>
          </p:cNvSpPr>
          <p:nvPr>
            <p:ph type="title"/>
          </p:nvPr>
        </p:nvSpPr>
        <p:spPr/>
        <p:txBody>
          <a:bodyPr/>
          <a:lstStyle/>
          <a:p>
            <a:r>
              <a:rPr lang="en-US" dirty="0"/>
              <a:t>NSGIC updates</a:t>
            </a:r>
          </a:p>
        </p:txBody>
      </p:sp>
      <p:sp>
        <p:nvSpPr>
          <p:cNvPr id="3" name="Content Placeholder 2">
            <a:extLst>
              <a:ext uri="{FF2B5EF4-FFF2-40B4-BE49-F238E27FC236}">
                <a16:creationId xmlns:a16="http://schemas.microsoft.com/office/drawing/2014/main" id="{87C19F17-5DA3-6457-3FAA-FED790F5B4F0}"/>
              </a:ext>
            </a:extLst>
          </p:cNvPr>
          <p:cNvSpPr>
            <a:spLocks noGrp="1"/>
          </p:cNvSpPr>
          <p:nvPr>
            <p:ph idx="1"/>
          </p:nvPr>
        </p:nvSpPr>
        <p:spPr/>
        <p:txBody>
          <a:bodyPr>
            <a:normAutofit fontScale="92500" lnSpcReduction="20000"/>
          </a:bodyPr>
          <a:lstStyle/>
          <a:p>
            <a:pPr marL="0" indent="0" algn="l">
              <a:buNone/>
            </a:pPr>
            <a:r>
              <a:rPr lang="en-US" sz="2600" b="1" dirty="0"/>
              <a:t>Geospatial Maturity Assessment</a:t>
            </a:r>
          </a:p>
          <a:p>
            <a:pPr algn="l"/>
            <a:r>
              <a:rPr lang="en-US" dirty="0"/>
              <a:t>The NSGIC Geospatial Maturity Assessment (GMA) provides a summary of geospatial initiatives, capabilities, and issues within and across state governments</a:t>
            </a:r>
          </a:p>
          <a:p>
            <a:pPr algn="l"/>
            <a:r>
              <a:rPr lang="en-US" dirty="0"/>
              <a:t>This information is intended to assist state governments with setting goals, identifying peer states for collaboration, identifying areas requiring attention, and connecting with opportunities and resources</a:t>
            </a:r>
          </a:p>
          <a:p>
            <a:pPr algn="l"/>
            <a:r>
              <a:rPr lang="en-US" dirty="0"/>
              <a:t>The assessment is performed every two years. </a:t>
            </a:r>
          </a:p>
          <a:p>
            <a:pPr algn="l"/>
            <a:r>
              <a:rPr lang="en-US" dirty="0"/>
              <a:t>MnGeo filled out the 2021 survey in May of this year</a:t>
            </a:r>
          </a:p>
          <a:p>
            <a:endParaRPr lang="en-US" dirty="0"/>
          </a:p>
        </p:txBody>
      </p:sp>
    </p:spTree>
    <p:extLst>
      <p:ext uri="{BB962C8B-B14F-4D97-AF65-F5344CB8AC3E}">
        <p14:creationId xmlns:p14="http://schemas.microsoft.com/office/powerpoint/2010/main" val="2883200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47B5-949C-4948-AEF4-E55EC1CC83A6}"/>
              </a:ext>
            </a:extLst>
          </p:cNvPr>
          <p:cNvSpPr>
            <a:spLocks noGrp="1"/>
          </p:cNvSpPr>
          <p:nvPr>
            <p:ph type="title"/>
          </p:nvPr>
        </p:nvSpPr>
        <p:spPr/>
        <p:txBody>
          <a:bodyPr/>
          <a:lstStyle/>
          <a:p>
            <a:r>
              <a:rPr lang="en-US" dirty="0"/>
              <a:t>2023 draft NSGIC Geospatial Maturity Assessment</a:t>
            </a:r>
          </a:p>
        </p:txBody>
      </p:sp>
      <p:sp>
        <p:nvSpPr>
          <p:cNvPr id="3" name="Content Placeholder 2">
            <a:extLst>
              <a:ext uri="{FF2B5EF4-FFF2-40B4-BE49-F238E27FC236}">
                <a16:creationId xmlns:a16="http://schemas.microsoft.com/office/drawing/2014/main" id="{13801487-202A-88FF-FB08-374CE70FD341}"/>
              </a:ext>
            </a:extLst>
          </p:cNvPr>
          <p:cNvSpPr>
            <a:spLocks noGrp="1"/>
          </p:cNvSpPr>
          <p:nvPr>
            <p:ph idx="1"/>
          </p:nvPr>
        </p:nvSpPr>
        <p:spPr>
          <a:xfrm>
            <a:off x="838200" y="1825625"/>
            <a:ext cx="6019800" cy="4351338"/>
          </a:xfrm>
        </p:spPr>
        <p:txBody>
          <a:bodyPr vert="horz" lIns="91440" tIns="45720" rIns="91440" bIns="45720" rtlCol="0" anchor="t">
            <a:normAutofit/>
          </a:bodyPr>
          <a:lstStyle/>
          <a:p>
            <a:r>
              <a:rPr lang="en-US" dirty="0"/>
              <a:t>Overall grade of B+</a:t>
            </a:r>
            <a:endParaRPr lang="en-US" dirty="0">
              <a:cs typeface="Calibri"/>
            </a:endParaRPr>
          </a:p>
          <a:p>
            <a:r>
              <a:rPr lang="en-US" dirty="0"/>
              <a:t>This is lower than our 2021 score of A-</a:t>
            </a:r>
          </a:p>
          <a:p>
            <a:r>
              <a:rPr lang="en-US" dirty="0"/>
              <a:t>This change is primarily due to the grade changes in the Address and Transportation sections.</a:t>
            </a:r>
          </a:p>
          <a:p>
            <a:r>
              <a:rPr lang="en-US" dirty="0"/>
              <a:t>We no longer have current statewide address points and road centerline (with address range) datasets</a:t>
            </a:r>
          </a:p>
        </p:txBody>
      </p:sp>
      <p:pic>
        <p:nvPicPr>
          <p:cNvPr id="8" name="Picture 7">
            <a:extLst>
              <a:ext uri="{FF2B5EF4-FFF2-40B4-BE49-F238E27FC236}">
                <a16:creationId xmlns:a16="http://schemas.microsoft.com/office/drawing/2014/main" id="{840237C7-BB2D-5FFB-738C-AA76DBE07CEA}"/>
              </a:ext>
            </a:extLst>
          </p:cNvPr>
          <p:cNvPicPr>
            <a:picLocks noChangeAspect="1"/>
          </p:cNvPicPr>
          <p:nvPr/>
        </p:nvPicPr>
        <p:blipFill>
          <a:blip r:embed="rId2"/>
          <a:stretch>
            <a:fillRect/>
          </a:stretch>
        </p:blipFill>
        <p:spPr>
          <a:xfrm>
            <a:off x="7154765" y="1300488"/>
            <a:ext cx="5037235" cy="5557512"/>
          </a:xfrm>
          <a:prstGeom prst="rect">
            <a:avLst/>
          </a:prstGeom>
        </p:spPr>
      </p:pic>
    </p:spTree>
    <p:extLst>
      <p:ext uri="{BB962C8B-B14F-4D97-AF65-F5344CB8AC3E}">
        <p14:creationId xmlns:p14="http://schemas.microsoft.com/office/powerpoint/2010/main" val="134119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2</a:t>
            </a:r>
          </a:p>
        </p:txBody>
      </p:sp>
      <p:sp>
        <p:nvSpPr>
          <p:cNvPr id="2" name="Text Placeholder 1"/>
          <p:cNvSpPr>
            <a:spLocks noGrp="1"/>
          </p:cNvSpPr>
          <p:nvPr>
            <p:ph idx="1"/>
          </p:nvPr>
        </p:nvSpPr>
        <p:spPr/>
        <p:txBody>
          <a:bodyPr>
            <a:normAutofit/>
          </a:bodyPr>
          <a:lstStyle/>
          <a:p>
            <a:pPr marL="0" indent="0">
              <a:buNone/>
            </a:pPr>
            <a:r>
              <a:rPr lang="en-US" b="1" dirty="0"/>
              <a:t>2. Committee Reports – Review and Accept</a:t>
            </a:r>
          </a:p>
          <a:p>
            <a:pPr marL="0" indent="0">
              <a:buNone/>
            </a:pPr>
            <a:r>
              <a:rPr lang="en-US" dirty="0"/>
              <a:t>All</a:t>
            </a:r>
          </a:p>
        </p:txBody>
      </p:sp>
    </p:spTree>
    <p:extLst>
      <p:ext uri="{BB962C8B-B14F-4D97-AF65-F5344CB8AC3E}">
        <p14:creationId xmlns:p14="http://schemas.microsoft.com/office/powerpoint/2010/main" val="2487256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3293-D723-1679-66BC-7289BA486BF6}"/>
              </a:ext>
            </a:extLst>
          </p:cNvPr>
          <p:cNvSpPr>
            <a:spLocks noGrp="1"/>
          </p:cNvSpPr>
          <p:nvPr>
            <p:ph type="title"/>
          </p:nvPr>
        </p:nvSpPr>
        <p:spPr/>
        <p:txBody>
          <a:bodyPr/>
          <a:lstStyle/>
          <a:p>
            <a:r>
              <a:rPr lang="en-US" dirty="0"/>
              <a:t>NSGIC Geospatial Maturity Assessment (GMA)</a:t>
            </a:r>
          </a:p>
        </p:txBody>
      </p:sp>
      <p:sp>
        <p:nvSpPr>
          <p:cNvPr id="9" name="Content Placeholder 8">
            <a:extLst>
              <a:ext uri="{FF2B5EF4-FFF2-40B4-BE49-F238E27FC236}">
                <a16:creationId xmlns:a16="http://schemas.microsoft.com/office/drawing/2014/main" id="{CD2A15C2-ABC7-FC63-A49A-145D9FA55E32}"/>
              </a:ext>
            </a:extLst>
          </p:cNvPr>
          <p:cNvSpPr>
            <a:spLocks noGrp="1"/>
          </p:cNvSpPr>
          <p:nvPr>
            <p:ph idx="1"/>
          </p:nvPr>
        </p:nvSpPr>
        <p:spPr>
          <a:xfrm>
            <a:off x="361950" y="1594624"/>
            <a:ext cx="4076700" cy="4582339"/>
          </a:xfrm>
        </p:spPr>
        <p:txBody>
          <a:bodyPr>
            <a:normAutofit fontScale="92500" lnSpcReduction="10000"/>
          </a:bodyPr>
          <a:lstStyle/>
          <a:p>
            <a:r>
              <a:rPr lang="en-US" dirty="0"/>
              <a:t>Comparison between 2021 and 2023</a:t>
            </a:r>
          </a:p>
          <a:p>
            <a:r>
              <a:rPr lang="en-US" dirty="0"/>
              <a:t>Parcels grade improved, reflects PLRC open data committee work</a:t>
            </a:r>
          </a:p>
          <a:p>
            <a:r>
              <a:rPr lang="en-US" dirty="0"/>
              <a:t>Transportation and Address grade went down, due to change in data collection, validation process. With new opt-in work being done for these datasets by Outreach Committee, this can improve</a:t>
            </a:r>
          </a:p>
        </p:txBody>
      </p:sp>
      <p:graphicFrame>
        <p:nvGraphicFramePr>
          <p:cNvPr id="7" name="Table 7">
            <a:extLst>
              <a:ext uri="{FF2B5EF4-FFF2-40B4-BE49-F238E27FC236}">
                <a16:creationId xmlns:a16="http://schemas.microsoft.com/office/drawing/2014/main" id="{45E7F81C-47C6-EA2E-4CB0-D328654C3BB7}"/>
              </a:ext>
            </a:extLst>
          </p:cNvPr>
          <p:cNvGraphicFramePr>
            <a:graphicFrameLocks/>
          </p:cNvGraphicFramePr>
          <p:nvPr/>
        </p:nvGraphicFramePr>
        <p:xfrm>
          <a:off x="4524375" y="1050925"/>
          <a:ext cx="6572249" cy="5562600"/>
        </p:xfrm>
        <a:graphic>
          <a:graphicData uri="http://schemas.openxmlformats.org/drawingml/2006/table">
            <a:tbl>
              <a:tblPr firstRow="1" lastRow="1" bandRow="1">
                <a:tableStyleId>{5C22544A-7EE6-4342-B048-85BDC9FD1C3A}</a:tableStyleId>
              </a:tblPr>
              <a:tblGrid>
                <a:gridCol w="3745799">
                  <a:extLst>
                    <a:ext uri="{9D8B030D-6E8A-4147-A177-3AD203B41FA5}">
                      <a16:colId xmlns:a16="http://schemas.microsoft.com/office/drawing/2014/main" val="2516374898"/>
                    </a:ext>
                  </a:extLst>
                </a:gridCol>
                <a:gridCol w="1413225">
                  <a:extLst>
                    <a:ext uri="{9D8B030D-6E8A-4147-A177-3AD203B41FA5}">
                      <a16:colId xmlns:a16="http://schemas.microsoft.com/office/drawing/2014/main" val="1384485686"/>
                    </a:ext>
                  </a:extLst>
                </a:gridCol>
                <a:gridCol w="1413225">
                  <a:extLst>
                    <a:ext uri="{9D8B030D-6E8A-4147-A177-3AD203B41FA5}">
                      <a16:colId xmlns:a16="http://schemas.microsoft.com/office/drawing/2014/main" val="1019903328"/>
                    </a:ext>
                  </a:extLst>
                </a:gridCol>
              </a:tblGrid>
              <a:tr h="370840">
                <a:tc>
                  <a:txBody>
                    <a:bodyPr/>
                    <a:lstStyle/>
                    <a:p>
                      <a:r>
                        <a:rPr lang="en-US" dirty="0"/>
                        <a:t>Section</a:t>
                      </a:r>
                    </a:p>
                  </a:txBody>
                  <a:tcPr>
                    <a:lnB w="12700" cap="flat" cmpd="sng" algn="ctr">
                      <a:solidFill>
                        <a:schemeClr val="tx1"/>
                      </a:solidFill>
                      <a:prstDash val="solid"/>
                      <a:round/>
                      <a:headEnd type="none" w="med" len="med"/>
                      <a:tailEnd type="none" w="med" len="med"/>
                    </a:lnB>
                  </a:tcPr>
                </a:tc>
                <a:tc>
                  <a:txBody>
                    <a:bodyPr/>
                    <a:lstStyle/>
                    <a:p>
                      <a:r>
                        <a:rPr lang="en-US" dirty="0"/>
                        <a:t>2021 Grade</a:t>
                      </a:r>
                    </a:p>
                  </a:txBody>
                  <a:tcPr>
                    <a:lnB w="12700" cap="flat" cmpd="sng" algn="ctr">
                      <a:solidFill>
                        <a:schemeClr val="tx1"/>
                      </a:solidFill>
                      <a:prstDash val="solid"/>
                      <a:round/>
                      <a:headEnd type="none" w="med" len="med"/>
                      <a:tailEnd type="none" w="med" len="med"/>
                    </a:lnB>
                  </a:tcPr>
                </a:tc>
                <a:tc>
                  <a:txBody>
                    <a:bodyPr/>
                    <a:lstStyle/>
                    <a:p>
                      <a:r>
                        <a:rPr lang="en-US" dirty="0"/>
                        <a:t>2023 Grade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7183803"/>
                  </a:ext>
                </a:extLst>
              </a:tr>
              <a:tr h="370840">
                <a:tc>
                  <a:txBody>
                    <a:bodyPr/>
                    <a:lstStyle/>
                    <a:p>
                      <a:pPr algn="l"/>
                      <a:r>
                        <a:rPr lang="en-US" dirty="0"/>
                        <a:t>Coordination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740178"/>
                  </a:ext>
                </a:extLst>
              </a:tr>
              <a:tr h="370840">
                <a:tc gridSpan="3">
                  <a:txBody>
                    <a:bodyPr/>
                    <a:lstStyle/>
                    <a:p>
                      <a:pPr algn="l"/>
                      <a:r>
                        <a:rPr lang="en-US" dirty="0"/>
                        <a:t>State-Led Themes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93081435"/>
                  </a:ext>
                </a:extLst>
              </a:tr>
              <a:tr h="370840">
                <a:tc>
                  <a:txBody>
                    <a:bodyPr/>
                    <a:lstStyle/>
                    <a:p>
                      <a:pPr algn="l"/>
                      <a:r>
                        <a:rPr lang="en-US" dirty="0"/>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4308598"/>
                  </a:ext>
                </a:extLst>
              </a:tr>
              <a:tr h="370840">
                <a:tc>
                  <a:txBody>
                    <a:bodyPr/>
                    <a:lstStyle/>
                    <a:p>
                      <a:pPr algn="l"/>
                      <a:r>
                        <a:rPr lang="en-US" dirty="0" err="1"/>
                        <a:t>Cadastre</a:t>
                      </a:r>
                      <a:r>
                        <a:rPr lang="en-US" dirty="0"/>
                        <a:t> (parcels)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226833"/>
                  </a:ext>
                </a:extLst>
              </a:tr>
              <a:tr h="370840">
                <a:tc>
                  <a:txBody>
                    <a:bodyPr/>
                    <a:lstStyle/>
                    <a:p>
                      <a:pPr algn="l"/>
                      <a:r>
                        <a:rPr lang="en-US" dirty="0"/>
                        <a:t>Elevation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7340528"/>
                  </a:ext>
                </a:extLst>
              </a:tr>
              <a:tr h="370840">
                <a:tc>
                  <a:txBody>
                    <a:bodyPr/>
                    <a:lstStyle/>
                    <a:p>
                      <a:pPr algn="l"/>
                      <a:r>
                        <a:rPr lang="en-US" dirty="0" err="1"/>
                        <a:t>Orthoimagery</a:t>
                      </a:r>
                      <a:r>
                        <a:rPr lang="en-US" dirty="0"/>
                        <a:t> Leaf-off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138867"/>
                  </a:ext>
                </a:extLst>
              </a:tr>
              <a:tr h="370840">
                <a:tc>
                  <a:txBody>
                    <a:bodyPr/>
                    <a:lstStyle/>
                    <a:p>
                      <a:pPr algn="l"/>
                      <a:r>
                        <a:rPr lang="en-US" dirty="0"/>
                        <a:t>Transportation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552923"/>
                  </a:ext>
                </a:extLst>
              </a:tr>
              <a:tr h="370840">
                <a:tc>
                  <a:txBody>
                    <a:bodyPr/>
                    <a:lstStyle/>
                    <a:p>
                      <a:pPr algn="l"/>
                      <a:r>
                        <a:rPr lang="en-US" dirty="0"/>
                        <a:t>NG9-1-1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Not graded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6776988"/>
                  </a:ext>
                </a:extLst>
              </a:tr>
              <a:tr h="370840">
                <a:tc gridSpan="3">
                  <a:txBody>
                    <a:bodyPr/>
                    <a:lstStyle/>
                    <a:p>
                      <a:pPr algn="l"/>
                      <a:r>
                        <a:rPr lang="en-US" dirty="0"/>
                        <a:t>Federal-Led Themes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3916799"/>
                  </a:ext>
                </a:extLst>
              </a:tr>
              <a:tr h="370840">
                <a:tc>
                  <a:txBody>
                    <a:bodyPr/>
                    <a:lstStyle/>
                    <a:p>
                      <a:pPr algn="l"/>
                      <a:r>
                        <a:rPr lang="en-US" dirty="0"/>
                        <a:t>Geodetic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398115"/>
                  </a:ext>
                </a:extLst>
              </a:tr>
              <a:tr h="370840">
                <a:tc>
                  <a:txBody>
                    <a:bodyPr/>
                    <a:lstStyle/>
                    <a:p>
                      <a:pPr algn="l"/>
                      <a:r>
                        <a:rPr lang="en-US" dirty="0"/>
                        <a:t>Government 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3973295"/>
                  </a:ext>
                </a:extLst>
              </a:tr>
              <a:tr h="370840">
                <a:tc>
                  <a:txBody>
                    <a:bodyPr/>
                    <a:lstStyle/>
                    <a:p>
                      <a:pPr algn="l"/>
                      <a:r>
                        <a:rPr lang="en-US" dirty="0"/>
                        <a:t>Hydrography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Not graded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8309775"/>
                  </a:ext>
                </a:extLst>
              </a:tr>
              <a:tr h="370840">
                <a:tc>
                  <a:txBody>
                    <a:bodyPr/>
                    <a:lstStyle/>
                    <a:p>
                      <a:pPr algn="l"/>
                      <a:r>
                        <a:rPr lang="en-US" dirty="0" err="1"/>
                        <a:t>Orthoimagery</a:t>
                      </a:r>
                      <a:r>
                        <a:rPr lang="en-US" dirty="0"/>
                        <a:t> Leaf-on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9230027"/>
                  </a:ext>
                </a:extLst>
              </a:tr>
              <a:tr h="370840">
                <a:tc>
                  <a:txBody>
                    <a:bodyPr/>
                    <a:lstStyle/>
                    <a:p>
                      <a:pPr algn="l"/>
                      <a:r>
                        <a:rPr lang="en-US" dirty="0"/>
                        <a:t>Overall 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703298520"/>
                  </a:ext>
                </a:extLst>
              </a:tr>
            </a:tbl>
          </a:graphicData>
        </a:graphic>
      </p:graphicFrame>
    </p:spTree>
    <p:extLst>
      <p:ext uri="{BB962C8B-B14F-4D97-AF65-F5344CB8AC3E}">
        <p14:creationId xmlns:p14="http://schemas.microsoft.com/office/powerpoint/2010/main" val="160532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7F63-7EA9-FE48-68E4-71109C047E58}"/>
              </a:ext>
            </a:extLst>
          </p:cNvPr>
          <p:cNvSpPr>
            <a:spLocks noGrp="1"/>
          </p:cNvSpPr>
          <p:nvPr>
            <p:ph type="title"/>
          </p:nvPr>
        </p:nvSpPr>
        <p:spPr/>
        <p:txBody>
          <a:bodyPr/>
          <a:lstStyle/>
          <a:p>
            <a:r>
              <a:rPr lang="en-US" dirty="0"/>
              <a:t>NSGIC updates</a:t>
            </a:r>
          </a:p>
        </p:txBody>
      </p:sp>
      <p:sp>
        <p:nvSpPr>
          <p:cNvPr id="3" name="Content Placeholder 2">
            <a:extLst>
              <a:ext uri="{FF2B5EF4-FFF2-40B4-BE49-F238E27FC236}">
                <a16:creationId xmlns:a16="http://schemas.microsoft.com/office/drawing/2014/main" id="{87C19F17-5DA3-6457-3FAA-FED790F5B4F0}"/>
              </a:ext>
            </a:extLst>
          </p:cNvPr>
          <p:cNvSpPr>
            <a:spLocks noGrp="1"/>
          </p:cNvSpPr>
          <p:nvPr>
            <p:ph idx="1"/>
          </p:nvPr>
        </p:nvSpPr>
        <p:spPr/>
        <p:txBody>
          <a:bodyPr>
            <a:normAutofit lnSpcReduction="10000"/>
          </a:bodyPr>
          <a:lstStyle/>
          <a:p>
            <a:r>
              <a:rPr lang="en-US" sz="2600" dirty="0"/>
              <a:t>NSGIC Annual conference September 25-29</a:t>
            </a:r>
          </a:p>
          <a:p>
            <a:r>
              <a:rPr lang="en-US" sz="2600" dirty="0"/>
              <a:t>Many </a:t>
            </a:r>
            <a:r>
              <a:rPr lang="en-US" sz="2600"/>
              <a:t>ongoing groups </a:t>
            </a:r>
            <a:endParaRPr lang="en-US" sz="2600" dirty="0"/>
          </a:p>
          <a:p>
            <a:pPr lvl="1"/>
            <a:r>
              <a:rPr lang="en-US" sz="2200" dirty="0"/>
              <a:t>Example: 3DHP – to assist states with the USGS implementation of 3D National Hydrography Program which will remap the nation’s hydrography based on 3D Elevation Program (3DEP) lidar. (This will new hydrography will update NHD - National Hydrography Dataset). As with 3DEP, funding for partnership project will be available.</a:t>
            </a:r>
          </a:p>
          <a:p>
            <a:r>
              <a:rPr lang="en-US" sz="2600" dirty="0"/>
              <a:t>Memberships for GAC members will be set up</a:t>
            </a:r>
          </a:p>
          <a:p>
            <a:endParaRPr lang="en-US" dirty="0"/>
          </a:p>
          <a:p>
            <a:endParaRPr lang="en-US" dirty="0"/>
          </a:p>
        </p:txBody>
      </p:sp>
    </p:spTree>
    <p:extLst>
      <p:ext uri="{BB962C8B-B14F-4D97-AF65-F5344CB8AC3E}">
        <p14:creationId xmlns:p14="http://schemas.microsoft.com/office/powerpoint/2010/main" val="1225961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12</a:t>
            </a:r>
          </a:p>
        </p:txBody>
      </p:sp>
      <p:sp>
        <p:nvSpPr>
          <p:cNvPr id="2" name="Text Placeholder 1"/>
          <p:cNvSpPr>
            <a:spLocks noGrp="1"/>
          </p:cNvSpPr>
          <p:nvPr>
            <p:ph idx="1"/>
          </p:nvPr>
        </p:nvSpPr>
        <p:spPr/>
        <p:txBody>
          <a:bodyPr vert="horz" lIns="91440" tIns="45720" rIns="91440" bIns="45720" rtlCol="0" anchor="t">
            <a:normAutofit/>
          </a:bodyPr>
          <a:lstStyle/>
          <a:p>
            <a:pPr marL="0" indent="0">
              <a:buNone/>
            </a:pPr>
            <a:r>
              <a:rPr lang="en-US" b="1" dirty="0"/>
              <a:t>Priority Projects Annual Survey: Timeline &amp; Goals</a:t>
            </a:r>
          </a:p>
          <a:p>
            <a:pPr marL="0" indent="0">
              <a:buNone/>
            </a:pPr>
            <a:r>
              <a:rPr lang="en-US" dirty="0">
                <a:cs typeface="Calibri"/>
              </a:rPr>
              <a:t>Cory Richter/David Brandt</a:t>
            </a:r>
            <a:r>
              <a:rPr lang="en-US" b="1" dirty="0"/>
              <a:t> </a:t>
            </a:r>
          </a:p>
          <a:p>
            <a:pPr marL="0" indent="0">
              <a:buNone/>
            </a:pPr>
            <a:r>
              <a:rPr lang="en-US" b="1" dirty="0"/>
              <a:t> </a:t>
            </a:r>
          </a:p>
        </p:txBody>
      </p:sp>
    </p:spTree>
    <p:extLst>
      <p:ext uri="{BB962C8B-B14F-4D97-AF65-F5344CB8AC3E}">
        <p14:creationId xmlns:p14="http://schemas.microsoft.com/office/powerpoint/2010/main" val="20774984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6FE3-2C62-CBEA-7730-208C4C06BA7A}"/>
              </a:ext>
            </a:extLst>
          </p:cNvPr>
          <p:cNvSpPr>
            <a:spLocks noGrp="1"/>
          </p:cNvSpPr>
          <p:nvPr>
            <p:ph type="title"/>
          </p:nvPr>
        </p:nvSpPr>
        <p:spPr/>
        <p:txBody>
          <a:bodyPr/>
          <a:lstStyle/>
          <a:p>
            <a:r>
              <a:rPr lang="en-US" dirty="0">
                <a:ea typeface="+mj-lt"/>
                <a:cs typeface="+mj-lt"/>
              </a:rPr>
              <a:t>Priority Projects Annual Survey </a:t>
            </a:r>
            <a:endParaRPr lang="en-US" dirty="0"/>
          </a:p>
        </p:txBody>
      </p:sp>
      <p:sp>
        <p:nvSpPr>
          <p:cNvPr id="3" name="Content Placeholder 2">
            <a:extLst>
              <a:ext uri="{FF2B5EF4-FFF2-40B4-BE49-F238E27FC236}">
                <a16:creationId xmlns:a16="http://schemas.microsoft.com/office/drawing/2014/main" id="{510BAD9E-D8B8-9DD8-6B27-7A155B80B531}"/>
              </a:ext>
            </a:extLst>
          </p:cNvPr>
          <p:cNvSpPr>
            <a:spLocks noGrp="1"/>
          </p:cNvSpPr>
          <p:nvPr>
            <p:ph sz="half" idx="1"/>
          </p:nvPr>
        </p:nvSpPr>
        <p:spPr>
          <a:xfrm>
            <a:off x="866078" y="1483112"/>
            <a:ext cx="5181600" cy="4582339"/>
          </a:xfrm>
        </p:spPr>
        <p:txBody>
          <a:bodyPr vert="horz" lIns="91440" tIns="45720" rIns="91440" bIns="45720" rtlCol="0" anchor="t">
            <a:normAutofit/>
          </a:bodyPr>
          <a:lstStyle/>
          <a:p>
            <a:pPr marL="0" indent="0">
              <a:buNone/>
            </a:pPr>
            <a:r>
              <a:rPr lang="en-US" sz="2000" b="1" dirty="0">
                <a:cs typeface="Calibri"/>
              </a:rPr>
              <a:t>September</a:t>
            </a:r>
          </a:p>
          <a:p>
            <a:pPr marL="800100" lvl="1" indent="-342900"/>
            <a:r>
              <a:rPr lang="en-US" sz="1800" dirty="0">
                <a:cs typeface="Calibri"/>
              </a:rPr>
              <a:t>Review current priority projects list</a:t>
            </a:r>
          </a:p>
          <a:p>
            <a:pPr marL="0" indent="0">
              <a:buNone/>
            </a:pPr>
            <a:r>
              <a:rPr lang="en-US" sz="2000" b="1" dirty="0">
                <a:cs typeface="Calibri"/>
              </a:rPr>
              <a:t>October – MN GIS/LIS Annual Conference</a:t>
            </a:r>
          </a:p>
          <a:p>
            <a:pPr marL="800100" lvl="1" indent="-342900"/>
            <a:r>
              <a:rPr lang="en-US" sz="1800" dirty="0">
                <a:cs typeface="Calibri"/>
              </a:rPr>
              <a:t>Survey GIS stakeholders for project ideas</a:t>
            </a:r>
          </a:p>
          <a:p>
            <a:pPr marL="0" indent="0">
              <a:buNone/>
            </a:pPr>
            <a:r>
              <a:rPr lang="en-US" sz="2000" b="1" dirty="0">
                <a:cs typeface="Calibri"/>
              </a:rPr>
              <a:t>Late October</a:t>
            </a:r>
          </a:p>
          <a:p>
            <a:pPr marL="800100" lvl="1" indent="-342900"/>
            <a:r>
              <a:rPr lang="en-US" sz="1800" dirty="0">
                <a:cs typeface="Calibri"/>
              </a:rPr>
              <a:t>Have GAC review proposed survey via email vote</a:t>
            </a:r>
          </a:p>
        </p:txBody>
      </p:sp>
      <p:sp>
        <p:nvSpPr>
          <p:cNvPr id="4" name="Content Placeholder 3">
            <a:extLst>
              <a:ext uri="{FF2B5EF4-FFF2-40B4-BE49-F238E27FC236}">
                <a16:creationId xmlns:a16="http://schemas.microsoft.com/office/drawing/2014/main" id="{76DAE991-B72E-042C-1CE6-68C1A803AE0F}"/>
              </a:ext>
            </a:extLst>
          </p:cNvPr>
          <p:cNvSpPr>
            <a:spLocks noGrp="1"/>
          </p:cNvSpPr>
          <p:nvPr>
            <p:ph sz="half" idx="2"/>
          </p:nvPr>
        </p:nvSpPr>
        <p:spPr/>
        <p:txBody>
          <a:bodyPr vert="horz" lIns="91440" tIns="45720" rIns="91440" bIns="45720" rtlCol="0" anchor="t">
            <a:normAutofit/>
          </a:bodyPr>
          <a:lstStyle/>
          <a:p>
            <a:pPr marL="0" indent="0">
              <a:buNone/>
            </a:pPr>
            <a:r>
              <a:rPr lang="en-US" sz="2000" b="1" dirty="0">
                <a:ea typeface="+mn-lt"/>
                <a:cs typeface="+mn-lt"/>
              </a:rPr>
              <a:t>Early November </a:t>
            </a:r>
            <a:endParaRPr lang="en-US" sz="2000" b="1">
              <a:cs typeface="Calibri"/>
            </a:endParaRPr>
          </a:p>
          <a:p>
            <a:pPr lvl="1" indent="-342900"/>
            <a:r>
              <a:rPr lang="en-US" sz="1800" dirty="0">
                <a:ea typeface="+mn-lt"/>
                <a:cs typeface="+mn-lt"/>
              </a:rPr>
              <a:t>Distribute Priorities Survey to stakeholders </a:t>
            </a:r>
            <a:endParaRPr lang="en-US" sz="1800">
              <a:cs typeface="Calibri"/>
            </a:endParaRPr>
          </a:p>
          <a:p>
            <a:pPr marL="0" indent="0">
              <a:buNone/>
            </a:pPr>
            <a:r>
              <a:rPr lang="en-US" sz="2000" b="1" dirty="0">
                <a:ea typeface="+mn-lt"/>
                <a:cs typeface="+mn-lt"/>
              </a:rPr>
              <a:t>Late November </a:t>
            </a:r>
            <a:endParaRPr lang="en-US" sz="2000" b="1">
              <a:cs typeface="Calibri"/>
            </a:endParaRPr>
          </a:p>
          <a:p>
            <a:pPr lvl="1" indent="-342900"/>
            <a:r>
              <a:rPr lang="en-US" sz="1800" dirty="0">
                <a:ea typeface="+mn-lt"/>
                <a:cs typeface="+mn-lt"/>
              </a:rPr>
              <a:t>Score survey results </a:t>
            </a:r>
            <a:endParaRPr lang="en-US" sz="1800">
              <a:cs typeface="Calibri"/>
            </a:endParaRPr>
          </a:p>
          <a:p>
            <a:pPr marL="0" indent="0">
              <a:buNone/>
            </a:pPr>
            <a:r>
              <a:rPr lang="en-US" sz="2000" b="1" dirty="0">
                <a:ea typeface="+mn-lt"/>
                <a:cs typeface="+mn-lt"/>
              </a:rPr>
              <a:t>December Quarterly GAC meeting </a:t>
            </a:r>
            <a:endParaRPr lang="en-US" sz="2000" b="1">
              <a:cs typeface="Calibri"/>
            </a:endParaRPr>
          </a:p>
          <a:p>
            <a:pPr lvl="1" indent="-342900"/>
            <a:r>
              <a:rPr lang="en-US" sz="1800" dirty="0">
                <a:ea typeface="+mn-lt"/>
                <a:cs typeface="+mn-lt"/>
              </a:rPr>
              <a:t>Review Priority Project Survey results and set 2024 project lists</a:t>
            </a:r>
            <a:endParaRPr lang="en-US" sz="1800" dirty="0">
              <a:cs typeface="Calibri"/>
            </a:endParaRPr>
          </a:p>
        </p:txBody>
      </p:sp>
    </p:spTree>
    <p:extLst>
      <p:ext uri="{BB962C8B-B14F-4D97-AF65-F5344CB8AC3E}">
        <p14:creationId xmlns:p14="http://schemas.microsoft.com/office/powerpoint/2010/main" val="157074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3EDB-68FE-F3CC-E4A2-85D3268FAE37}"/>
              </a:ext>
            </a:extLst>
          </p:cNvPr>
          <p:cNvSpPr>
            <a:spLocks noGrp="1"/>
          </p:cNvSpPr>
          <p:nvPr>
            <p:ph type="title"/>
          </p:nvPr>
        </p:nvSpPr>
        <p:spPr/>
        <p:txBody>
          <a:bodyPr/>
          <a:lstStyle/>
          <a:p>
            <a:r>
              <a:rPr lang="en-US" dirty="0">
                <a:ea typeface="+mj-lt"/>
                <a:cs typeface="+mj-lt"/>
              </a:rPr>
              <a:t>Priority Projects Annual Survey </a:t>
            </a:r>
            <a:endParaRPr lang="en-US"/>
          </a:p>
        </p:txBody>
      </p:sp>
      <p:sp>
        <p:nvSpPr>
          <p:cNvPr id="3" name="Content Placeholder 2">
            <a:extLst>
              <a:ext uri="{FF2B5EF4-FFF2-40B4-BE49-F238E27FC236}">
                <a16:creationId xmlns:a16="http://schemas.microsoft.com/office/drawing/2014/main" id="{A0603D7F-4C3F-D649-C712-1DE9EE3C1450}"/>
              </a:ext>
            </a:extLst>
          </p:cNvPr>
          <p:cNvSpPr>
            <a:spLocks noGrp="1"/>
          </p:cNvSpPr>
          <p:nvPr>
            <p:ph idx="1"/>
          </p:nvPr>
        </p:nvSpPr>
        <p:spPr/>
        <p:txBody>
          <a:bodyPr vert="horz" lIns="91440" tIns="45720" rIns="91440" bIns="45720" rtlCol="0" anchor="t">
            <a:normAutofit/>
          </a:bodyPr>
          <a:lstStyle/>
          <a:p>
            <a:pPr marL="0" indent="0">
              <a:buNone/>
            </a:pPr>
            <a:r>
              <a:rPr lang="en-US" sz="2800" b="1" dirty="0">
                <a:cs typeface="Calibri"/>
              </a:rPr>
              <a:t>Options</a:t>
            </a:r>
          </a:p>
          <a:p>
            <a:pPr>
              <a:buFont typeface="Wingdings" panose="020B0604020202020204" pitchFamily="34" charset="0"/>
              <a:buChar char="Ø"/>
            </a:pPr>
            <a:r>
              <a:rPr lang="en-US" sz="2800" dirty="0">
                <a:cs typeface="Calibri"/>
              </a:rPr>
              <a:t>   Present as one unified list</a:t>
            </a:r>
          </a:p>
          <a:p>
            <a:pPr>
              <a:buFont typeface="Wingdings" panose="020B0604020202020204" pitchFamily="34" charset="0"/>
              <a:buChar char="Ø"/>
            </a:pPr>
            <a:r>
              <a:rPr lang="en-US" sz="2800" dirty="0">
                <a:cs typeface="Calibri"/>
              </a:rPr>
              <a:t>   Group projects into categories </a:t>
            </a:r>
          </a:p>
          <a:p>
            <a:pPr>
              <a:buFont typeface="Wingdings" panose="020B0604020202020204" pitchFamily="34" charset="0"/>
              <a:buChar char="Ø"/>
            </a:pPr>
            <a:endParaRPr lang="en-US" sz="2800" dirty="0">
              <a:cs typeface="Calibri"/>
            </a:endParaRPr>
          </a:p>
          <a:p>
            <a:pPr marL="0" indent="0">
              <a:buNone/>
            </a:pPr>
            <a:r>
              <a:rPr lang="en-US" sz="2800" b="1" dirty="0">
                <a:cs typeface="Calibri"/>
              </a:rPr>
              <a:t>Expanding Status </a:t>
            </a:r>
          </a:p>
          <a:p>
            <a:pPr>
              <a:buFont typeface="Wingdings" panose="020B0604020202020204" pitchFamily="34" charset="0"/>
              <a:buChar char="Ø"/>
            </a:pPr>
            <a:r>
              <a:rPr lang="en-US" sz="2800" b="1" dirty="0">
                <a:cs typeface="Calibri"/>
              </a:rPr>
              <a:t>   </a:t>
            </a:r>
            <a:r>
              <a:rPr lang="en-US" sz="2800" dirty="0">
                <a:cs typeface="Calibri"/>
              </a:rPr>
              <a:t>Active, Inactive, Recruiting, Maintenance</a:t>
            </a:r>
          </a:p>
        </p:txBody>
      </p:sp>
    </p:spTree>
    <p:extLst>
      <p:ext uri="{BB962C8B-B14F-4D97-AF65-F5344CB8AC3E}">
        <p14:creationId xmlns:p14="http://schemas.microsoft.com/office/powerpoint/2010/main" val="32585418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13</a:t>
            </a:r>
          </a:p>
        </p:txBody>
      </p:sp>
      <p:sp>
        <p:nvSpPr>
          <p:cNvPr id="2" name="Text Placeholder 1"/>
          <p:cNvSpPr>
            <a:spLocks noGrp="1"/>
          </p:cNvSpPr>
          <p:nvPr>
            <p:ph idx="1"/>
          </p:nvPr>
        </p:nvSpPr>
        <p:spPr>
          <a:xfrm>
            <a:off x="838200" y="1825624"/>
            <a:ext cx="7720584" cy="4648327"/>
          </a:xfrm>
        </p:spPr>
        <p:txBody>
          <a:bodyPr vert="horz" lIns="91440" tIns="45720" rIns="91440" bIns="45720" rtlCol="0" anchor="t">
            <a:normAutofit/>
          </a:bodyPr>
          <a:lstStyle/>
          <a:p>
            <a:pPr marL="0" indent="0">
              <a:buNone/>
            </a:pPr>
            <a:r>
              <a:rPr lang="en-US" b="1" dirty="0"/>
              <a:t>Updates on GAC Priority Projects and Initiatives</a:t>
            </a:r>
          </a:p>
          <a:p>
            <a:pPr marL="0" indent="0">
              <a:buNone/>
            </a:pPr>
            <a:r>
              <a:rPr lang="en-US" dirty="0">
                <a:cs typeface="Calibri"/>
              </a:rPr>
              <a:t>David Brandt</a:t>
            </a:r>
          </a:p>
          <a:p>
            <a:pPr marL="0" indent="0">
              <a:buNone/>
            </a:pPr>
            <a:endParaRPr lang="en-US" sz="2000" dirty="0">
              <a:cs typeface="Calibri"/>
            </a:endParaRPr>
          </a:p>
        </p:txBody>
      </p:sp>
    </p:spTree>
    <p:extLst>
      <p:ext uri="{BB962C8B-B14F-4D97-AF65-F5344CB8AC3E}">
        <p14:creationId xmlns:p14="http://schemas.microsoft.com/office/powerpoint/2010/main" val="726582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dirty="0"/>
              <a:t>Updates on GAC Priority Projects and Initiatives</a:t>
            </a:r>
            <a:endParaRPr dirty="0"/>
          </a:p>
        </p:txBody>
      </p:sp>
      <p:sp>
        <p:nvSpPr>
          <p:cNvPr id="490" name="Google Shape;490;p61"/>
          <p:cNvSpPr txBox="1">
            <a:spLocks noGrp="1"/>
          </p:cNvSpPr>
          <p:nvPr>
            <p:ph type="body" idx="1"/>
          </p:nvPr>
        </p:nvSpPr>
        <p:spPr>
          <a:prstGeom prst="rect">
            <a:avLst/>
          </a:prstGeom>
          <a:solidFill>
            <a:schemeClr val="lt1"/>
          </a:solidFill>
          <a:ln>
            <a:noFill/>
          </a:ln>
        </p:spPr>
        <p:txBody>
          <a:bodyPr spcFirstLastPara="1" wrap="square" lIns="91425" tIns="45700" rIns="91425" bIns="45700" anchor="t" anchorCtr="0">
            <a:noAutofit/>
          </a:bodyPr>
          <a:lstStyle/>
          <a:p>
            <a:pPr indent="-457200">
              <a:buFont typeface="+mj-lt"/>
              <a:buAutoNum type="arabicPeriod"/>
            </a:pPr>
            <a:r>
              <a:rPr lang="en-US" sz="2400" dirty="0">
                <a:ea typeface="+mn-lt"/>
                <a:cs typeface="+mn-lt"/>
              </a:rPr>
              <a:t>Most recent success </a:t>
            </a:r>
          </a:p>
          <a:p>
            <a:pPr indent="-457200">
              <a:buFont typeface="+mj-lt"/>
              <a:buAutoNum type="arabicPeriod"/>
            </a:pPr>
            <a:r>
              <a:rPr lang="en-US" sz="2400" dirty="0">
                <a:ea typeface="+mn-lt"/>
                <a:cs typeface="+mn-lt"/>
              </a:rPr>
              <a:t>Experiencing a barrier?</a:t>
            </a:r>
          </a:p>
          <a:p>
            <a:pPr indent="-457200">
              <a:buFont typeface="+mj-lt"/>
              <a:buAutoNum type="arabicPeriod"/>
            </a:pPr>
            <a:r>
              <a:rPr lang="en-US" sz="2400" dirty="0">
                <a:ea typeface="+mn-lt"/>
                <a:cs typeface="+mn-lt"/>
              </a:rPr>
              <a:t>Next task</a:t>
            </a:r>
            <a:endParaRPr lang="en-US" sz="2400" dirty="0"/>
          </a:p>
          <a:p>
            <a:pPr indent="-457200">
              <a:buAutoNum type="arabicPeriod"/>
            </a:pPr>
            <a:r>
              <a:rPr lang="en-US" sz="2400" dirty="0">
                <a:cs typeface="Arial"/>
              </a:rPr>
              <a:t>Request for Assistance</a:t>
            </a:r>
          </a:p>
          <a:p>
            <a:pPr marL="0" marR="0" lvl="0" indent="0" algn="l" rtl="0">
              <a:lnSpc>
                <a:spcPct val="100000"/>
              </a:lnSpc>
              <a:spcBef>
                <a:spcPts val="0"/>
              </a:spcBef>
              <a:spcAft>
                <a:spcPts val="0"/>
              </a:spcAft>
              <a:buNone/>
            </a:pPr>
            <a:endParaRPr lang="en-US" sz="2400" b="1" dirty="0"/>
          </a:p>
        </p:txBody>
      </p:sp>
    </p:spTree>
    <p:extLst>
      <p:ext uri="{BB962C8B-B14F-4D97-AF65-F5344CB8AC3E}">
        <p14:creationId xmlns:p14="http://schemas.microsoft.com/office/powerpoint/2010/main" val="3858281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GAC Priorities</a:t>
            </a:r>
          </a:p>
        </p:txBody>
      </p:sp>
      <p:graphicFrame>
        <p:nvGraphicFramePr>
          <p:cNvPr id="2" name="Table 1" descr="Table of GAC Priorities" title="Table of GAC Priorities"/>
          <p:cNvGraphicFramePr>
            <a:graphicFrameLocks noGrp="1"/>
          </p:cNvGraphicFramePr>
          <p:nvPr>
            <p:extLst>
              <p:ext uri="{D42A27DB-BD31-4B8C-83A1-F6EECF244321}">
                <p14:modId xmlns:p14="http://schemas.microsoft.com/office/powerpoint/2010/main" val="2201989812"/>
              </p:ext>
            </p:extLst>
          </p:nvPr>
        </p:nvGraphicFramePr>
        <p:xfrm>
          <a:off x="962526" y="1343239"/>
          <a:ext cx="10283869" cy="5281605"/>
        </p:xfrm>
        <a:graphic>
          <a:graphicData uri="http://schemas.openxmlformats.org/drawingml/2006/table">
            <a:tbl>
              <a:tblPr>
                <a:tableStyleId>{5C22544A-7EE6-4342-B048-85BDC9FD1C3A}</a:tableStyleId>
              </a:tblPr>
              <a:tblGrid>
                <a:gridCol w="4334006">
                  <a:extLst>
                    <a:ext uri="{9D8B030D-6E8A-4147-A177-3AD203B41FA5}">
                      <a16:colId xmlns:a16="http://schemas.microsoft.com/office/drawing/2014/main" val="1836324951"/>
                    </a:ext>
                  </a:extLst>
                </a:gridCol>
                <a:gridCol w="1478071">
                  <a:extLst>
                    <a:ext uri="{9D8B030D-6E8A-4147-A177-3AD203B41FA5}">
                      <a16:colId xmlns:a16="http://schemas.microsoft.com/office/drawing/2014/main" val="2608705875"/>
                    </a:ext>
                  </a:extLst>
                </a:gridCol>
                <a:gridCol w="2203798">
                  <a:extLst>
                    <a:ext uri="{9D8B030D-6E8A-4147-A177-3AD203B41FA5}">
                      <a16:colId xmlns:a16="http://schemas.microsoft.com/office/drawing/2014/main" val="887950405"/>
                    </a:ext>
                  </a:extLst>
                </a:gridCol>
                <a:gridCol w="2267994">
                  <a:extLst>
                    <a:ext uri="{9D8B030D-6E8A-4147-A177-3AD203B41FA5}">
                      <a16:colId xmlns:a16="http://schemas.microsoft.com/office/drawing/2014/main" val="3554509381"/>
                    </a:ext>
                  </a:extLst>
                </a:gridCol>
              </a:tblGrid>
              <a:tr h="640211">
                <a:tc>
                  <a:txBody>
                    <a:bodyPr/>
                    <a:lstStyle/>
                    <a:p>
                      <a:pPr algn="l" fontAlgn="b"/>
                      <a:r>
                        <a:rPr lang="en-US" sz="2000" b="1" u="none" strike="noStrike" dirty="0">
                          <a:effectLst/>
                        </a:rPr>
                        <a:t>Project or Initiative Description</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b="1" u="none" strike="noStrike" dirty="0">
                          <a:effectLst/>
                        </a:rPr>
                        <a:t>Status</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b="1" u="none" strike="noStrike" dirty="0">
                          <a:effectLst/>
                        </a:rPr>
                        <a:t>Project Owner</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b="1" u="none" strike="noStrike" dirty="0">
                          <a:effectLst/>
                        </a:rPr>
                        <a:t>Champion</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1933252473"/>
                  </a:ext>
                </a:extLst>
              </a:tr>
              <a:tr h="365834">
                <a:tc>
                  <a:txBody>
                    <a:bodyPr/>
                    <a:lstStyle/>
                    <a:p>
                      <a:pPr marL="0" marR="0" lvl="0" indent="0" algn="l" rtl="0">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3865"/>
                          </a:solidFill>
                          <a:effectLst/>
                          <a:uLnTx/>
                          <a:uFillTx/>
                          <a:latin typeface="+mn-lt"/>
                          <a:ea typeface="+mn-ea"/>
                          <a:cs typeface="+mn-cs"/>
                        </a:rPr>
                        <a:t>Parcel Data</a:t>
                      </a:r>
                      <a:endParaRPr lang="en-US" sz="2000" b="1" i="0" u="none" strike="noStrike" dirty="0">
                        <a:solidFill>
                          <a:srgbClr val="000000"/>
                        </a:solidFill>
                        <a:effectLst/>
                        <a:latin typeface="Calibri"/>
                      </a:endParaRPr>
                    </a:p>
                  </a:txBody>
                  <a:tcPr marL="7620" marR="7620" marT="7620" marB="0" anchor="ctr">
                    <a:solidFill>
                      <a:schemeClr val="accent2">
                        <a:lumMod val="40000"/>
                        <a:lumOff val="60000"/>
                      </a:schemeClr>
                    </a:solidFill>
                  </a:tcPr>
                </a:tc>
                <a:tc>
                  <a:txBody>
                    <a:bodyPr/>
                    <a:lstStyle/>
                    <a:p>
                      <a:pPr lvl="0" algn="ctr">
                        <a:buNone/>
                      </a:pPr>
                      <a:r>
                        <a:rPr lang="en-US" sz="2000" b="0" i="0" u="none" strike="noStrike" dirty="0">
                          <a:solidFill>
                            <a:schemeClr val="dk1"/>
                          </a:solidFill>
                          <a:effectLst/>
                          <a:latin typeface="+mn-lt"/>
                        </a:rPr>
                        <a:t>Active</a:t>
                      </a:r>
                      <a:endParaRPr lang="en-US" sz="2000" b="1" i="0" u="none" strike="noStrike" dirty="0">
                        <a:solidFill>
                          <a:srgbClr val="000000"/>
                        </a:solidFill>
                        <a:effectLst/>
                        <a:latin typeface="Calibri"/>
                      </a:endParaRPr>
                    </a:p>
                  </a:txBody>
                  <a:tcPr marL="7620" marR="7620" marT="7620" marB="0" anchor="ctr">
                    <a:solidFill>
                      <a:schemeClr val="accent2">
                        <a:lumMod val="40000"/>
                        <a:lumOff val="60000"/>
                      </a:schemeClr>
                    </a:solidFill>
                  </a:tcPr>
                </a:tc>
                <a:tc>
                  <a:txBody>
                    <a:bodyPr/>
                    <a:lstStyle/>
                    <a:p>
                      <a:pPr marL="0" marR="0" lvl="0" indent="0" algn="l" rtl="0">
                        <a:lnSpc>
                          <a:spcPct val="100000"/>
                        </a:lnSpc>
                        <a:spcBef>
                          <a:spcPts val="0"/>
                        </a:spcBef>
                        <a:spcAft>
                          <a:spcPts val="0"/>
                        </a:spcAft>
                        <a:buClrTx/>
                        <a:buSzTx/>
                        <a:buFontTx/>
                        <a:buNone/>
                      </a:pPr>
                      <a:r>
                        <a:rPr lang="en-US" sz="2000" b="0" i="0" u="none" strike="noStrike" dirty="0">
                          <a:solidFill>
                            <a:srgbClr val="003865"/>
                          </a:solidFill>
                          <a:effectLst/>
                          <a:latin typeface="Calibri"/>
                        </a:rPr>
                        <a:t>Ryan Stovern</a:t>
                      </a:r>
                    </a:p>
                  </a:txBody>
                  <a:tcPr marL="7620" marR="7620" marT="7620" marB="0" anchor="ct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Alison Slaats</a:t>
                      </a:r>
                    </a:p>
                  </a:txBody>
                  <a:tcPr marL="7620" marR="7620" marT="7620" marB="0" anchor="ctr">
                    <a:solidFill>
                      <a:schemeClr val="accent2">
                        <a:lumMod val="40000"/>
                        <a:lumOff val="60000"/>
                      </a:schemeClr>
                    </a:solidFill>
                  </a:tcPr>
                </a:tc>
                <a:extLst>
                  <a:ext uri="{0D108BD9-81ED-4DB2-BD59-A6C34878D82A}">
                    <a16:rowId xmlns:a16="http://schemas.microsoft.com/office/drawing/2014/main" val="2837609979"/>
                  </a:ext>
                </a:extLst>
              </a:tr>
              <a:tr h="3658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Critical Infrastructure Data Workflow</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Stacey Stark</a:t>
                      </a: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Steve Swazee</a:t>
                      </a:r>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2910057781"/>
                  </a:ext>
                </a:extLst>
              </a:tr>
              <a:tr h="3658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2000" b="0" i="0" u="none" strike="noStrike" dirty="0">
                          <a:solidFill>
                            <a:srgbClr val="003865"/>
                          </a:solidFill>
                          <a:effectLst/>
                          <a:latin typeface="Calibri" panose="020F0502020204030204" pitchFamily="34" charset="0"/>
                        </a:rPr>
                        <a:t>Updated and Aligned Boundary Data</a:t>
                      </a: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Preston Dowell</a:t>
                      </a:r>
                    </a:p>
                  </a:txBody>
                  <a:tcPr marL="7620" marR="7620" marT="7620" marB="0" anchor="ctr">
                    <a:solidFill>
                      <a:schemeClr val="accent2">
                        <a:lumMod val="40000"/>
                        <a:lumOff val="60000"/>
                      </a:schemeClr>
                    </a:solidFill>
                  </a:tcPr>
                </a:tc>
                <a:tc>
                  <a:txBody>
                    <a:bodyPr/>
                    <a:lstStyle/>
                    <a:p>
                      <a:pPr algn="l" fontAlgn="b"/>
                      <a:r>
                        <a:rPr lang="en-US" sz="2000" u="none" strike="noStrike" dirty="0">
                          <a:effectLst/>
                        </a:rPr>
                        <a:t>Alison Slaats</a:t>
                      </a:r>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2973844051"/>
                  </a:ext>
                </a:extLst>
              </a:tr>
              <a:tr h="3658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Address Points Data</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err="1">
                          <a:effectLst/>
                        </a:rPr>
                        <a:t>MnGeo</a:t>
                      </a:r>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Alison Slaats</a:t>
                      </a:r>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947476017"/>
                  </a:ext>
                </a:extLst>
              </a:tr>
              <a:tr h="365834">
                <a:tc>
                  <a:txBody>
                    <a:bodyPr/>
                    <a:lstStyle/>
                    <a:p>
                      <a:pPr marL="0" marR="0" lvl="0" indent="0" algn="l" rtl="0">
                        <a:lnSpc>
                          <a:spcPct val="100000"/>
                        </a:lnSpc>
                        <a:spcBef>
                          <a:spcPts val="0"/>
                        </a:spcBef>
                        <a:spcAft>
                          <a:spcPts val="0"/>
                        </a:spcAft>
                        <a:buClrTx/>
                        <a:buSzTx/>
                        <a:buFontTx/>
                        <a:buNone/>
                      </a:pPr>
                      <a:r>
                        <a:rPr lang="pt-BR" sz="2000" b="0" i="0" u="none" strike="noStrike" kern="1200" cap="none" spc="0" normalizeH="0" baseline="0" noProof="0" dirty="0">
                          <a:ln>
                            <a:noFill/>
                          </a:ln>
                          <a:solidFill>
                            <a:srgbClr val="003865"/>
                          </a:solidFill>
                          <a:effectLst/>
                          <a:uLnTx/>
                          <a:uFillTx/>
                          <a:latin typeface="+mn-lt"/>
                          <a:ea typeface="+mn-ea"/>
                          <a:cs typeface="+mn-cs"/>
                        </a:rPr>
                        <a:t>Road Centerline Data</a:t>
                      </a:r>
                      <a:endParaRPr lang="pt-BR" sz="2000" b="1" i="0" u="none" strike="noStrike" kern="1200" cap="none" spc="0" normalizeH="0" baseline="0" noProof="0" dirty="0">
                        <a:ln>
                          <a:noFill/>
                        </a:ln>
                        <a:solidFill>
                          <a:srgbClr val="000000"/>
                        </a:solidFill>
                        <a:effectLst/>
                        <a:uLnTx/>
                        <a:uFillTx/>
                        <a:latin typeface="Calibri"/>
                        <a:ea typeface="+mn-ea"/>
                        <a:cs typeface="+mn-cs"/>
                      </a:endParaRPr>
                    </a:p>
                  </a:txBody>
                  <a:tcPr marL="7620" marR="7620" marT="7620" marB="0" anchor="ctr">
                    <a:solidFill>
                      <a:schemeClr val="accent2">
                        <a:lumMod val="40000"/>
                        <a:lumOff val="60000"/>
                      </a:schemeClr>
                    </a:solidFill>
                  </a:tcPr>
                </a:tc>
                <a:tc>
                  <a:txBody>
                    <a:bodyPr/>
                    <a:lstStyle/>
                    <a:p>
                      <a:pPr lvl="0" algn="ctr">
                        <a:buNone/>
                      </a:pPr>
                      <a:r>
                        <a:rPr lang="en-US" sz="2000" u="none" strike="noStrike" dirty="0">
                          <a:effectLst/>
                        </a:rPr>
                        <a:t>Active</a:t>
                      </a:r>
                      <a:endParaRPr lang="en-US" sz="2000" b="1" i="0" u="none" strike="noStrike">
                        <a:solidFill>
                          <a:srgbClr val="000000"/>
                        </a:solidFill>
                        <a:effectLst/>
                        <a:latin typeface="Calibri"/>
                      </a:endParaRPr>
                    </a:p>
                  </a:txBody>
                  <a:tcPr marL="7620" marR="7620" marT="7620" marB="0" anchor="ctr">
                    <a:solidFill>
                      <a:schemeClr val="accent2">
                        <a:lumMod val="40000"/>
                        <a:lumOff val="60000"/>
                      </a:schemeClr>
                    </a:solidFill>
                  </a:tcPr>
                </a:tc>
                <a:tc>
                  <a:txBody>
                    <a:bodyPr/>
                    <a:lstStyle/>
                    <a:p>
                      <a:pPr marL="0" marR="0" lvl="0" indent="0" algn="l" rtl="0">
                        <a:lnSpc>
                          <a:spcPct val="100000"/>
                        </a:lnSpc>
                        <a:spcBef>
                          <a:spcPts val="0"/>
                        </a:spcBef>
                        <a:spcAft>
                          <a:spcPts val="0"/>
                        </a:spcAft>
                        <a:buClrTx/>
                        <a:buSzTx/>
                        <a:buFontTx/>
                        <a:buNone/>
                      </a:pPr>
                      <a:r>
                        <a:rPr lang="en-US" sz="2000" b="0" i="0" u="none" strike="noStrike" dirty="0" err="1">
                          <a:solidFill>
                            <a:srgbClr val="003865"/>
                          </a:solidFill>
                          <a:effectLst/>
                          <a:latin typeface="Calibri"/>
                        </a:rPr>
                        <a:t>MnGeo</a:t>
                      </a:r>
                      <a:endParaRPr lang="en-US" sz="2000" b="0" i="0" u="none" strike="noStrike" dirty="0">
                        <a:solidFill>
                          <a:srgbClr val="003865"/>
                        </a:solidFill>
                        <a:effectLst/>
                        <a:latin typeface="Calibri"/>
                      </a:endParaRPr>
                    </a:p>
                  </a:txBody>
                  <a:tcPr marL="7620" marR="7620" marT="7620" marB="0" anchor="ct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effectLst/>
                        </a:rPr>
                        <a:t>Alison Slaats</a:t>
                      </a:r>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3254039146"/>
                  </a:ext>
                </a:extLst>
              </a:tr>
              <a:tr h="3658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Culvert Data Standard</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Rick Moore</a:t>
                      </a: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a:solidFill>
                            <a:srgbClr val="003865"/>
                          </a:solidFill>
                          <a:effectLst/>
                          <a:latin typeface="Calibri" panose="020F0502020204030204" pitchFamily="34" charset="0"/>
                        </a:rPr>
                        <a:t>Andrea Bergman</a:t>
                      </a:r>
                      <a:endParaRPr lang="en-US" sz="2000" b="0" i="0" u="none" strike="noStrike" dirty="0">
                        <a:solidFill>
                          <a:srgbClr val="003865"/>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3035244595"/>
                  </a:ext>
                </a:extLst>
              </a:tr>
              <a:tr h="3658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Publication of Open Foundational Data</a:t>
                      </a:r>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865"/>
                          </a:solidFill>
                          <a:effectLst/>
                          <a:uLnTx/>
                          <a:uFillTx/>
                          <a:latin typeface="+mn-lt"/>
                          <a:ea typeface="+mn-ea"/>
                          <a:cs typeface="+mn-cs"/>
                        </a:rPr>
                        <a:t>David Brandt, Randy Knippel</a:t>
                      </a:r>
                      <a:endParaRPr lang="en-US" sz="2000" b="0" i="0" u="none" strike="noStrike" dirty="0">
                        <a:solidFill>
                          <a:srgbClr val="003865"/>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Alison Slaats</a:t>
                      </a:r>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21626182"/>
                  </a:ext>
                </a:extLst>
              </a:tr>
              <a:tr h="3658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865"/>
                          </a:solidFill>
                          <a:effectLst/>
                          <a:uLnTx/>
                          <a:uFillTx/>
                          <a:latin typeface="+mn-lt"/>
                          <a:ea typeface="+mn-ea"/>
                          <a:cs typeface="+mn-cs"/>
                        </a:rPr>
                        <a:t>Lidar Data</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Gerry Sjerven</a:t>
                      </a:r>
                    </a:p>
                  </a:txBody>
                  <a:tcPr marL="7620" marR="7620" marT="7620" marB="0" anchor="ctr">
                    <a:solidFill>
                      <a:schemeClr val="accent2">
                        <a:lumMod val="40000"/>
                        <a:lumOff val="60000"/>
                      </a:schemeClr>
                    </a:solidFill>
                  </a:tcPr>
                </a:tc>
                <a:tc>
                  <a:txBody>
                    <a:bodyPr/>
                    <a:lstStyle/>
                    <a:p>
                      <a:pPr algn="l" fontAlgn="b"/>
                      <a:r>
                        <a:rPr lang="en-US" sz="2000" u="none" strike="noStrike" dirty="0">
                          <a:effectLst/>
                        </a:rPr>
                        <a:t>Alison Slaats</a:t>
                      </a:r>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1493653729"/>
                  </a:ext>
                </a:extLst>
              </a:tr>
              <a:tr h="365834">
                <a:tc>
                  <a:txBody>
                    <a:bodyPr/>
                    <a:lstStyle/>
                    <a:p>
                      <a:pPr marL="0" marR="0" lvl="0" indent="0" algn="l" rtl="0">
                        <a:lnSpc>
                          <a:spcPct val="100000"/>
                        </a:lnSpc>
                        <a:spcBef>
                          <a:spcPts val="0"/>
                        </a:spcBef>
                        <a:spcAft>
                          <a:spcPts val="0"/>
                        </a:spcAft>
                        <a:buClrTx/>
                        <a:buSzTx/>
                        <a:buFontTx/>
                        <a:buNone/>
                      </a:pPr>
                      <a:r>
                        <a:rPr lang="en-US" sz="2000" u="none" strike="noStrike" dirty="0">
                          <a:effectLst/>
                        </a:rPr>
                        <a:t>U.S. National Grid Materials</a:t>
                      </a:r>
                      <a:endParaRPr kumimoji="0" lang="en-US" sz="2000" b="1" i="0" u="none" strike="noStrike" dirty="0">
                        <a:solidFill>
                          <a:srgbClr val="000000"/>
                        </a:solidFill>
                        <a:effectLst/>
                        <a:latin typeface="Calibri"/>
                      </a:endParaRPr>
                    </a:p>
                  </a:txBody>
                  <a:tcPr marL="7620" marR="7620" marT="7620" marB="0" anchor="ctr">
                    <a:solidFill>
                      <a:schemeClr val="accent2">
                        <a:lumMod val="40000"/>
                        <a:lumOff val="60000"/>
                      </a:schemeClr>
                    </a:solidFill>
                  </a:tcPr>
                </a:tc>
                <a:tc>
                  <a:txBody>
                    <a:bodyPr/>
                    <a:lstStyle/>
                    <a:p>
                      <a:pPr lvl="0" algn="ctr">
                        <a:buNone/>
                      </a:pPr>
                      <a:r>
                        <a:rPr lang="en-US" sz="2000" u="none" strike="noStrike" dirty="0">
                          <a:effectLst/>
                        </a:rPr>
                        <a:t>Active</a:t>
                      </a:r>
                      <a:endParaRPr lang="en-US" sz="2000" b="1" i="0" u="none" strike="noStrike">
                        <a:solidFill>
                          <a:srgbClr val="000000"/>
                        </a:solidFill>
                        <a:effectLst/>
                        <a:latin typeface="Calibri"/>
                      </a:endParaRPr>
                    </a:p>
                  </a:txBody>
                  <a:tcPr marL="7620" marR="7620" marT="7620" marB="0" anchor="ctr">
                    <a:solidFill>
                      <a:schemeClr val="accent2">
                        <a:lumMod val="40000"/>
                        <a:lumOff val="60000"/>
                      </a:schemeClr>
                    </a:solidFill>
                  </a:tcPr>
                </a:tc>
                <a:tc>
                  <a:txBody>
                    <a:bodyPr/>
                    <a:lstStyle/>
                    <a:p>
                      <a:pPr marL="0" marR="0" lvl="0" indent="0" algn="l" rtl="0">
                        <a:lnSpc>
                          <a:spcPct val="100000"/>
                        </a:lnSpc>
                        <a:spcBef>
                          <a:spcPts val="0"/>
                        </a:spcBef>
                        <a:spcAft>
                          <a:spcPts val="0"/>
                        </a:spcAft>
                        <a:buClrTx/>
                        <a:buSzTx/>
                        <a:buFontTx/>
                        <a:buNone/>
                      </a:pPr>
                      <a:r>
                        <a:rPr lang="en-US" sz="2000" b="0" i="0" u="none" strike="noStrike" dirty="0">
                          <a:solidFill>
                            <a:srgbClr val="003865"/>
                          </a:solidFill>
                          <a:effectLst/>
                          <a:latin typeface="Calibri"/>
                        </a:rPr>
                        <a:t>Randy Knippel</a:t>
                      </a:r>
                      <a:endParaRPr lang="en-US" dirty="0"/>
                    </a:p>
                  </a:txBody>
                  <a:tcPr marL="7620" marR="7620" marT="7620" marB="0" anchor="ctr">
                    <a:solidFill>
                      <a:schemeClr val="accent2">
                        <a:lumMod val="40000"/>
                        <a:lumOff val="60000"/>
                      </a:schemeClr>
                    </a:solidFill>
                  </a:tcPr>
                </a:tc>
                <a:tc>
                  <a:txBody>
                    <a:bodyPr/>
                    <a:lstStyle/>
                    <a:p>
                      <a:pPr marL="0" marR="0" lvl="0" indent="0" algn="l" rtl="0">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3865"/>
                          </a:solidFill>
                          <a:effectLst/>
                          <a:uLnTx/>
                          <a:uFillTx/>
                          <a:latin typeface="Calibri"/>
                          <a:ea typeface="+mn-ea"/>
                          <a:cs typeface="+mn-cs"/>
                        </a:rPr>
                        <a:t>Randy Knippel</a:t>
                      </a:r>
                      <a:endParaRPr lang="en-US" dirty="0"/>
                    </a:p>
                  </a:txBody>
                  <a:tcPr marL="7620" marR="7620" marT="7620" marB="0" anchor="ctr">
                    <a:solidFill>
                      <a:schemeClr val="accent2">
                        <a:lumMod val="40000"/>
                        <a:lumOff val="60000"/>
                      </a:schemeClr>
                    </a:solidFill>
                  </a:tcPr>
                </a:tc>
                <a:extLst>
                  <a:ext uri="{0D108BD9-81ED-4DB2-BD59-A6C34878D82A}">
                    <a16:rowId xmlns:a16="http://schemas.microsoft.com/office/drawing/2014/main" val="626389347"/>
                  </a:ext>
                </a:extLst>
              </a:tr>
              <a:tr h="365834">
                <a:tc>
                  <a:txBody>
                    <a:bodyPr/>
                    <a:lstStyle/>
                    <a:p>
                      <a:pPr marL="0" marR="0" lvl="0" indent="0" algn="l" rtl="0">
                        <a:lnSpc>
                          <a:spcPct val="100000"/>
                        </a:lnSpc>
                        <a:spcBef>
                          <a:spcPts val="0"/>
                        </a:spcBef>
                        <a:spcAft>
                          <a:spcPts val="0"/>
                        </a:spcAft>
                        <a:buClrTx/>
                        <a:buSzTx/>
                        <a:buFontTx/>
                        <a:buNone/>
                      </a:pPr>
                      <a:r>
                        <a:rPr lang="en-US" sz="2000" u="none" strike="noStrike" dirty="0" err="1">
                          <a:effectLst/>
                        </a:rPr>
                        <a:t>Remonumentation</a:t>
                      </a:r>
                      <a:r>
                        <a:rPr lang="en-US" sz="2000" u="none" strike="noStrike" dirty="0">
                          <a:effectLst/>
                        </a:rPr>
                        <a:t> of All Section Corners</a:t>
                      </a:r>
                      <a:endParaRPr lang="en-US" sz="2000" b="1" i="0" u="none" strike="noStrike" dirty="0">
                        <a:solidFill>
                          <a:srgbClr val="000000"/>
                        </a:solidFill>
                        <a:effectLst/>
                        <a:latin typeface="Calibri"/>
                      </a:endParaRPr>
                    </a:p>
                  </a:txBody>
                  <a:tcPr marL="7620" marR="7620" marT="7620" marB="0" anchor="ctr">
                    <a:solidFill>
                      <a:schemeClr val="accent2">
                        <a:lumMod val="40000"/>
                        <a:lumOff val="60000"/>
                      </a:schemeClr>
                    </a:solidFill>
                  </a:tcPr>
                </a:tc>
                <a:tc>
                  <a:txBody>
                    <a:bodyPr/>
                    <a:lstStyle/>
                    <a:p>
                      <a:pPr lvl="0" algn="ctr">
                        <a:buNone/>
                      </a:pPr>
                      <a:r>
                        <a:rPr lang="en-US" sz="2000" b="0" i="0" u="none" strike="noStrike" kern="1200" cap="none" spc="0" normalizeH="0" baseline="0" noProof="0" dirty="0">
                          <a:ln>
                            <a:noFill/>
                          </a:ln>
                          <a:solidFill>
                            <a:srgbClr val="003865"/>
                          </a:solidFill>
                          <a:effectLst/>
                          <a:uLnTx/>
                          <a:uFillTx/>
                          <a:latin typeface="+mn-lt"/>
                          <a:ea typeface="+mn-ea"/>
                          <a:cs typeface="+mn-cs"/>
                        </a:rPr>
                        <a:t>Active</a:t>
                      </a:r>
                      <a:endParaRPr lang="en-US" sz="2000" b="1" i="0" u="none" strike="noStrike">
                        <a:solidFill>
                          <a:srgbClr val="000000"/>
                        </a:solidFill>
                        <a:effectLst/>
                        <a:latin typeface="Calibri"/>
                      </a:endParaRPr>
                    </a:p>
                  </a:txBody>
                  <a:tcPr marL="7620" marR="7620" marT="7620" marB="0" anchor="ctr">
                    <a:solidFill>
                      <a:schemeClr val="accent2">
                        <a:lumMod val="40000"/>
                        <a:lumOff val="60000"/>
                      </a:schemeClr>
                    </a:solidFill>
                  </a:tcPr>
                </a:tc>
                <a:tc>
                  <a:txBody>
                    <a:bodyPr/>
                    <a:lstStyle/>
                    <a:p>
                      <a:pPr marL="0" marR="0" lvl="0" indent="0" algn="l" rtl="0">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3865"/>
                          </a:solidFill>
                          <a:effectLst/>
                          <a:uLnTx/>
                          <a:uFillTx/>
                          <a:latin typeface="Calibri"/>
                          <a:ea typeface="+mn-ea"/>
                          <a:cs typeface="+mn-cs"/>
                        </a:rPr>
                        <a:t>Pat Veraguth</a:t>
                      </a:r>
                      <a:endParaRPr lang="en-US" dirty="0"/>
                    </a:p>
                  </a:txBody>
                  <a:tcPr marL="7620" marR="7620" marT="7620" marB="0" anchor="ctr">
                    <a:solidFill>
                      <a:schemeClr val="accent2">
                        <a:lumMod val="40000"/>
                        <a:lumOff val="60000"/>
                      </a:schemeClr>
                    </a:solidFill>
                  </a:tcPr>
                </a:tc>
                <a:tc>
                  <a:txBody>
                    <a:bodyPr/>
                    <a:lstStyle/>
                    <a:p>
                      <a:pPr marL="0" marR="0" lvl="0" indent="0" algn="l" rtl="0">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3865"/>
                          </a:solidFill>
                          <a:effectLst/>
                          <a:uLnTx/>
                          <a:uFillTx/>
                          <a:latin typeface="+mn-lt"/>
                          <a:ea typeface="+mn-ea"/>
                          <a:cs typeface="+mn-cs"/>
                        </a:rPr>
                        <a:t>Alison Slaats</a:t>
                      </a:r>
                      <a:endParaRPr lang="en-US" sz="2000" b="0" i="0" u="none" strike="noStrike" dirty="0">
                        <a:solidFill>
                          <a:srgbClr val="000000"/>
                        </a:solidFill>
                        <a:effectLst/>
                        <a:latin typeface="Calibri"/>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3093910541"/>
                  </a:ext>
                </a:extLst>
              </a:tr>
              <a:tr h="365834">
                <a:tc>
                  <a:txBody>
                    <a:bodyPr/>
                    <a:lstStyle/>
                    <a:p>
                      <a:pPr marL="0" marR="0" lvl="0" indent="0" algn="l" rtl="0">
                        <a:lnSpc>
                          <a:spcPct val="100000"/>
                        </a:lnSpc>
                        <a:spcBef>
                          <a:spcPts val="0"/>
                        </a:spcBef>
                        <a:spcAft>
                          <a:spcPts val="0"/>
                        </a:spcAft>
                        <a:buClrTx/>
                        <a:buSzTx/>
                        <a:buFontTx/>
                        <a:buNone/>
                      </a:pPr>
                      <a:r>
                        <a:rPr lang="en-US" sz="2000" u="none" strike="noStrike" dirty="0" err="1">
                          <a:effectLst/>
                        </a:rPr>
                        <a:t>MnGeo</a:t>
                      </a:r>
                      <a:r>
                        <a:rPr lang="en-US" sz="2000" u="none" strike="noStrike" dirty="0">
                          <a:effectLst/>
                        </a:rPr>
                        <a:t> Image Service Improvements</a:t>
                      </a:r>
                      <a:endParaRPr lang="en-US" sz="2000" b="1" i="0" u="none" strike="noStrike" dirty="0">
                        <a:solidFill>
                          <a:srgbClr val="000000"/>
                        </a:solidFill>
                        <a:effectLst/>
                        <a:latin typeface="Calibri"/>
                      </a:endParaRPr>
                    </a:p>
                  </a:txBody>
                  <a:tcPr marL="7620" marR="7620" marT="7620" marB="0" anchor="ctr">
                    <a:solidFill>
                      <a:schemeClr val="accent2">
                        <a:lumMod val="40000"/>
                        <a:lumOff val="60000"/>
                      </a:schemeClr>
                    </a:solidFill>
                  </a:tcPr>
                </a:tc>
                <a:tc>
                  <a:txBody>
                    <a:bodyPr/>
                    <a:lstStyle/>
                    <a:p>
                      <a:pPr lvl="0" algn="ctr">
                        <a:buNone/>
                      </a:pPr>
                      <a:r>
                        <a:rPr lang="en-US" sz="2000" u="none" strike="noStrike" dirty="0">
                          <a:effectLst/>
                        </a:rPr>
                        <a:t>Active</a:t>
                      </a:r>
                      <a:endParaRPr lang="en-US" sz="2000" b="1" i="0" u="none" strike="noStrike">
                        <a:solidFill>
                          <a:srgbClr val="000000"/>
                        </a:solidFill>
                        <a:effectLst/>
                        <a:latin typeface="Calibri"/>
                      </a:endParaRPr>
                    </a:p>
                  </a:txBody>
                  <a:tcPr marL="7620" marR="7620" marT="7620" marB="0" anchor="ctr">
                    <a:solidFill>
                      <a:schemeClr val="accent2">
                        <a:lumMod val="40000"/>
                        <a:lumOff val="60000"/>
                      </a:schemeClr>
                    </a:solidFill>
                  </a:tcPr>
                </a:tc>
                <a:tc>
                  <a:txBody>
                    <a:bodyPr/>
                    <a:lstStyle/>
                    <a:p>
                      <a:pPr marL="0" marR="0" lvl="0" indent="0" algn="l" rtl="0">
                        <a:lnSpc>
                          <a:spcPct val="100000"/>
                        </a:lnSpc>
                        <a:spcBef>
                          <a:spcPts val="0"/>
                        </a:spcBef>
                        <a:spcAft>
                          <a:spcPts val="0"/>
                        </a:spcAft>
                        <a:buClrTx/>
                        <a:buSzTx/>
                        <a:buFontTx/>
                        <a:buNone/>
                      </a:pPr>
                      <a:r>
                        <a:rPr lang="en-US" sz="2000" b="0" i="0" u="none" strike="noStrike" dirty="0">
                          <a:solidFill>
                            <a:srgbClr val="003865"/>
                          </a:solidFill>
                          <a:effectLst/>
                          <a:latin typeface="Calibri"/>
                        </a:rPr>
                        <a:t>Alison Slaats</a:t>
                      </a:r>
                      <a:endParaRPr lang="en-US" dirty="0"/>
                    </a:p>
                  </a:txBody>
                  <a:tcPr marL="7620" marR="7620" marT="7620" marB="0" anchor="ctr">
                    <a:solidFill>
                      <a:schemeClr val="accent2">
                        <a:lumMod val="40000"/>
                        <a:lumOff val="60000"/>
                      </a:schemeClr>
                    </a:solidFill>
                  </a:tcPr>
                </a:tc>
                <a:tc>
                  <a:txBody>
                    <a:bodyPr/>
                    <a:lstStyle/>
                    <a:p>
                      <a:pPr marL="0" marR="0" lvl="0" indent="0" algn="l" rtl="0">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3865"/>
                          </a:solidFill>
                          <a:effectLst/>
                          <a:uLnTx/>
                          <a:uFillTx/>
                          <a:latin typeface="Calibri"/>
                          <a:ea typeface="+mn-ea"/>
                          <a:cs typeface="+mn-cs"/>
                        </a:rPr>
                        <a:t>Alison Slaats</a:t>
                      </a:r>
                      <a:endParaRPr lang="en-US" dirty="0"/>
                    </a:p>
                  </a:txBody>
                  <a:tcPr marL="7620" marR="7620" marT="7620" marB="0" anchor="ctr">
                    <a:solidFill>
                      <a:schemeClr val="accent2">
                        <a:lumMod val="40000"/>
                        <a:lumOff val="60000"/>
                      </a:schemeClr>
                    </a:solidFill>
                  </a:tcPr>
                </a:tc>
                <a:extLst>
                  <a:ext uri="{0D108BD9-81ED-4DB2-BD59-A6C34878D82A}">
                    <a16:rowId xmlns:a16="http://schemas.microsoft.com/office/drawing/2014/main" val="2796515690"/>
                  </a:ext>
                </a:extLst>
              </a:tr>
              <a:tr h="365834">
                <a:tc>
                  <a:txBody>
                    <a:bodyPr/>
                    <a:lstStyle/>
                    <a:p>
                      <a:pPr marL="0" marR="0" lvl="0" indent="0" algn="l" rtl="0">
                        <a:lnSpc>
                          <a:spcPct val="100000"/>
                        </a:lnSpc>
                        <a:spcBef>
                          <a:spcPts val="0"/>
                        </a:spcBef>
                        <a:spcAft>
                          <a:spcPts val="0"/>
                        </a:spcAft>
                        <a:buClrTx/>
                        <a:buSzTx/>
                        <a:buFontTx/>
                        <a:buNone/>
                      </a:pPr>
                      <a:r>
                        <a:rPr lang="pt-BR" sz="2000" b="0" i="0" u="none" strike="noStrike" kern="1200" cap="none" spc="0" normalizeH="0" baseline="0" noProof="0" dirty="0">
                          <a:ln>
                            <a:noFill/>
                          </a:ln>
                          <a:solidFill>
                            <a:srgbClr val="003865"/>
                          </a:solidFill>
                          <a:effectLst/>
                          <a:uLnTx/>
                          <a:uFillTx/>
                          <a:latin typeface="+mn-lt"/>
                          <a:ea typeface="+mn-ea"/>
                          <a:cs typeface="+mn-cs"/>
                        </a:rPr>
                        <a:t>Geodata Archive Implementation</a:t>
                      </a:r>
                      <a:endParaRPr lang="pt-BR" sz="2000" b="1" i="0" u="none" strike="noStrike" kern="1200" cap="none" spc="0" normalizeH="0" baseline="0" noProof="0" dirty="0">
                        <a:ln>
                          <a:noFill/>
                        </a:ln>
                        <a:solidFill>
                          <a:srgbClr val="000000"/>
                        </a:solidFill>
                        <a:effectLst/>
                        <a:uLnTx/>
                        <a:uFillTx/>
                        <a:latin typeface="Calibri"/>
                        <a:ea typeface="+mn-ea"/>
                        <a:cs typeface="+mn-cs"/>
                      </a:endParaRPr>
                    </a:p>
                  </a:txBody>
                  <a:tcPr marL="7620" marR="7620" marT="7620" marB="0" anchor="ctr">
                    <a:solidFill>
                      <a:schemeClr val="accent2">
                        <a:lumMod val="40000"/>
                        <a:lumOff val="60000"/>
                      </a:schemeClr>
                    </a:solidFill>
                  </a:tcPr>
                </a:tc>
                <a:tc>
                  <a:txBody>
                    <a:bodyPr/>
                    <a:lstStyle/>
                    <a:p>
                      <a:pPr lvl="0" algn="ctr">
                        <a:buNone/>
                      </a:pPr>
                      <a:r>
                        <a:rPr lang="en-US" sz="2000" b="0" i="0" u="none" strike="noStrike" kern="1200" cap="none" spc="0" normalizeH="0" baseline="0" noProof="0" dirty="0">
                          <a:ln>
                            <a:noFill/>
                          </a:ln>
                          <a:solidFill>
                            <a:srgbClr val="003865"/>
                          </a:solidFill>
                          <a:effectLst/>
                          <a:uLnTx/>
                          <a:uFillTx/>
                          <a:latin typeface="+mn-lt"/>
                          <a:ea typeface="+mn-ea"/>
                          <a:cs typeface="+mn-cs"/>
                        </a:rPr>
                        <a:t>Active</a:t>
                      </a:r>
                      <a:endParaRPr lang="en-US" sz="2000" b="1" i="0" u="none" strike="noStrike">
                        <a:solidFill>
                          <a:srgbClr val="000000"/>
                        </a:solidFill>
                        <a:effectLst/>
                        <a:latin typeface="Calibri"/>
                      </a:endParaRPr>
                    </a:p>
                  </a:txBody>
                  <a:tcPr marL="7620" marR="7620" marT="7620" marB="0" anchor="ctr">
                    <a:solidFill>
                      <a:schemeClr val="accent2">
                        <a:lumMod val="40000"/>
                        <a:lumOff val="60000"/>
                      </a:schemeClr>
                    </a:solidFill>
                  </a:tcPr>
                </a:tc>
                <a:tc>
                  <a:txBody>
                    <a:bodyPr/>
                    <a:lstStyle/>
                    <a:p>
                      <a:pPr marL="0" marR="0" lvl="0" indent="0" algn="l" rtl="0">
                        <a:lnSpc>
                          <a:spcPct val="100000"/>
                        </a:lnSpc>
                        <a:spcBef>
                          <a:spcPts val="0"/>
                        </a:spcBef>
                        <a:spcAft>
                          <a:spcPts val="0"/>
                        </a:spcAft>
                        <a:buClrTx/>
                        <a:buSzTx/>
                        <a:buFontTx/>
                        <a:buNone/>
                      </a:pPr>
                      <a:r>
                        <a:rPr lang="en-US" sz="2000" b="0" i="0" u="none" strike="noStrike" dirty="0">
                          <a:solidFill>
                            <a:schemeClr val="tx1"/>
                          </a:solidFill>
                          <a:effectLst/>
                          <a:latin typeface="Calibri"/>
                        </a:rPr>
                        <a:t>Ryan Mattke</a:t>
                      </a:r>
                      <a:endParaRPr lang="en-US" dirty="0">
                        <a:solidFill>
                          <a:schemeClr val="tx1"/>
                        </a:solidFill>
                      </a:endParaRPr>
                    </a:p>
                  </a:txBody>
                  <a:tcPr marL="7620" marR="7620" marT="7620" marB="0" anchor="ctr">
                    <a:solidFill>
                      <a:schemeClr val="accent2">
                        <a:lumMod val="40000"/>
                        <a:lumOff val="60000"/>
                      </a:schemeClr>
                    </a:solidFill>
                  </a:tcPr>
                </a:tc>
                <a:tc>
                  <a:txBody>
                    <a:bodyPr/>
                    <a:lstStyle/>
                    <a:p>
                      <a:pPr marL="0" marR="0" lvl="0" indent="0" algn="l" rtl="0">
                        <a:lnSpc>
                          <a:spcPct val="100000"/>
                        </a:lnSpc>
                        <a:spcBef>
                          <a:spcPts val="0"/>
                        </a:spcBef>
                        <a:spcAft>
                          <a:spcPts val="0"/>
                        </a:spcAft>
                        <a:buClrTx/>
                        <a:buSzTx/>
                        <a:buFontTx/>
                        <a:buNone/>
                      </a:pPr>
                      <a:r>
                        <a:rPr lang="en-US" sz="2000" b="0" i="0" u="none" strike="noStrike" kern="1200" cap="none" spc="0" normalizeH="0" baseline="0" noProof="0" dirty="0">
                          <a:ln>
                            <a:noFill/>
                          </a:ln>
                          <a:solidFill>
                            <a:schemeClr val="tx1"/>
                          </a:solidFill>
                          <a:effectLst/>
                          <a:uLnTx/>
                          <a:uFillTx/>
                          <a:latin typeface="Calibri"/>
                          <a:ea typeface="+mn-ea"/>
                          <a:cs typeface="+mn-cs"/>
                        </a:rPr>
                        <a:t>many</a:t>
                      </a:r>
                    </a:p>
                  </a:txBody>
                  <a:tcPr marL="7620" marR="7620" marT="7620" marB="0" anchor="ctr">
                    <a:solidFill>
                      <a:schemeClr val="accent2">
                        <a:lumMod val="40000"/>
                        <a:lumOff val="60000"/>
                      </a:schemeClr>
                    </a:solidFill>
                  </a:tcPr>
                </a:tc>
                <a:extLst>
                  <a:ext uri="{0D108BD9-81ED-4DB2-BD59-A6C34878D82A}">
                    <a16:rowId xmlns:a16="http://schemas.microsoft.com/office/drawing/2014/main" val="2840920082"/>
                  </a:ext>
                </a:extLst>
              </a:tr>
            </a:tbl>
          </a:graphicData>
        </a:graphic>
      </p:graphicFrame>
    </p:spTree>
    <p:extLst>
      <p:ext uri="{BB962C8B-B14F-4D97-AF65-F5344CB8AC3E}">
        <p14:creationId xmlns:p14="http://schemas.microsoft.com/office/powerpoint/2010/main" val="3417779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GAC Priorities</a:t>
            </a:r>
          </a:p>
        </p:txBody>
      </p:sp>
      <p:graphicFrame>
        <p:nvGraphicFramePr>
          <p:cNvPr id="2" name="Table 1" descr="Table of GAC Priorities - continues" title="Table of GAC Priorities - continues"/>
          <p:cNvGraphicFramePr>
            <a:graphicFrameLocks noGrp="1"/>
          </p:cNvGraphicFramePr>
          <p:nvPr>
            <p:extLst>
              <p:ext uri="{D42A27DB-BD31-4B8C-83A1-F6EECF244321}">
                <p14:modId xmlns:p14="http://schemas.microsoft.com/office/powerpoint/2010/main" val="1289252285"/>
              </p:ext>
            </p:extLst>
          </p:nvPr>
        </p:nvGraphicFramePr>
        <p:xfrm>
          <a:off x="223084" y="1323347"/>
          <a:ext cx="11822161" cy="5353211"/>
        </p:xfrm>
        <a:graphic>
          <a:graphicData uri="http://schemas.openxmlformats.org/drawingml/2006/table">
            <a:tbl>
              <a:tblPr>
                <a:tableStyleId>{5C22544A-7EE6-4342-B048-85BDC9FD1C3A}</a:tableStyleId>
              </a:tblPr>
              <a:tblGrid>
                <a:gridCol w="5001395">
                  <a:extLst>
                    <a:ext uri="{9D8B030D-6E8A-4147-A177-3AD203B41FA5}">
                      <a16:colId xmlns:a16="http://schemas.microsoft.com/office/drawing/2014/main" val="1836324951"/>
                    </a:ext>
                  </a:extLst>
                </a:gridCol>
                <a:gridCol w="1726776">
                  <a:extLst>
                    <a:ext uri="{9D8B030D-6E8A-4147-A177-3AD203B41FA5}">
                      <a16:colId xmlns:a16="http://schemas.microsoft.com/office/drawing/2014/main" val="2608705875"/>
                    </a:ext>
                  </a:extLst>
                </a:gridCol>
                <a:gridCol w="2502926">
                  <a:extLst>
                    <a:ext uri="{9D8B030D-6E8A-4147-A177-3AD203B41FA5}">
                      <a16:colId xmlns:a16="http://schemas.microsoft.com/office/drawing/2014/main" val="887950405"/>
                    </a:ext>
                  </a:extLst>
                </a:gridCol>
                <a:gridCol w="2591064">
                  <a:extLst>
                    <a:ext uri="{9D8B030D-6E8A-4147-A177-3AD203B41FA5}">
                      <a16:colId xmlns:a16="http://schemas.microsoft.com/office/drawing/2014/main" val="3554509381"/>
                    </a:ext>
                  </a:extLst>
                </a:gridCol>
              </a:tblGrid>
              <a:tr h="707440">
                <a:tc>
                  <a:txBody>
                    <a:bodyPr/>
                    <a:lstStyle/>
                    <a:p>
                      <a:pPr algn="l" fontAlgn="b"/>
                      <a:r>
                        <a:rPr lang="en-US" sz="2000" b="1" u="none" strike="noStrike" dirty="0">
                          <a:effectLst/>
                        </a:rPr>
                        <a:t>Project or Initiative Description</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b="1" u="none" strike="noStrike" dirty="0">
                          <a:effectLst/>
                        </a:rPr>
                        <a:t>Status</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b="1" u="none" strike="noStrike" dirty="0">
                          <a:effectLst/>
                        </a:rPr>
                        <a:t>Project Owner</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b="1" u="none" strike="noStrike" dirty="0">
                          <a:effectLst/>
                        </a:rPr>
                        <a:t>Champion</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1933252473"/>
                  </a:ext>
                </a:extLst>
              </a:tr>
              <a:tr h="357367">
                <a:tc>
                  <a:txBody>
                    <a:bodyPr/>
                    <a:lstStyle/>
                    <a:p>
                      <a:pPr lvl="0" algn="l">
                        <a:buNone/>
                      </a:pPr>
                      <a:r>
                        <a:rPr lang="en-US" sz="2000" u="none" strike="noStrike" dirty="0">
                          <a:effectLst/>
                        </a:rPr>
                        <a:t>Underground Utilities Data Sharing Team</a:t>
                      </a:r>
                      <a:endParaRPr lang="en-US" sz="2000" b="1" i="0" u="none" strike="noStrike" dirty="0">
                        <a:solidFill>
                          <a:srgbClr val="000000"/>
                        </a:solidFill>
                        <a:effectLst/>
                        <a:latin typeface="Calibri"/>
                      </a:endParaRPr>
                    </a:p>
                  </a:txBody>
                  <a:tcPr marL="7620" marR="7620" marT="7620" marB="0" anchor="ctr">
                    <a:solidFill>
                      <a:schemeClr val="accent2">
                        <a:lumMod val="40000"/>
                        <a:lumOff val="60000"/>
                      </a:schemeClr>
                    </a:solidFill>
                  </a:tcPr>
                </a:tc>
                <a:tc>
                  <a:txBody>
                    <a:bodyPr/>
                    <a:lstStyle/>
                    <a:p>
                      <a:pPr lvl="0" algn="ctr">
                        <a:buNone/>
                      </a:pPr>
                      <a:r>
                        <a:rPr lang="en-US" sz="2000" u="none" strike="noStrike" dirty="0">
                          <a:effectLst/>
                        </a:rPr>
                        <a:t>Active</a:t>
                      </a:r>
                      <a:endParaRPr lang="en-US" sz="2000" b="1" i="0" u="none" strike="noStrike">
                        <a:solidFill>
                          <a:srgbClr val="000000"/>
                        </a:solidFill>
                        <a:effectLst/>
                        <a:latin typeface="Calibri"/>
                      </a:endParaRPr>
                    </a:p>
                  </a:txBody>
                  <a:tcPr marL="7620" marR="7620" marT="7620" marB="0" anchor="ctr">
                    <a:solidFill>
                      <a:schemeClr val="accent2">
                        <a:lumMod val="40000"/>
                        <a:lumOff val="60000"/>
                      </a:schemeClr>
                    </a:solidFill>
                  </a:tcPr>
                </a:tc>
                <a:tc>
                  <a:txBody>
                    <a:bodyPr/>
                    <a:lstStyle/>
                    <a:p>
                      <a:pPr lvl="0" algn="l">
                        <a:buNone/>
                      </a:pPr>
                      <a:r>
                        <a:rPr lang="en-US" sz="2000" b="0" i="0" u="none" strike="noStrike" noProof="0" dirty="0">
                          <a:effectLst/>
                        </a:rPr>
                        <a:t>Steve Swazee</a:t>
                      </a:r>
                      <a:endParaRPr lang="en-US" dirty="0"/>
                    </a:p>
                  </a:txBody>
                  <a:tcPr marL="7620" marR="7620" marT="7620" marB="0" anchor="ctr">
                    <a:solidFill>
                      <a:schemeClr val="accent2">
                        <a:lumMod val="40000"/>
                        <a:lumOff val="60000"/>
                      </a:schemeClr>
                    </a:solidFill>
                  </a:tcPr>
                </a:tc>
                <a:tc>
                  <a:txBody>
                    <a:bodyPr/>
                    <a:lstStyle/>
                    <a:p>
                      <a:pPr lvl="0" algn="l">
                        <a:buNone/>
                      </a:pPr>
                      <a:r>
                        <a:rPr lang="en-US" sz="2000" b="0" i="0" u="none" strike="noStrike" dirty="0">
                          <a:solidFill>
                            <a:srgbClr val="003865"/>
                          </a:solidFill>
                          <a:effectLst/>
                          <a:latin typeface="Calibri"/>
                        </a:rPr>
                        <a:t>Barb Cederberg</a:t>
                      </a:r>
                      <a:endParaRPr lang="en-US" dirty="0"/>
                    </a:p>
                  </a:txBody>
                  <a:tcPr marL="7620" marR="7620" marT="7620" marB="0" anchor="ctr">
                    <a:solidFill>
                      <a:schemeClr val="accent2">
                        <a:lumMod val="40000"/>
                        <a:lumOff val="60000"/>
                      </a:schemeClr>
                    </a:solidFill>
                  </a:tcPr>
                </a:tc>
                <a:extLst>
                  <a:ext uri="{0D108BD9-81ED-4DB2-BD59-A6C34878D82A}">
                    <a16:rowId xmlns:a16="http://schemas.microsoft.com/office/drawing/2014/main" val="4249776903"/>
                  </a:ext>
                </a:extLst>
              </a:tr>
              <a:tr h="3573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Success Stories for Geospatial Technology</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a:solidFill>
                            <a:srgbClr val="003865"/>
                          </a:solidFill>
                          <a:effectLst/>
                          <a:latin typeface="Calibri"/>
                        </a:rPr>
                        <a:t>Outreach Committee</a:t>
                      </a:r>
                      <a:endParaRPr lang="en-US" sz="2000" b="0" i="0" u="none" strike="noStrike" dirty="0">
                        <a:solidFill>
                          <a:srgbClr val="003865"/>
                        </a:solidFill>
                        <a:effectLst/>
                        <a:latin typeface="Calibri"/>
                      </a:endParaRPr>
                    </a:p>
                  </a:txBody>
                  <a:tcPr marL="7620" marR="7620" marT="7620" marB="0" anchor="ctr">
                    <a:solidFill>
                      <a:schemeClr val="accent2">
                        <a:lumMod val="40000"/>
                        <a:lumOff val="60000"/>
                      </a:schemeClr>
                    </a:solidFill>
                  </a:tcPr>
                </a:tc>
                <a:tc>
                  <a:txBody>
                    <a:bodyPr/>
                    <a:lstStyle/>
                    <a:p>
                      <a:pPr algn="l" fontAlgn="b"/>
                      <a:r>
                        <a:rPr lang="en-US" sz="2000" b="0" i="0" u="none" strike="noStrike" dirty="0">
                          <a:solidFill>
                            <a:srgbClr val="003865"/>
                          </a:solidFill>
                          <a:effectLst/>
                          <a:latin typeface="Calibri" panose="020F0502020204030204" pitchFamily="34" charset="0"/>
                        </a:rPr>
                        <a:t>Len Kne</a:t>
                      </a:r>
                    </a:p>
                  </a:txBody>
                  <a:tcPr marL="7620" marR="7620" marT="7620" marB="0" anchor="ctr">
                    <a:solidFill>
                      <a:schemeClr val="accent2">
                        <a:lumMod val="40000"/>
                        <a:lumOff val="60000"/>
                      </a:schemeClr>
                    </a:solidFill>
                  </a:tcPr>
                </a:tc>
                <a:extLst>
                  <a:ext uri="{0D108BD9-81ED-4DB2-BD59-A6C34878D82A}">
                    <a16:rowId xmlns:a16="http://schemas.microsoft.com/office/drawing/2014/main" val="3267190993"/>
                  </a:ext>
                </a:extLst>
              </a:tr>
              <a:tr h="3573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Geospatial Commons Advisory Group</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Recruitment</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Ben Timerson</a:t>
                      </a:r>
                    </a:p>
                  </a:txBody>
                  <a:tcPr marL="7620" marR="7620" marT="7620" marB="0" anchor="ctr">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637472554"/>
                  </a:ext>
                </a:extLst>
              </a:tr>
              <a:tr h="3573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Hydro-DEMs</a:t>
                      </a: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Sean Vaughn</a:t>
                      </a:r>
                    </a:p>
                  </a:txBody>
                  <a:tcPr marL="7620" marR="7620" marT="7620" marB="0" anchor="ctr">
                    <a:solidFill>
                      <a:schemeClr val="accent2">
                        <a:lumMod val="40000"/>
                        <a:lumOff val="60000"/>
                      </a:schemeClr>
                    </a:solidFill>
                  </a:tcPr>
                </a:tc>
                <a:tc>
                  <a:txBody>
                    <a:bodyPr/>
                    <a:lstStyle/>
                    <a:p>
                      <a:pPr algn="l" fontAlgn="b"/>
                      <a:r>
                        <a:rPr lang="en-US" sz="2000" b="0" i="0" u="none" strike="noStrike" dirty="0">
                          <a:solidFill>
                            <a:srgbClr val="003865"/>
                          </a:solidFill>
                          <a:effectLst/>
                          <a:latin typeface="Calibri" panose="020F0502020204030204" pitchFamily="34" charset="0"/>
                        </a:rPr>
                        <a:t>many</a:t>
                      </a:r>
                    </a:p>
                  </a:txBody>
                  <a:tcPr marL="7620" marR="7620" marT="7620" marB="0" anchor="ctr">
                    <a:solidFill>
                      <a:schemeClr val="accent2">
                        <a:lumMod val="40000"/>
                        <a:lumOff val="60000"/>
                      </a:schemeClr>
                    </a:solidFill>
                  </a:tcPr>
                </a:tc>
                <a:extLst>
                  <a:ext uri="{0D108BD9-81ED-4DB2-BD59-A6C34878D82A}">
                    <a16:rowId xmlns:a16="http://schemas.microsoft.com/office/drawing/2014/main" val="292544544"/>
                  </a:ext>
                </a:extLst>
              </a:tr>
              <a:tr h="3573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Summary Crime Data</a:t>
                      </a:r>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Britta Maddox</a:t>
                      </a:r>
                    </a:p>
                  </a:txBody>
                  <a:tcPr marL="7620" marR="7620" marT="7620" marB="0" anchor="ctr">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3238369850"/>
                  </a:ext>
                </a:extLst>
              </a:tr>
              <a:tr h="3573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NG9-1-1 Geospatial Forum</a:t>
                      </a: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Recruitment</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1729317083"/>
                  </a:ext>
                </a:extLst>
              </a:tr>
              <a:tr h="3573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Parks Data Standard</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Inactive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Standards Committee?</a:t>
                      </a:r>
                    </a:p>
                  </a:txBody>
                  <a:tcPr marL="7620" marR="7620" marT="7620" marB="0" anchor="ctr">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1047564775"/>
                  </a:ext>
                </a:extLst>
              </a:tr>
              <a:tr h="3573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865"/>
                          </a:solidFill>
                          <a:effectLst/>
                          <a:uLnTx/>
                          <a:uFillTx/>
                          <a:latin typeface="+mn-lt"/>
                          <a:ea typeface="+mn-ea"/>
                          <a:cs typeface="+mn-cs"/>
                        </a:rPr>
                        <a:t>State Business License Data</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Inactive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2000" b="0" i="0" u="none" strike="noStrike" dirty="0">
                        <a:solidFill>
                          <a:srgbClr val="003865"/>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lvl="0" algn="l">
                        <a:buNone/>
                      </a:pPr>
                      <a:endParaRPr lang="en-US" sz="2000" b="0" i="0" u="none" strike="noStrike" noProof="0" dirty="0" err="1">
                        <a:effectLst/>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1288398579"/>
                  </a:ext>
                </a:extLst>
              </a:tr>
              <a:tr h="3573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Street Parking Restrictions Data Standard</a:t>
                      </a: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Inactive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Standards Committee?</a:t>
                      </a:r>
                    </a:p>
                  </a:txBody>
                  <a:tcPr marL="7620" marR="7620" marT="7620" marB="0" anchor="ctr">
                    <a:solidFill>
                      <a:schemeClr val="accent2">
                        <a:lumMod val="40000"/>
                        <a:lumOff val="60000"/>
                      </a:schemeClr>
                    </a:solidFill>
                  </a:tcPr>
                </a:tc>
                <a:tc>
                  <a:txBody>
                    <a:bodyPr/>
                    <a:lstStyle/>
                    <a:p>
                      <a:pPr lvl="0" algn="l">
                        <a:buNone/>
                      </a:pPr>
                      <a:endParaRPr lang="en-US" sz="2000" b="0" i="0" u="none" strike="noStrike" noProof="0" dirty="0" err="1">
                        <a:effectLst/>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2139740677"/>
                  </a:ext>
                </a:extLst>
              </a:tr>
              <a:tr h="3573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Snow Emergency Parking Data Practices</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Inactive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2000" b="0" i="0" u="none" strike="noStrike" dirty="0">
                        <a:solidFill>
                          <a:srgbClr val="003865"/>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lvl="0" algn="l">
                        <a:buNone/>
                      </a:pPr>
                      <a:endParaRPr lang="en-US" sz="2000" b="0" i="0" u="none" strike="noStrike" noProof="0" dirty="0" err="1">
                        <a:effectLst/>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3530615119"/>
                  </a:ext>
                </a:extLst>
              </a:tr>
              <a:tr h="3573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Strategy Team for All Types of Imagery</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Inactive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Imagery Team?</a:t>
                      </a:r>
                    </a:p>
                  </a:txBody>
                  <a:tcPr marL="7620" marR="7620" marT="7620" marB="0" anchor="ctr">
                    <a:solidFill>
                      <a:schemeClr val="accent2">
                        <a:lumMod val="40000"/>
                        <a:lumOff val="60000"/>
                      </a:schemeClr>
                    </a:solidFill>
                  </a:tcPr>
                </a:tc>
                <a:tc>
                  <a:txBody>
                    <a:bodyPr/>
                    <a:lstStyle/>
                    <a:p>
                      <a:pPr lvl="0" algn="l">
                        <a:buNone/>
                      </a:pPr>
                      <a:endParaRPr lang="en-US" sz="2000" b="0" i="0" u="none" strike="noStrike" noProof="0" dirty="0" err="1">
                        <a:effectLst/>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2552937032"/>
                  </a:ext>
                </a:extLst>
              </a:tr>
              <a:tr h="3573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err="1">
                          <a:effectLst/>
                        </a:rPr>
                        <a:t>Basemap</a:t>
                      </a:r>
                      <a:r>
                        <a:rPr lang="en-US" sz="2000" u="none" strike="noStrike" dirty="0">
                          <a:effectLst/>
                        </a:rPr>
                        <a:t> Services</a:t>
                      </a:r>
                      <a:endParaRPr lang="en-US" sz="2000" b="0"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Inactive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2000" b="0" i="0" u="none" strike="noStrike" dirty="0">
                        <a:solidFill>
                          <a:srgbClr val="003865"/>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lvl="0" algn="l">
                        <a:buNone/>
                      </a:pPr>
                      <a:endParaRPr lang="en-US" sz="2000" b="0" i="0" u="none" strike="noStrike" noProof="0" dirty="0" err="1">
                        <a:effectLst/>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2063475715"/>
                  </a:ext>
                </a:extLst>
              </a:tr>
              <a:tr h="3573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Inventory of MN </a:t>
                      </a:r>
                      <a:r>
                        <a:rPr lang="en-US" sz="2000" u="none" strike="noStrike" dirty="0" err="1">
                          <a:effectLst/>
                        </a:rPr>
                        <a:t>GeoData</a:t>
                      </a:r>
                      <a:r>
                        <a:rPr lang="en-US" sz="2000" u="none" strike="noStrike" dirty="0">
                          <a:effectLst/>
                        </a:rPr>
                        <a:t> Assets</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en-US" sz="2000" u="none" strike="noStrike" dirty="0">
                          <a:effectLst/>
                        </a:rPr>
                        <a:t>Inactive</a:t>
                      </a:r>
                      <a:endParaRPr lang="en-US" sz="20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2000" b="0" i="0" u="none" strike="noStrike" dirty="0">
                        <a:solidFill>
                          <a:srgbClr val="003865"/>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lvl="0" algn="l">
                        <a:buNone/>
                      </a:pPr>
                      <a:endParaRPr lang="en-US" sz="2000" b="0" i="0" u="none" strike="noStrike" noProof="0" dirty="0" err="1">
                        <a:effectLst/>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2875461601"/>
                  </a:ext>
                </a:extLst>
              </a:tr>
            </a:tbl>
          </a:graphicData>
        </a:graphic>
      </p:graphicFrame>
    </p:spTree>
    <p:extLst>
      <p:ext uri="{BB962C8B-B14F-4D97-AF65-F5344CB8AC3E}">
        <p14:creationId xmlns:p14="http://schemas.microsoft.com/office/powerpoint/2010/main" val="2750188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A65E-3E97-41E1-9B63-900DCD7D1609}"/>
              </a:ext>
            </a:extLst>
          </p:cNvPr>
          <p:cNvSpPr>
            <a:spLocks noGrp="1"/>
          </p:cNvSpPr>
          <p:nvPr>
            <p:ph type="title"/>
          </p:nvPr>
        </p:nvSpPr>
        <p:spPr/>
        <p:txBody>
          <a:bodyPr>
            <a:normAutofit fontScale="90000"/>
          </a:bodyPr>
          <a:lstStyle/>
          <a:p>
            <a:r>
              <a:rPr lang="en-US" sz="4000" dirty="0">
                <a:ea typeface="+mj-lt"/>
                <a:cs typeface="+mj-lt"/>
              </a:rPr>
              <a:t>Status of Free and Open Data Public Geospatial Data</a:t>
            </a:r>
            <a:endParaRPr lang="en-US" dirty="0"/>
          </a:p>
        </p:txBody>
      </p:sp>
      <p:graphicFrame>
        <p:nvGraphicFramePr>
          <p:cNvPr id="8" name="Content Placeholder 7">
            <a:extLst>
              <a:ext uri="{FF2B5EF4-FFF2-40B4-BE49-F238E27FC236}">
                <a16:creationId xmlns:a16="http://schemas.microsoft.com/office/drawing/2014/main" id="{772E9270-DBF4-4675-8007-B258FB39872A}"/>
              </a:ext>
            </a:extLst>
          </p:cNvPr>
          <p:cNvGraphicFramePr>
            <a:graphicFrameLocks noGrp="1"/>
          </p:cNvGraphicFramePr>
          <p:nvPr>
            <p:ph idx="1"/>
            <p:extLst>
              <p:ext uri="{D42A27DB-BD31-4B8C-83A1-F6EECF244321}">
                <p14:modId xmlns:p14="http://schemas.microsoft.com/office/powerpoint/2010/main" val="329042740"/>
              </p:ext>
            </p:extLst>
          </p:nvPr>
        </p:nvGraphicFramePr>
        <p:xfrm>
          <a:off x="454526" y="1844842"/>
          <a:ext cx="5756472" cy="2234601"/>
        </p:xfrm>
        <a:graphic>
          <a:graphicData uri="http://schemas.openxmlformats.org/drawingml/2006/table">
            <a:tbl>
              <a:tblPr firstRow="1" bandRow="1">
                <a:tableStyleId>{5C22544A-7EE6-4342-B048-85BDC9FD1C3A}</a:tableStyleId>
              </a:tblPr>
              <a:tblGrid>
                <a:gridCol w="3040215">
                  <a:extLst>
                    <a:ext uri="{9D8B030D-6E8A-4147-A177-3AD203B41FA5}">
                      <a16:colId xmlns:a16="http://schemas.microsoft.com/office/drawing/2014/main" val="363571237"/>
                    </a:ext>
                  </a:extLst>
                </a:gridCol>
                <a:gridCol w="1694546">
                  <a:extLst>
                    <a:ext uri="{9D8B030D-6E8A-4147-A177-3AD203B41FA5}">
                      <a16:colId xmlns:a16="http://schemas.microsoft.com/office/drawing/2014/main" val="906394948"/>
                    </a:ext>
                  </a:extLst>
                </a:gridCol>
                <a:gridCol w="1021711">
                  <a:extLst>
                    <a:ext uri="{9D8B030D-6E8A-4147-A177-3AD203B41FA5}">
                      <a16:colId xmlns:a16="http://schemas.microsoft.com/office/drawing/2014/main" val="1342545899"/>
                    </a:ext>
                  </a:extLst>
                </a:gridCol>
              </a:tblGrid>
              <a:tr h="836075">
                <a:tc>
                  <a:txBody>
                    <a:bodyPr/>
                    <a:lstStyle/>
                    <a:p>
                      <a:pPr marL="0" algn="ctr" rtl="0" eaLnBrk="1" latinLnBrk="0" hangingPunct="1">
                        <a:spcBef>
                          <a:spcPts val="0"/>
                        </a:spcBef>
                        <a:spcAft>
                          <a:spcPts val="0"/>
                        </a:spcAft>
                      </a:pPr>
                      <a:r>
                        <a:rPr lang="en-US" sz="2400" kern="1200" dirty="0">
                          <a:effectLst/>
                        </a:rPr>
                        <a:t>Status</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Number of Counties</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Total</a:t>
                      </a:r>
                      <a:endParaRPr lang="en-US" dirty="0">
                        <a:effectLst/>
                      </a:endParaRPr>
                    </a:p>
                  </a:txBody>
                  <a:tcPr marL="0" marR="0" marT="0" marB="0" anchor="ctr"/>
                </a:tc>
                <a:extLst>
                  <a:ext uri="{0D108BD9-81ED-4DB2-BD59-A6C34878D82A}">
                    <a16:rowId xmlns:a16="http://schemas.microsoft.com/office/drawing/2014/main" val="2615589831"/>
                  </a:ext>
                </a:extLst>
              </a:tr>
              <a:tr h="425638">
                <a:tc>
                  <a:txBody>
                    <a:bodyPr/>
                    <a:lstStyle/>
                    <a:p>
                      <a:pPr marL="0" marR="0" indent="0" algn="l" rtl="0" eaLnBrk="1" fontAlgn="auto" latinLnBrk="0" hangingPunct="1">
                        <a:spcBef>
                          <a:spcPts val="0"/>
                        </a:spcBef>
                        <a:spcAft>
                          <a:spcPts val="0"/>
                        </a:spcAft>
                      </a:pPr>
                      <a:r>
                        <a:rPr lang="en-US" sz="2400" kern="1200" dirty="0">
                          <a:effectLst/>
                        </a:rPr>
                        <a:t>Open - Policy</a:t>
                      </a:r>
                      <a:endParaRPr lang="en-US" dirty="0">
                        <a:effectLst/>
                      </a:endParaRPr>
                    </a:p>
                  </a:txBody>
                  <a:tcPr marL="0" marR="0" marT="0" marB="0" anchor="ctr">
                    <a:solidFill>
                      <a:srgbClr val="85CC9B"/>
                    </a:solidFill>
                  </a:tcPr>
                </a:tc>
                <a:tc>
                  <a:txBody>
                    <a:bodyPr/>
                    <a:lstStyle/>
                    <a:p>
                      <a:pPr marL="0" algn="ctr" rtl="0" eaLnBrk="1" latinLnBrk="0" hangingPunct="1">
                        <a:spcBef>
                          <a:spcPts val="0"/>
                        </a:spcBef>
                        <a:spcAft>
                          <a:spcPts val="0"/>
                        </a:spcAft>
                      </a:pPr>
                      <a:r>
                        <a:rPr lang="en-US" sz="2400" kern="1200" dirty="0">
                          <a:effectLst/>
                        </a:rPr>
                        <a:t>18</a:t>
                      </a:r>
                      <a:endParaRPr lang="en-US" dirty="0">
                        <a:effectLst/>
                      </a:endParaRPr>
                    </a:p>
                  </a:txBody>
                  <a:tcPr marL="0" marR="0" marT="0" marB="0" anchor="ctr">
                    <a:solidFill>
                      <a:srgbClr val="85CC9B"/>
                    </a:solidFill>
                  </a:tcPr>
                </a:tc>
                <a:tc rowSpan="2">
                  <a:txBody>
                    <a:bodyPr/>
                    <a:lstStyle/>
                    <a:p>
                      <a:pPr marL="0" algn="ctr" rtl="0" eaLnBrk="1" latinLnBrk="0" hangingPunct="1">
                        <a:spcBef>
                          <a:spcPts val="0"/>
                        </a:spcBef>
                        <a:spcAft>
                          <a:spcPts val="0"/>
                        </a:spcAft>
                      </a:pPr>
                      <a:r>
                        <a:rPr lang="en-US" sz="2400" b="1" kern="1200" dirty="0">
                          <a:effectLst/>
                        </a:rPr>
                        <a:t>53</a:t>
                      </a:r>
                      <a:endParaRPr lang="en-US" b="1" dirty="0">
                        <a:effectLst/>
                      </a:endParaRPr>
                    </a:p>
                  </a:txBody>
                  <a:tcPr marL="0" marR="0" marT="0" marB="0" anchor="ctr">
                    <a:solidFill>
                      <a:srgbClr val="C5F5AB"/>
                    </a:solidFill>
                  </a:tcPr>
                </a:tc>
                <a:extLst>
                  <a:ext uri="{0D108BD9-81ED-4DB2-BD59-A6C34878D82A}">
                    <a16:rowId xmlns:a16="http://schemas.microsoft.com/office/drawing/2014/main" val="3751897246"/>
                  </a:ext>
                </a:extLst>
              </a:tr>
              <a:tr h="471243">
                <a:tc>
                  <a:txBody>
                    <a:bodyPr/>
                    <a:lstStyle/>
                    <a:p>
                      <a:pPr marL="0" marR="0" indent="0" algn="l" rtl="0" eaLnBrk="1" fontAlgn="auto" latinLnBrk="0" hangingPunct="1">
                        <a:spcBef>
                          <a:spcPts val="0"/>
                        </a:spcBef>
                        <a:spcAft>
                          <a:spcPts val="0"/>
                        </a:spcAft>
                      </a:pPr>
                      <a:r>
                        <a:rPr lang="en-US" sz="2400" kern="1200" dirty="0">
                          <a:effectLst/>
                        </a:rPr>
                        <a:t>Open - No Policy</a:t>
                      </a:r>
                      <a:endParaRPr lang="en-US" dirty="0">
                        <a:effectLst/>
                      </a:endParaRPr>
                    </a:p>
                  </a:txBody>
                  <a:tcPr marL="0" marR="0" marT="0" marB="0" anchor="ctr">
                    <a:solidFill>
                      <a:srgbClr val="C5F5AB"/>
                    </a:solidFill>
                  </a:tcPr>
                </a:tc>
                <a:tc>
                  <a:txBody>
                    <a:bodyPr/>
                    <a:lstStyle/>
                    <a:p>
                      <a:pPr marL="0" algn="ctr" rtl="0" eaLnBrk="1" latinLnBrk="0" hangingPunct="1">
                        <a:spcBef>
                          <a:spcPts val="0"/>
                        </a:spcBef>
                        <a:spcAft>
                          <a:spcPts val="0"/>
                        </a:spcAft>
                      </a:pPr>
                      <a:r>
                        <a:rPr lang="en-US" sz="2400" kern="1200" dirty="0">
                          <a:effectLst/>
                        </a:rPr>
                        <a:t>35</a:t>
                      </a:r>
                      <a:endParaRPr lang="en-US" dirty="0">
                        <a:effectLst/>
                      </a:endParaRPr>
                    </a:p>
                  </a:txBody>
                  <a:tcPr marL="0" marR="0" marT="0" marB="0" anchor="ctr">
                    <a:solidFill>
                      <a:srgbClr val="C5F5AB"/>
                    </a:solidFill>
                  </a:tcPr>
                </a:tc>
                <a:tc vMerge="1">
                  <a:txBody>
                    <a:bodyPr/>
                    <a:lstStyle/>
                    <a:p>
                      <a:endParaRPr lang="en-US"/>
                    </a:p>
                  </a:txBody>
                  <a:tcPr/>
                </a:tc>
                <a:extLst>
                  <a:ext uri="{0D108BD9-81ED-4DB2-BD59-A6C34878D82A}">
                    <a16:rowId xmlns:a16="http://schemas.microsoft.com/office/drawing/2014/main" val="999955565"/>
                  </a:ext>
                </a:extLst>
              </a:tr>
              <a:tr h="501645">
                <a:tc>
                  <a:txBody>
                    <a:bodyPr/>
                    <a:lstStyle/>
                    <a:p>
                      <a:pPr marL="0" marR="0" indent="0" algn="l" rtl="0" eaLnBrk="1" fontAlgn="auto" latinLnBrk="0" hangingPunct="1">
                        <a:spcBef>
                          <a:spcPts val="0"/>
                        </a:spcBef>
                        <a:spcAft>
                          <a:spcPts val="0"/>
                        </a:spcAft>
                      </a:pPr>
                      <a:r>
                        <a:rPr lang="en-US" sz="2400" kern="1200" dirty="0">
                          <a:effectLst/>
                        </a:rPr>
                        <a:t>Not Open or Unknown</a:t>
                      </a:r>
                      <a:endParaRPr lang="en-US" dirty="0">
                        <a:effectLst/>
                      </a:endParaRPr>
                    </a:p>
                  </a:txBody>
                  <a:tcPr marL="0" marR="0" marT="0" marB="0" anchor="ctr">
                    <a:solidFill>
                      <a:srgbClr val="FFFDE6"/>
                    </a:solidFill>
                  </a:tcPr>
                </a:tc>
                <a:tc>
                  <a:txBody>
                    <a:bodyPr/>
                    <a:lstStyle/>
                    <a:p>
                      <a:pPr marL="0" algn="ctr" rtl="0" eaLnBrk="1" latinLnBrk="0" hangingPunct="1">
                        <a:spcBef>
                          <a:spcPts val="0"/>
                        </a:spcBef>
                        <a:spcAft>
                          <a:spcPts val="0"/>
                        </a:spcAft>
                      </a:pPr>
                      <a:r>
                        <a:rPr lang="en-US" sz="2400" kern="1200" dirty="0">
                          <a:effectLst/>
                        </a:rPr>
                        <a:t>34</a:t>
                      </a:r>
                      <a:endParaRPr lang="en-US" dirty="0">
                        <a:effectLst/>
                      </a:endParaRPr>
                    </a:p>
                  </a:txBody>
                  <a:tcPr marL="0" marR="0" marT="0" marB="0" anchor="ctr">
                    <a:solidFill>
                      <a:srgbClr val="FFFDE6"/>
                    </a:solidFill>
                  </a:tcPr>
                </a:tc>
                <a:tc>
                  <a:txBody>
                    <a:bodyPr/>
                    <a:lstStyle/>
                    <a:p>
                      <a:pPr marL="0" algn="ctr" rtl="0" eaLnBrk="1" latinLnBrk="0" hangingPunct="1">
                        <a:spcBef>
                          <a:spcPts val="0"/>
                        </a:spcBef>
                        <a:spcAft>
                          <a:spcPts val="0"/>
                        </a:spcAft>
                      </a:pPr>
                      <a:r>
                        <a:rPr lang="en-US" sz="2400" kern="1200" dirty="0">
                          <a:effectLst/>
                        </a:rPr>
                        <a:t>34</a:t>
                      </a:r>
                      <a:endParaRPr lang="en-US" dirty="0">
                        <a:effectLst/>
                      </a:endParaRPr>
                    </a:p>
                  </a:txBody>
                  <a:tcPr marL="0" marR="0" marT="0" marB="0" anchor="ctr">
                    <a:solidFill>
                      <a:srgbClr val="FFFDE6"/>
                    </a:solidFill>
                  </a:tcPr>
                </a:tc>
                <a:extLst>
                  <a:ext uri="{0D108BD9-81ED-4DB2-BD59-A6C34878D82A}">
                    <a16:rowId xmlns:a16="http://schemas.microsoft.com/office/drawing/2014/main" val="1130452562"/>
                  </a:ext>
                </a:extLst>
              </a:tr>
            </a:tbl>
          </a:graphicData>
        </a:graphic>
      </p:graphicFrame>
      <p:sp>
        <p:nvSpPr>
          <p:cNvPr id="5" name="TextBox 4">
            <a:extLst>
              <a:ext uri="{FF2B5EF4-FFF2-40B4-BE49-F238E27FC236}">
                <a16:creationId xmlns:a16="http://schemas.microsoft.com/office/drawing/2014/main" id="{124D28C6-70FB-45DD-B855-7D0217B6A1B0}"/>
              </a:ext>
            </a:extLst>
          </p:cNvPr>
          <p:cNvSpPr txBox="1"/>
          <p:nvPr/>
        </p:nvSpPr>
        <p:spPr>
          <a:xfrm>
            <a:off x="454526" y="6001966"/>
            <a:ext cx="5377434" cy="523220"/>
          </a:xfrm>
          <a:prstGeom prst="rect">
            <a:avLst/>
          </a:prstGeom>
          <a:noFill/>
        </p:spPr>
        <p:txBody>
          <a:bodyPr wrap="none" lIns="91440" tIns="45720" rIns="91440" bIns="45720" rtlCol="0" anchor="t">
            <a:spAutoFit/>
          </a:bodyPr>
          <a:lstStyle/>
          <a:p>
            <a:r>
              <a:rPr lang="en-US" sz="1400" dirty="0"/>
              <a:t>Data current as of June 6, 2023 (Stevens County is the newest addition)</a:t>
            </a:r>
          </a:p>
          <a:p>
            <a:r>
              <a:rPr lang="en-US" sz="1400" dirty="0">
                <a:hlinkClick r:id="rId2"/>
              </a:rPr>
              <a:t>https://gisdata.mn.gov/dataset/bdry-mn-county-open-data-status</a:t>
            </a:r>
            <a:endParaRPr lang="en-US" sz="1400" dirty="0"/>
          </a:p>
        </p:txBody>
      </p:sp>
      <p:pic>
        <p:nvPicPr>
          <p:cNvPr id="4" name="Picture 3">
            <a:extLst>
              <a:ext uri="{FF2B5EF4-FFF2-40B4-BE49-F238E27FC236}">
                <a16:creationId xmlns:a16="http://schemas.microsoft.com/office/drawing/2014/main" id="{B518226E-74B3-5EF2-BEF0-D0703AFC6B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2953" y="1356904"/>
            <a:ext cx="4250846" cy="5501096"/>
          </a:xfrm>
          <a:prstGeom prst="rect">
            <a:avLst/>
          </a:prstGeom>
        </p:spPr>
      </p:pic>
      <p:sp>
        <p:nvSpPr>
          <p:cNvPr id="3" name="TextBox 2">
            <a:extLst>
              <a:ext uri="{FF2B5EF4-FFF2-40B4-BE49-F238E27FC236}">
                <a16:creationId xmlns:a16="http://schemas.microsoft.com/office/drawing/2014/main" id="{1BFC2081-3F12-6FE6-B8FA-7CD858EFDE15}"/>
              </a:ext>
            </a:extLst>
          </p:cNvPr>
          <p:cNvSpPr txBox="1"/>
          <p:nvPr/>
        </p:nvSpPr>
        <p:spPr>
          <a:xfrm>
            <a:off x="454526" y="4856038"/>
            <a:ext cx="5797100" cy="369332"/>
          </a:xfrm>
          <a:prstGeom prst="rect">
            <a:avLst/>
          </a:prstGeom>
          <a:noFill/>
        </p:spPr>
        <p:txBody>
          <a:bodyPr wrap="none" rtlCol="0">
            <a:spAutoFit/>
          </a:bodyPr>
          <a:lstStyle/>
          <a:p>
            <a:r>
              <a:rPr lang="en-US" dirty="0"/>
              <a:t>Additions since last update: Lac qui Parle, Lyon, &amp; Pipestone</a:t>
            </a:r>
          </a:p>
        </p:txBody>
      </p:sp>
    </p:spTree>
    <p:extLst>
      <p:ext uri="{BB962C8B-B14F-4D97-AF65-F5344CB8AC3E}">
        <p14:creationId xmlns:p14="http://schemas.microsoft.com/office/powerpoint/2010/main" val="247085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4BD6A-F969-5845-C434-9C80E063093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81A2F7A-2C53-4B9E-B6E8-4090BC10FA98}"/>
              </a:ext>
            </a:extLst>
          </p:cNvPr>
          <p:cNvSpPr>
            <a:spLocks noGrp="1"/>
          </p:cNvSpPr>
          <p:nvPr>
            <p:ph idx="1"/>
          </p:nvPr>
        </p:nvSpPr>
        <p:spPr/>
        <p:txBody>
          <a:bodyPr/>
          <a:lstStyle/>
          <a:p>
            <a:pPr marL="285750" marR="0" lvl="0" indent="-285750" algn="l">
              <a:lnSpc>
                <a:spcPct val="100000"/>
              </a:lnSpc>
              <a:spcBef>
                <a:spcPts val="0"/>
              </a:spcBef>
              <a:spcAft>
                <a:spcPts val="0"/>
              </a:spcAft>
              <a:buFont typeface="Arial" panose="020B0604020202020204" pitchFamily="34" charset="0"/>
              <a:buChar char="•"/>
            </a:pPr>
            <a:r>
              <a:rPr lang="en-US" b="1" dirty="0"/>
              <a:t>PLSS Preservation Committee Charter Revision</a:t>
            </a:r>
          </a:p>
          <a:p>
            <a:pPr marL="0" indent="0">
              <a:buNone/>
            </a:pPr>
            <a:r>
              <a:rPr lang="en-US"/>
              <a:t>	Pat </a:t>
            </a:r>
            <a:r>
              <a:rPr lang="en-US" dirty="0"/>
              <a:t>Veraguth</a:t>
            </a:r>
          </a:p>
          <a:p>
            <a:pPr marL="285750" marR="0" lvl="0" indent="-285750" algn="l">
              <a:lnSpc>
                <a:spcPct val="100000"/>
              </a:lnSpc>
              <a:spcBef>
                <a:spcPts val="0"/>
              </a:spcBef>
              <a:spcAft>
                <a:spcPts val="0"/>
              </a:spcAft>
              <a:buFont typeface="Arial" panose="020B0604020202020204" pitchFamily="34" charset="0"/>
              <a:buChar char="•"/>
            </a:pPr>
            <a:endParaRPr lang="en-US" b="1" dirty="0"/>
          </a:p>
        </p:txBody>
      </p:sp>
    </p:spTree>
    <p:extLst>
      <p:ext uri="{BB962C8B-B14F-4D97-AF65-F5344CB8AC3E}">
        <p14:creationId xmlns:p14="http://schemas.microsoft.com/office/powerpoint/2010/main" val="352759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A65E-3E97-41E1-9B63-900DCD7D1609}"/>
              </a:ext>
            </a:extLst>
          </p:cNvPr>
          <p:cNvSpPr>
            <a:spLocks noGrp="1"/>
          </p:cNvSpPr>
          <p:nvPr>
            <p:ph type="title"/>
          </p:nvPr>
        </p:nvSpPr>
        <p:spPr/>
        <p:txBody>
          <a:bodyPr>
            <a:normAutofit/>
          </a:bodyPr>
          <a:lstStyle/>
          <a:p>
            <a:r>
              <a:rPr lang="en-US" dirty="0"/>
              <a:t>Statewide Publicly Available Parcel Data</a:t>
            </a:r>
          </a:p>
        </p:txBody>
      </p:sp>
      <p:sp>
        <p:nvSpPr>
          <p:cNvPr id="3" name="Content Placeholder 2">
            <a:extLst>
              <a:ext uri="{FF2B5EF4-FFF2-40B4-BE49-F238E27FC236}">
                <a16:creationId xmlns:a16="http://schemas.microsoft.com/office/drawing/2014/main" id="{8A308BC6-91C2-4775-8989-F33E4142E880}"/>
              </a:ext>
            </a:extLst>
          </p:cNvPr>
          <p:cNvSpPr>
            <a:spLocks noGrp="1"/>
          </p:cNvSpPr>
          <p:nvPr>
            <p:ph idx="1"/>
          </p:nvPr>
        </p:nvSpPr>
        <p:spPr>
          <a:xfrm>
            <a:off x="838201" y="1825625"/>
            <a:ext cx="6570224" cy="4351338"/>
          </a:xfrm>
        </p:spPr>
        <p:txBody>
          <a:bodyPr vert="horz" lIns="91440" tIns="45720" rIns="91440" bIns="45720" rtlCol="0" anchor="t">
            <a:normAutofit/>
          </a:bodyPr>
          <a:lstStyle/>
          <a:p>
            <a:pPr marL="457200" indent="-457200">
              <a:buAutoNum type="arabicPeriod"/>
            </a:pPr>
            <a:r>
              <a:rPr lang="en-US" dirty="0"/>
              <a:t>Most recent success: </a:t>
            </a:r>
            <a:endParaRPr lang="en-US" dirty="0">
              <a:ea typeface="+mn-lt"/>
              <a:cs typeface="+mn-lt"/>
            </a:endParaRPr>
          </a:p>
          <a:p>
            <a:pPr marL="914400" lvl="1" indent="-342900"/>
            <a:r>
              <a:rPr lang="en-US" dirty="0">
                <a:cs typeface="Calibri"/>
              </a:rPr>
              <a:t>Published most recent quarterly update August 4, 2023</a:t>
            </a:r>
          </a:p>
          <a:p>
            <a:pPr marL="914400" lvl="1" indent="-342900"/>
            <a:r>
              <a:rPr lang="en-US" dirty="0">
                <a:cs typeface="Calibri"/>
              </a:rPr>
              <a:t>Published an ArcGIS Online </a:t>
            </a:r>
            <a:r>
              <a:rPr lang="en-US" dirty="0" err="1">
                <a:cs typeface="Calibri"/>
              </a:rPr>
              <a:t>webmap</a:t>
            </a:r>
            <a:r>
              <a:rPr lang="en-US" dirty="0">
                <a:cs typeface="Calibri"/>
              </a:rPr>
              <a:t> and feature layers: </a:t>
            </a:r>
            <a:r>
              <a:rPr lang="en-US">
                <a:cs typeface="Calibri"/>
              </a:rPr>
              <a:t>data &amp; </a:t>
            </a:r>
            <a:r>
              <a:rPr lang="en-US" dirty="0">
                <a:cs typeface="Calibri"/>
              </a:rPr>
              <a:t>metadata</a:t>
            </a:r>
          </a:p>
          <a:p>
            <a:pPr marL="457200" indent="-457200">
              <a:buFont typeface="+mj-lt"/>
              <a:buAutoNum type="arabicPeriod"/>
            </a:pPr>
            <a:r>
              <a:rPr lang="en-US" dirty="0"/>
              <a:t>Next task:</a:t>
            </a:r>
            <a:endParaRPr lang="en-US" dirty="0">
              <a:cs typeface="Calibri"/>
            </a:endParaRPr>
          </a:p>
          <a:p>
            <a:pPr marL="914400" lvl="1" indent="-342900"/>
            <a:r>
              <a:rPr lang="en-US" dirty="0">
                <a:cs typeface="Calibri"/>
              </a:rPr>
              <a:t>Update Opt-In data to include McLeod &amp; Morrison</a:t>
            </a:r>
          </a:p>
          <a:p>
            <a:pPr marL="914400" lvl="1" indent="-342900"/>
            <a:r>
              <a:rPr lang="en-US" dirty="0">
                <a:cs typeface="Calibri"/>
              </a:rPr>
              <a:t>Create a secure ArcGIS Online statewide feature layer for internal use</a:t>
            </a:r>
          </a:p>
          <a:p>
            <a:pPr marL="0" indent="0">
              <a:buNone/>
            </a:pPr>
            <a:endParaRPr lang="en-US" dirty="0"/>
          </a:p>
          <a:p>
            <a:pPr marL="0" indent="0">
              <a:buNone/>
            </a:pPr>
            <a:endParaRPr lang="en-US" dirty="0">
              <a:cs typeface="Calibri"/>
            </a:endParaRPr>
          </a:p>
        </p:txBody>
      </p:sp>
      <p:sp>
        <p:nvSpPr>
          <p:cNvPr id="7" name="TextBox 6">
            <a:extLst>
              <a:ext uri="{FF2B5EF4-FFF2-40B4-BE49-F238E27FC236}">
                <a16:creationId xmlns:a16="http://schemas.microsoft.com/office/drawing/2014/main" id="{50E8C2DB-FCBE-4072-8E52-484F7EF892B0}"/>
              </a:ext>
            </a:extLst>
          </p:cNvPr>
          <p:cNvSpPr txBox="1"/>
          <p:nvPr/>
        </p:nvSpPr>
        <p:spPr>
          <a:xfrm>
            <a:off x="362355" y="6176963"/>
            <a:ext cx="6094378" cy="369332"/>
          </a:xfrm>
          <a:prstGeom prst="rect">
            <a:avLst/>
          </a:prstGeom>
          <a:noFill/>
        </p:spPr>
        <p:txBody>
          <a:bodyPr wrap="square">
            <a:spAutoFit/>
          </a:bodyPr>
          <a:lstStyle/>
          <a:p>
            <a:pPr lvl="1"/>
            <a:r>
              <a:rPr lang="en-US" dirty="0">
                <a:cs typeface="Calibri"/>
              </a:rPr>
              <a:t>https://gisdata.mn.gov/dataset/plan-parcels-open</a:t>
            </a:r>
          </a:p>
        </p:txBody>
      </p:sp>
      <p:pic>
        <p:nvPicPr>
          <p:cNvPr id="5" name="Picture 4">
            <a:extLst>
              <a:ext uri="{FF2B5EF4-FFF2-40B4-BE49-F238E27FC236}">
                <a16:creationId xmlns:a16="http://schemas.microsoft.com/office/drawing/2014/main" id="{3073CBC2-81F2-0B6E-4357-83D6E9014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08425" y="1375458"/>
            <a:ext cx="4236509" cy="5482542"/>
          </a:xfrm>
          <a:prstGeom prst="rect">
            <a:avLst/>
          </a:prstGeom>
        </p:spPr>
      </p:pic>
    </p:spTree>
    <p:extLst>
      <p:ext uri="{BB962C8B-B14F-4D97-AF65-F5344CB8AC3E}">
        <p14:creationId xmlns:p14="http://schemas.microsoft.com/office/powerpoint/2010/main" val="31055263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6930"/>
            <a:ext cx="11692128" cy="809837"/>
          </a:xfrm>
          <a:prstGeom prst="rect">
            <a:avLst/>
          </a:prstGeom>
          <a:solidFill>
            <a:srgbClr val="003864"/>
          </a:solidFill>
        </p:spPr>
        <p:txBody>
          <a:bodyPr vert="horz" wrap="square" lIns="0" tIns="253365" rIns="0" bIns="0" rtlCol="0">
            <a:spAutoFit/>
          </a:bodyPr>
          <a:lstStyle/>
          <a:p>
            <a:pPr marL="1054100">
              <a:lnSpc>
                <a:spcPct val="100000"/>
              </a:lnSpc>
              <a:spcBef>
                <a:spcPts val="1995"/>
              </a:spcBef>
            </a:pPr>
            <a:r>
              <a:rPr lang="en-US" spc="-15" dirty="0"/>
              <a:t>Critical Infrastructure Data Workflow</a:t>
            </a:r>
            <a:endParaRPr dirty="0"/>
          </a:p>
        </p:txBody>
      </p:sp>
      <p:sp>
        <p:nvSpPr>
          <p:cNvPr id="4" name="Content Placeholder 2">
            <a:extLst>
              <a:ext uri="{FF2B5EF4-FFF2-40B4-BE49-F238E27FC236}">
                <a16:creationId xmlns:a16="http://schemas.microsoft.com/office/drawing/2014/main" id="{4B9F7AF4-42EF-8671-4C97-C52C6B149309}"/>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457200" indent="-457200">
              <a:buAutoNum type="arabicPeriod"/>
            </a:pPr>
            <a:r>
              <a:rPr lang="en-US" dirty="0">
                <a:ea typeface="+mn-lt"/>
                <a:cs typeface="+mn-lt"/>
              </a:rPr>
              <a:t>Most recent success:</a:t>
            </a:r>
            <a:endParaRPr lang="en-US" dirty="0"/>
          </a:p>
          <a:p>
            <a:pPr lvl="1"/>
            <a:endParaRPr lang="en-US" dirty="0">
              <a:ea typeface="+mn-lt"/>
              <a:cs typeface="+mn-lt"/>
            </a:endParaRPr>
          </a:p>
          <a:p>
            <a:pPr marL="457200" indent="-457200">
              <a:buAutoNum type="arabicPeriod"/>
            </a:pPr>
            <a:r>
              <a:rPr lang="en-US" dirty="0">
                <a:ea typeface="+mn-lt"/>
                <a:cs typeface="+mn-lt"/>
              </a:rPr>
              <a:t>If you are experiencing a barrier:</a:t>
            </a:r>
          </a:p>
          <a:p>
            <a:pPr lvl="1"/>
            <a:endParaRPr lang="en-US" dirty="0">
              <a:cs typeface="Calibri"/>
            </a:endParaRPr>
          </a:p>
          <a:p>
            <a:pPr marL="457200" indent="-457200">
              <a:buAutoNum type="arabicPeriod"/>
            </a:pPr>
            <a:r>
              <a:rPr lang="en-US" dirty="0">
                <a:ea typeface="+mn-lt"/>
                <a:cs typeface="+mn-lt"/>
              </a:rPr>
              <a:t>Next Task: </a:t>
            </a:r>
          </a:p>
          <a:p>
            <a:pPr lvl="1"/>
            <a:endParaRPr lang="en-US" dirty="0">
              <a:cs typeface="Calibri"/>
            </a:endParaRPr>
          </a:p>
          <a:p>
            <a:pPr lvl="1"/>
            <a:endParaRPr lang="en-US" dirty="0">
              <a:cs typeface="Calibri"/>
            </a:endParaRPr>
          </a:p>
          <a:p>
            <a:pPr lvl="1"/>
            <a:endParaRPr lang="en-US" dirty="0">
              <a:cs typeface="Calibri"/>
            </a:endParaRPr>
          </a:p>
          <a:p>
            <a:pPr marL="0" indent="0">
              <a:buNone/>
            </a:pPr>
            <a:endParaRPr lang="en-US" dirty="0">
              <a:cs typeface="Calibri"/>
            </a:endParaRPr>
          </a:p>
          <a:p>
            <a:pPr marL="0" indent="0">
              <a:buNone/>
            </a:pPr>
            <a:endParaRPr lang="en-US" dirty="0">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A65E-3E97-41E1-9B63-900DCD7D1609}"/>
              </a:ext>
            </a:extLst>
          </p:cNvPr>
          <p:cNvSpPr>
            <a:spLocks noGrp="1"/>
          </p:cNvSpPr>
          <p:nvPr>
            <p:ph type="title"/>
          </p:nvPr>
        </p:nvSpPr>
        <p:spPr/>
        <p:txBody>
          <a:bodyPr>
            <a:normAutofit/>
          </a:bodyPr>
          <a:lstStyle/>
          <a:p>
            <a:r>
              <a:rPr lang="en-US" dirty="0">
                <a:ea typeface="+mj-lt"/>
                <a:cs typeface="+mj-lt"/>
              </a:rPr>
              <a:t>Updated and Aligned Boundary Data</a:t>
            </a:r>
            <a:endParaRPr lang="en-US" dirty="0"/>
          </a:p>
        </p:txBody>
      </p:sp>
      <p:sp>
        <p:nvSpPr>
          <p:cNvPr id="3" name="Content Placeholder 2">
            <a:extLst>
              <a:ext uri="{FF2B5EF4-FFF2-40B4-BE49-F238E27FC236}">
                <a16:creationId xmlns:a16="http://schemas.microsoft.com/office/drawing/2014/main" id="{8A308BC6-91C2-4775-8989-F33E4142E880}"/>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Most recent success:</a:t>
            </a:r>
            <a:endParaRPr lang="en-US" dirty="0"/>
          </a:p>
          <a:p>
            <a:pPr lvl="1"/>
            <a:endParaRPr lang="en-US" dirty="0">
              <a:ea typeface="+mn-lt"/>
              <a:cs typeface="+mn-lt"/>
            </a:endParaRPr>
          </a:p>
          <a:p>
            <a:pPr marL="457200" indent="-457200">
              <a:buAutoNum type="arabicPeriod"/>
            </a:pPr>
            <a:r>
              <a:rPr lang="en-US" dirty="0">
                <a:ea typeface="+mn-lt"/>
                <a:cs typeface="+mn-lt"/>
              </a:rPr>
              <a:t>If you are experiencing a barrier:</a:t>
            </a:r>
          </a:p>
          <a:p>
            <a:pPr lvl="1"/>
            <a:endParaRPr lang="en-US" dirty="0">
              <a:cs typeface="Calibri"/>
            </a:endParaRPr>
          </a:p>
          <a:p>
            <a:pPr marL="457200" indent="-457200">
              <a:buAutoNum type="arabicPeriod"/>
            </a:pPr>
            <a:r>
              <a:rPr lang="en-US" dirty="0">
                <a:ea typeface="+mn-lt"/>
                <a:cs typeface="+mn-lt"/>
              </a:rPr>
              <a:t>Next Task: </a:t>
            </a:r>
          </a:p>
          <a:p>
            <a:pPr lvl="1"/>
            <a:endParaRPr lang="en-US" dirty="0">
              <a:cs typeface="Calibri"/>
            </a:endParaRPr>
          </a:p>
          <a:p>
            <a:pPr lvl="1"/>
            <a:endParaRPr lang="en-US" dirty="0">
              <a:cs typeface="Calibri"/>
            </a:endParaRPr>
          </a:p>
          <a:p>
            <a:pPr lvl="1"/>
            <a:endParaRPr lang="en-US" dirty="0">
              <a:cs typeface="Calibri"/>
            </a:endParaRP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16033755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A65E-3E97-41E1-9B63-900DCD7D1609}"/>
              </a:ext>
            </a:extLst>
          </p:cNvPr>
          <p:cNvSpPr>
            <a:spLocks noGrp="1"/>
          </p:cNvSpPr>
          <p:nvPr>
            <p:ph type="title"/>
          </p:nvPr>
        </p:nvSpPr>
        <p:spPr/>
        <p:txBody>
          <a:bodyPr>
            <a:normAutofit/>
          </a:bodyPr>
          <a:lstStyle/>
          <a:p>
            <a:r>
              <a:rPr lang="en-US" dirty="0"/>
              <a:t> Road Centerline &amp; </a:t>
            </a:r>
            <a:r>
              <a:rPr lang="en-US"/>
              <a:t>Address Point </a:t>
            </a:r>
            <a:r>
              <a:rPr lang="en-US" dirty="0"/>
              <a:t>Data</a:t>
            </a:r>
          </a:p>
        </p:txBody>
      </p:sp>
      <p:sp>
        <p:nvSpPr>
          <p:cNvPr id="4" name="Content Placeholder 2">
            <a:extLst>
              <a:ext uri="{FF2B5EF4-FFF2-40B4-BE49-F238E27FC236}">
                <a16:creationId xmlns:a16="http://schemas.microsoft.com/office/drawing/2014/main" id="{C093D752-8802-6B1C-0489-F34CBD96E7BD}"/>
              </a:ext>
            </a:extLst>
          </p:cNvPr>
          <p:cNvSpPr txBox="1">
            <a:spLocks/>
          </p:cNvSpPr>
          <p:nvPr/>
        </p:nvSpPr>
        <p:spPr>
          <a:xfrm>
            <a:off x="990600" y="1978024"/>
            <a:ext cx="6240624" cy="472757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dirty="0">
                <a:ea typeface="+mn-lt"/>
                <a:cs typeface="+mn-lt"/>
              </a:rPr>
              <a:t>Most recent success:</a:t>
            </a:r>
          </a:p>
          <a:p>
            <a:pPr lvl="1"/>
            <a:r>
              <a:rPr lang="en-US" dirty="0">
                <a:ea typeface="+mn-lt"/>
                <a:cs typeface="+mn-lt"/>
              </a:rPr>
              <a:t>Opt-In: Anoka, Benton, Carver, Chisago, Clay, Dakota, Douglas, Hennepin, Isanti, Lyon, McLeod, Morrison, Olmsted, Ramsey, Rice, Scott, Sherburne, St. Louis, Stearns, and Washington</a:t>
            </a:r>
          </a:p>
          <a:p>
            <a:pPr marL="457200" indent="-457200">
              <a:buFont typeface="Arial" panose="020B0604020202020204" pitchFamily="34" charset="0"/>
              <a:buAutoNum type="arabicPeriod"/>
            </a:pPr>
            <a:r>
              <a:rPr lang="en-US" dirty="0">
                <a:ea typeface="+mn-lt"/>
                <a:cs typeface="+mn-lt"/>
              </a:rPr>
              <a:t>Next Task: </a:t>
            </a:r>
          </a:p>
          <a:p>
            <a:pPr lvl="1"/>
            <a:r>
              <a:rPr lang="en-US" dirty="0">
                <a:cs typeface="Calibri"/>
              </a:rPr>
              <a:t>Continue to support the Foundational Data Workgroup efforts to secure county Opt-In agreements</a:t>
            </a:r>
          </a:p>
          <a:p>
            <a:pPr lvl="1"/>
            <a:r>
              <a:rPr lang="en-US" dirty="0">
                <a:cs typeface="Calibri"/>
              </a:rPr>
              <a:t>Update the metadata for the resources</a:t>
            </a:r>
          </a:p>
          <a:p>
            <a:pPr lvl="1"/>
            <a:r>
              <a:rPr lang="en-US" dirty="0">
                <a:cs typeface="Calibri"/>
              </a:rPr>
              <a:t>Finalize data package/process for publication</a:t>
            </a:r>
          </a:p>
          <a:p>
            <a:pPr lvl="1"/>
            <a:r>
              <a:rPr lang="en-US" dirty="0">
                <a:cs typeface="Calibri"/>
              </a:rPr>
              <a:t>Create separate slides for road centerline and address point data</a:t>
            </a:r>
          </a:p>
          <a:p>
            <a:pPr lvl="1"/>
            <a:endParaRPr lang="en-US" dirty="0">
              <a:cs typeface="Calibri"/>
            </a:endParaRPr>
          </a:p>
          <a:p>
            <a:pPr lvl="1">
              <a:buFont typeface="Arial" panose="020B0604020202020204" pitchFamily="34" charset="0"/>
              <a:buChar char="•"/>
            </a:pPr>
            <a:endParaRPr lang="en-US" dirty="0">
              <a:cs typeface="Calibri"/>
            </a:endParaRPr>
          </a:p>
          <a:p>
            <a:pPr marL="0" indent="0">
              <a:buFont typeface="Arial" panose="020B0604020202020204" pitchFamily="34" charset="0"/>
              <a:buNone/>
            </a:pPr>
            <a:endParaRPr lang="en-US" dirty="0">
              <a:cs typeface="Calibri"/>
            </a:endParaRPr>
          </a:p>
          <a:p>
            <a:pPr marL="0" indent="0">
              <a:buNone/>
            </a:pPr>
            <a:endParaRPr lang="en-US" dirty="0">
              <a:cs typeface="Calibri"/>
            </a:endParaRPr>
          </a:p>
        </p:txBody>
      </p:sp>
      <p:pic>
        <p:nvPicPr>
          <p:cNvPr id="5" name="Picture 4">
            <a:extLst>
              <a:ext uri="{FF2B5EF4-FFF2-40B4-BE49-F238E27FC236}">
                <a16:creationId xmlns:a16="http://schemas.microsoft.com/office/drawing/2014/main" id="{8284F0DC-6FFC-8CDC-6290-8D4126F083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96540" y="1410202"/>
            <a:ext cx="4209660" cy="5447797"/>
          </a:xfrm>
          <a:prstGeom prst="rect">
            <a:avLst/>
          </a:prstGeom>
        </p:spPr>
      </p:pic>
    </p:spTree>
    <p:extLst>
      <p:ext uri="{BB962C8B-B14F-4D97-AF65-F5344CB8AC3E}">
        <p14:creationId xmlns:p14="http://schemas.microsoft.com/office/powerpoint/2010/main" val="34232001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11621729" cy="834844"/>
          </a:xfrm>
          <a:prstGeom prst="rect">
            <a:avLst/>
          </a:prstGeom>
          <a:solidFill>
            <a:srgbClr val="003864"/>
          </a:solidFill>
        </p:spPr>
        <p:txBody>
          <a:bodyPr vert="horz" wrap="square" lIns="0" tIns="278130" rIns="0" bIns="0" rtlCol="0">
            <a:spAutoFit/>
          </a:bodyPr>
          <a:lstStyle/>
          <a:p>
            <a:pPr marL="753110">
              <a:lnSpc>
                <a:spcPct val="100000"/>
              </a:lnSpc>
              <a:spcBef>
                <a:spcPts val="2190"/>
              </a:spcBef>
            </a:pPr>
            <a:r>
              <a:rPr lang="en-US" dirty="0"/>
              <a:t>       </a:t>
            </a:r>
            <a:r>
              <a:rPr lang="en-US" spc="25" dirty="0"/>
              <a:t>Culvert Data Standard</a:t>
            </a:r>
            <a:endParaRPr spc="-15" dirty="0"/>
          </a:p>
        </p:txBody>
      </p:sp>
      <p:sp>
        <p:nvSpPr>
          <p:cNvPr id="4" name="Content Placeholder 2">
            <a:extLst>
              <a:ext uri="{FF2B5EF4-FFF2-40B4-BE49-F238E27FC236}">
                <a16:creationId xmlns:a16="http://schemas.microsoft.com/office/drawing/2014/main" id="{FA285032-7263-CDEA-BAEE-FB4D3E9525C2}"/>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457200" indent="-457200">
              <a:buAutoNum type="arabicPeriod"/>
            </a:pPr>
            <a:r>
              <a:rPr lang="en-US" dirty="0">
                <a:ea typeface="+mn-lt"/>
                <a:cs typeface="+mn-lt"/>
              </a:rPr>
              <a:t>Most recent success:</a:t>
            </a:r>
            <a:endParaRPr lang="en-US" dirty="0"/>
          </a:p>
          <a:p>
            <a:pPr lvl="1"/>
            <a:endParaRPr lang="en-US" dirty="0">
              <a:ea typeface="+mn-lt"/>
              <a:cs typeface="+mn-lt"/>
            </a:endParaRPr>
          </a:p>
          <a:p>
            <a:pPr marL="457200" indent="-457200">
              <a:buAutoNum type="arabicPeriod"/>
            </a:pPr>
            <a:r>
              <a:rPr lang="en-US" dirty="0">
                <a:ea typeface="+mn-lt"/>
                <a:cs typeface="+mn-lt"/>
              </a:rPr>
              <a:t>If you are experiencing a barrier:</a:t>
            </a:r>
          </a:p>
          <a:p>
            <a:pPr lvl="1"/>
            <a:endParaRPr lang="en-US" dirty="0">
              <a:cs typeface="Calibri"/>
            </a:endParaRPr>
          </a:p>
          <a:p>
            <a:pPr marL="457200" indent="-457200">
              <a:buAutoNum type="arabicPeriod"/>
            </a:pPr>
            <a:r>
              <a:rPr lang="en-US" dirty="0">
                <a:ea typeface="+mn-lt"/>
                <a:cs typeface="+mn-lt"/>
              </a:rPr>
              <a:t>Next Task: </a:t>
            </a:r>
          </a:p>
          <a:p>
            <a:pPr lvl="1"/>
            <a:endParaRPr lang="en-US" dirty="0">
              <a:cs typeface="Calibri"/>
            </a:endParaRPr>
          </a:p>
          <a:p>
            <a:pPr lvl="1"/>
            <a:endParaRPr lang="en-US" dirty="0">
              <a:cs typeface="Calibri"/>
            </a:endParaRPr>
          </a:p>
          <a:p>
            <a:pPr lvl="1"/>
            <a:endParaRPr lang="en-US" dirty="0">
              <a:cs typeface="Calibri"/>
            </a:endParaRP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2640641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A65E-3E97-41E1-9B63-900DCD7D1609}"/>
              </a:ext>
            </a:extLst>
          </p:cNvPr>
          <p:cNvSpPr>
            <a:spLocks noGrp="1"/>
          </p:cNvSpPr>
          <p:nvPr>
            <p:ph type="title"/>
          </p:nvPr>
        </p:nvSpPr>
        <p:spPr/>
        <p:txBody>
          <a:bodyPr>
            <a:normAutofit/>
          </a:bodyPr>
          <a:lstStyle/>
          <a:p>
            <a:r>
              <a:rPr lang="en-US" dirty="0">
                <a:ea typeface="+mj-lt"/>
                <a:cs typeface="+mj-lt"/>
              </a:rPr>
              <a:t>Publication of Open Foundational Datasets</a:t>
            </a:r>
            <a:endParaRPr lang="en-US" dirty="0"/>
          </a:p>
        </p:txBody>
      </p:sp>
      <p:sp>
        <p:nvSpPr>
          <p:cNvPr id="3" name="Content Placeholder 2">
            <a:extLst>
              <a:ext uri="{FF2B5EF4-FFF2-40B4-BE49-F238E27FC236}">
                <a16:creationId xmlns:a16="http://schemas.microsoft.com/office/drawing/2014/main" id="{8A308BC6-91C2-4775-8989-F33E4142E880}"/>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Most recent success:</a:t>
            </a:r>
            <a:endParaRPr lang="en-US" dirty="0"/>
          </a:p>
          <a:p>
            <a:pPr lvl="1"/>
            <a:endParaRPr lang="en-US" dirty="0">
              <a:ea typeface="+mn-lt"/>
              <a:cs typeface="+mn-lt"/>
            </a:endParaRPr>
          </a:p>
          <a:p>
            <a:pPr marL="457200" indent="-457200">
              <a:buAutoNum type="arabicPeriod"/>
            </a:pPr>
            <a:r>
              <a:rPr lang="en-US" dirty="0">
                <a:ea typeface="+mn-lt"/>
                <a:cs typeface="+mn-lt"/>
              </a:rPr>
              <a:t>If you are experiencing a barrier:</a:t>
            </a:r>
          </a:p>
          <a:p>
            <a:pPr lvl="1"/>
            <a:endParaRPr lang="en-US" dirty="0">
              <a:cs typeface="Calibri"/>
            </a:endParaRPr>
          </a:p>
          <a:p>
            <a:pPr marL="457200" indent="-457200">
              <a:buAutoNum type="arabicPeriod"/>
            </a:pPr>
            <a:r>
              <a:rPr lang="en-US" dirty="0">
                <a:ea typeface="+mn-lt"/>
                <a:cs typeface="+mn-lt"/>
              </a:rPr>
              <a:t>Next Task: </a:t>
            </a:r>
          </a:p>
          <a:p>
            <a:pPr lvl="1"/>
            <a:endParaRPr lang="en-US" dirty="0">
              <a:cs typeface="Calibri"/>
            </a:endParaRPr>
          </a:p>
          <a:p>
            <a:pPr lvl="1"/>
            <a:endParaRPr lang="en-US" dirty="0">
              <a:cs typeface="Calibri"/>
            </a:endParaRPr>
          </a:p>
          <a:p>
            <a:pPr lvl="1"/>
            <a:endParaRPr lang="en-US" dirty="0">
              <a:cs typeface="Calibri"/>
            </a:endParaRP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21175960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A65E-3E97-41E1-9B63-900DCD7D1609}"/>
              </a:ext>
            </a:extLst>
          </p:cNvPr>
          <p:cNvSpPr>
            <a:spLocks noGrp="1"/>
          </p:cNvSpPr>
          <p:nvPr>
            <p:ph type="title"/>
          </p:nvPr>
        </p:nvSpPr>
        <p:spPr/>
        <p:txBody>
          <a:bodyPr>
            <a:normAutofit/>
          </a:bodyPr>
          <a:lstStyle/>
          <a:p>
            <a:r>
              <a:rPr lang="en-US" dirty="0">
                <a:ea typeface="+mj-lt"/>
                <a:cs typeface="+mj-lt"/>
              </a:rPr>
              <a:t>Lidar Data Acquisition</a:t>
            </a:r>
            <a:endParaRPr lang="en-US" dirty="0"/>
          </a:p>
        </p:txBody>
      </p:sp>
      <p:sp>
        <p:nvSpPr>
          <p:cNvPr id="4" name="Content Placeholder 2">
            <a:extLst>
              <a:ext uri="{FF2B5EF4-FFF2-40B4-BE49-F238E27FC236}">
                <a16:creationId xmlns:a16="http://schemas.microsoft.com/office/drawing/2014/main" id="{06B8C27D-6F8F-D01A-F28D-E36B051379BA}"/>
              </a:ext>
            </a:extLst>
          </p:cNvPr>
          <p:cNvSpPr txBox="1">
            <a:spLocks/>
          </p:cNvSpPr>
          <p:nvPr/>
        </p:nvSpPr>
        <p:spPr>
          <a:xfrm>
            <a:off x="253617" y="1433586"/>
            <a:ext cx="5959280" cy="55499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dirty="0">
                <a:ea typeface="+mn-lt"/>
                <a:cs typeface="+mn-lt"/>
              </a:rPr>
              <a:t>Most recent success:</a:t>
            </a:r>
            <a:endParaRPr lang="en-US" dirty="0"/>
          </a:p>
          <a:p>
            <a:pPr lvl="1"/>
            <a:endParaRPr lang="en-US" dirty="0">
              <a:ea typeface="+mn-lt"/>
              <a:cs typeface="+mn-lt"/>
            </a:endParaRPr>
          </a:p>
          <a:p>
            <a:pPr marL="457200" indent="-457200">
              <a:buAutoNum type="arabicPeriod"/>
            </a:pPr>
            <a:r>
              <a:rPr lang="en-US" dirty="0">
                <a:ea typeface="+mn-lt"/>
                <a:cs typeface="+mn-lt"/>
              </a:rPr>
              <a:t>If you are experiencing a barrier:</a:t>
            </a:r>
          </a:p>
          <a:p>
            <a:pPr lvl="1"/>
            <a:endParaRPr lang="en-US" dirty="0">
              <a:cs typeface="Calibri"/>
            </a:endParaRPr>
          </a:p>
          <a:p>
            <a:pPr marL="457200" indent="-457200">
              <a:buAutoNum type="arabicPeriod"/>
            </a:pPr>
            <a:r>
              <a:rPr lang="en-US" dirty="0">
                <a:ea typeface="+mn-lt"/>
                <a:cs typeface="+mn-lt"/>
              </a:rPr>
              <a:t>Next Task: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076344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D7BC-2EEA-46C6-BFB2-033A0BDF1F02}"/>
              </a:ext>
            </a:extLst>
          </p:cNvPr>
          <p:cNvSpPr>
            <a:spLocks noGrp="1"/>
          </p:cNvSpPr>
          <p:nvPr>
            <p:ph type="title"/>
          </p:nvPr>
        </p:nvSpPr>
        <p:spPr/>
        <p:txBody>
          <a:bodyPr>
            <a:normAutofit/>
          </a:bodyPr>
          <a:lstStyle/>
          <a:p>
            <a:r>
              <a:rPr lang="en-US" dirty="0">
                <a:ea typeface="+mj-lt"/>
                <a:cs typeface="+mj-lt"/>
              </a:rPr>
              <a:t>U.S. National Grid Materials</a:t>
            </a:r>
            <a:endParaRPr lang="en-US" dirty="0"/>
          </a:p>
        </p:txBody>
      </p:sp>
      <p:sp>
        <p:nvSpPr>
          <p:cNvPr id="7" name="Content Placeholder 2">
            <a:extLst>
              <a:ext uri="{FF2B5EF4-FFF2-40B4-BE49-F238E27FC236}">
                <a16:creationId xmlns:a16="http://schemas.microsoft.com/office/drawing/2014/main" id="{37DE83DC-2FB3-0D82-5AA4-E2956221C7EA}"/>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457200" indent="-457200">
              <a:buAutoNum type="arabicPeriod"/>
            </a:pPr>
            <a:r>
              <a:rPr lang="en-US" dirty="0">
                <a:ea typeface="+mn-lt"/>
                <a:cs typeface="+mn-lt"/>
              </a:rPr>
              <a:t>Most recent success:</a:t>
            </a:r>
            <a:endParaRPr lang="en-US" dirty="0"/>
          </a:p>
          <a:p>
            <a:pPr lvl="1"/>
            <a:endParaRPr lang="en-US" dirty="0">
              <a:ea typeface="+mn-lt"/>
              <a:cs typeface="+mn-lt"/>
            </a:endParaRPr>
          </a:p>
          <a:p>
            <a:pPr marL="457200" indent="-457200">
              <a:buAutoNum type="arabicPeriod"/>
            </a:pPr>
            <a:r>
              <a:rPr lang="en-US" dirty="0">
                <a:ea typeface="+mn-lt"/>
                <a:cs typeface="+mn-lt"/>
              </a:rPr>
              <a:t>If you are experiencing a barrier:</a:t>
            </a:r>
          </a:p>
          <a:p>
            <a:pPr lvl="1"/>
            <a:endParaRPr lang="en-US" dirty="0">
              <a:cs typeface="Calibri"/>
            </a:endParaRPr>
          </a:p>
          <a:p>
            <a:pPr marL="457200" indent="-457200">
              <a:buAutoNum type="arabicPeriod"/>
            </a:pPr>
            <a:r>
              <a:rPr lang="en-US" dirty="0">
                <a:ea typeface="+mn-lt"/>
                <a:cs typeface="+mn-lt"/>
              </a:rPr>
              <a:t>Next Task: </a:t>
            </a:r>
          </a:p>
          <a:p>
            <a:pPr lvl="1"/>
            <a:endParaRPr lang="en-US" dirty="0">
              <a:cs typeface="Calibri"/>
            </a:endParaRPr>
          </a:p>
          <a:p>
            <a:pPr lvl="1"/>
            <a:endParaRPr lang="en-US" dirty="0">
              <a:cs typeface="Calibri"/>
            </a:endParaRPr>
          </a:p>
          <a:p>
            <a:pPr lvl="1"/>
            <a:endParaRPr lang="en-US" dirty="0">
              <a:cs typeface="Calibri"/>
            </a:endParaRP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23299555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A65E-3E97-41E1-9B63-900DCD7D1609}"/>
              </a:ext>
            </a:extLst>
          </p:cNvPr>
          <p:cNvSpPr>
            <a:spLocks noGrp="1"/>
          </p:cNvSpPr>
          <p:nvPr>
            <p:ph type="title"/>
          </p:nvPr>
        </p:nvSpPr>
        <p:spPr/>
        <p:txBody>
          <a:bodyPr>
            <a:normAutofit/>
          </a:bodyPr>
          <a:lstStyle/>
          <a:p>
            <a:r>
              <a:rPr lang="en-US" dirty="0"/>
              <a:t> </a:t>
            </a:r>
            <a:r>
              <a:rPr lang="en-US" dirty="0" err="1">
                <a:ea typeface="+mj-lt"/>
                <a:cs typeface="+mj-lt"/>
              </a:rPr>
              <a:t>Remonumentation</a:t>
            </a:r>
            <a:r>
              <a:rPr lang="en-US" dirty="0">
                <a:ea typeface="+mj-lt"/>
                <a:cs typeface="+mj-lt"/>
              </a:rPr>
              <a:t> of All Section Corners</a:t>
            </a:r>
            <a:endParaRPr lang="en-US" dirty="0"/>
          </a:p>
        </p:txBody>
      </p:sp>
      <p:sp>
        <p:nvSpPr>
          <p:cNvPr id="6" name="Content Placeholder 2">
            <a:extLst>
              <a:ext uri="{FF2B5EF4-FFF2-40B4-BE49-F238E27FC236}">
                <a16:creationId xmlns:a16="http://schemas.microsoft.com/office/drawing/2014/main" id="{FF7049B7-8688-5D74-2BA1-8BD04AF6A275}"/>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457200" indent="-457200">
              <a:buAutoNum type="arabicPeriod"/>
            </a:pPr>
            <a:r>
              <a:rPr lang="en-US" dirty="0">
                <a:ea typeface="+mn-lt"/>
                <a:cs typeface="+mn-lt"/>
              </a:rPr>
              <a:t>Most recent success:</a:t>
            </a:r>
            <a:endParaRPr lang="en-US" dirty="0"/>
          </a:p>
          <a:p>
            <a:pPr lvl="1"/>
            <a:endParaRPr lang="en-US" dirty="0">
              <a:ea typeface="+mn-lt"/>
              <a:cs typeface="+mn-lt"/>
            </a:endParaRPr>
          </a:p>
          <a:p>
            <a:pPr marL="457200" indent="-457200">
              <a:buAutoNum type="arabicPeriod"/>
            </a:pPr>
            <a:r>
              <a:rPr lang="en-US" dirty="0">
                <a:ea typeface="+mn-lt"/>
                <a:cs typeface="+mn-lt"/>
              </a:rPr>
              <a:t>If you are experiencing a barrier:</a:t>
            </a:r>
          </a:p>
          <a:p>
            <a:pPr lvl="1"/>
            <a:endParaRPr lang="en-US" dirty="0">
              <a:cs typeface="Calibri"/>
            </a:endParaRPr>
          </a:p>
          <a:p>
            <a:pPr marL="457200" indent="-457200">
              <a:buAutoNum type="arabicPeriod"/>
            </a:pPr>
            <a:r>
              <a:rPr lang="en-US" dirty="0">
                <a:ea typeface="+mn-lt"/>
                <a:cs typeface="+mn-lt"/>
              </a:rPr>
              <a:t>Next Task: </a:t>
            </a:r>
          </a:p>
          <a:p>
            <a:pPr lvl="1"/>
            <a:endParaRPr lang="en-US" dirty="0">
              <a:cs typeface="Calibri"/>
            </a:endParaRPr>
          </a:p>
          <a:p>
            <a:pPr lvl="1"/>
            <a:endParaRPr lang="en-US" dirty="0">
              <a:cs typeface="Calibri"/>
            </a:endParaRP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21992927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A65E-3E97-41E1-9B63-900DCD7D1609}"/>
              </a:ext>
            </a:extLst>
          </p:cNvPr>
          <p:cNvSpPr>
            <a:spLocks noGrp="1"/>
          </p:cNvSpPr>
          <p:nvPr>
            <p:ph type="title"/>
          </p:nvPr>
        </p:nvSpPr>
        <p:spPr/>
        <p:txBody>
          <a:bodyPr>
            <a:noAutofit/>
          </a:bodyPr>
          <a:lstStyle/>
          <a:p>
            <a:r>
              <a:rPr lang="en-US" sz="4000" dirty="0" err="1">
                <a:effectLst/>
              </a:rPr>
              <a:t>MnGeo</a:t>
            </a:r>
            <a:r>
              <a:rPr lang="en-US" sz="4000" dirty="0">
                <a:effectLst/>
              </a:rPr>
              <a:t> Image Service</a:t>
            </a:r>
            <a:r>
              <a:rPr lang="en-US" sz="4000" dirty="0"/>
              <a:t> Improvements</a:t>
            </a:r>
          </a:p>
        </p:txBody>
      </p:sp>
      <p:sp>
        <p:nvSpPr>
          <p:cNvPr id="6" name="Content Placeholder 2">
            <a:extLst>
              <a:ext uri="{FF2B5EF4-FFF2-40B4-BE49-F238E27FC236}">
                <a16:creationId xmlns:a16="http://schemas.microsoft.com/office/drawing/2014/main" id="{FE809D4E-C8AC-AA20-11B2-13F19D26F523}"/>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457200" indent="-457200">
              <a:buAutoNum type="arabicPeriod"/>
            </a:pPr>
            <a:r>
              <a:rPr lang="en-US" dirty="0">
                <a:ea typeface="+mn-lt"/>
                <a:cs typeface="+mn-lt"/>
              </a:rPr>
              <a:t>Most recent success:</a:t>
            </a:r>
            <a:endParaRPr lang="en-US" dirty="0"/>
          </a:p>
          <a:p>
            <a:pPr lvl="1"/>
            <a:r>
              <a:rPr lang="en-US" kern="0" dirty="0">
                <a:solidFill>
                  <a:srgbClr val="003865"/>
                </a:solidFill>
                <a:latin typeface="Calibri"/>
                <a:ea typeface="+mn-lt"/>
                <a:cs typeface="Calibri"/>
                <a:sym typeface="Calibri"/>
              </a:rPr>
              <a:t>Added 4 new layers - </a:t>
            </a:r>
            <a:r>
              <a:rPr lang="en-US" sz="2000" kern="0" dirty="0">
                <a:ea typeface="+mn-lt"/>
                <a:cs typeface="+mn-lt"/>
                <a:sym typeface="Calibri"/>
              </a:rPr>
              <a:t>2023 Rice </a:t>
            </a:r>
            <a:r>
              <a:rPr lang="en-US" kern="0" dirty="0">
                <a:ea typeface="+mn-lt"/>
                <a:cs typeface="+mn-lt"/>
                <a:sym typeface="Calibri"/>
              </a:rPr>
              <a:t>(</a:t>
            </a:r>
            <a:r>
              <a:rPr lang="en-US" sz="2000" kern="0" dirty="0">
                <a:ea typeface="+mn-lt"/>
                <a:cs typeface="+mn-lt"/>
                <a:sym typeface="Calibri"/>
              </a:rPr>
              <a:t>color </a:t>
            </a:r>
            <a:r>
              <a:rPr lang="en-US" kern="0" dirty="0">
                <a:ea typeface="+mn-lt"/>
                <a:cs typeface="+mn-lt"/>
                <a:sym typeface="Calibri"/>
              </a:rPr>
              <a:t>6 in.), </a:t>
            </a:r>
            <a:r>
              <a:rPr lang="en-US" sz="2000" kern="0" dirty="0">
                <a:ea typeface="+mn-lt"/>
                <a:cs typeface="+mn-lt"/>
                <a:sym typeface="Calibri"/>
              </a:rPr>
              <a:t>2022 Hennepin </a:t>
            </a:r>
            <a:r>
              <a:rPr lang="en-US" kern="0" dirty="0">
                <a:ea typeface="+mn-lt"/>
                <a:cs typeface="+mn-lt"/>
                <a:sym typeface="Calibri"/>
              </a:rPr>
              <a:t>(</a:t>
            </a:r>
            <a:r>
              <a:rPr lang="en-US" sz="2000" kern="0" dirty="0">
                <a:ea typeface="+mn-lt"/>
                <a:cs typeface="+mn-lt"/>
                <a:sym typeface="Calibri"/>
              </a:rPr>
              <a:t>color </a:t>
            </a:r>
            <a:r>
              <a:rPr lang="en-US" kern="0" dirty="0">
                <a:ea typeface="+mn-lt"/>
                <a:cs typeface="+mn-lt"/>
                <a:sym typeface="Calibri"/>
              </a:rPr>
              <a:t>6 in.), 2022 Douglas (</a:t>
            </a:r>
            <a:r>
              <a:rPr lang="en-US" sz="2000" kern="0" dirty="0">
                <a:ea typeface="+mn-lt"/>
                <a:cs typeface="+mn-lt"/>
                <a:sym typeface="Calibri"/>
              </a:rPr>
              <a:t>color </a:t>
            </a:r>
            <a:r>
              <a:rPr lang="en-US" kern="0" dirty="0">
                <a:ea typeface="+mn-lt"/>
                <a:cs typeface="+mn-lt"/>
                <a:sym typeface="Calibri"/>
              </a:rPr>
              <a:t>2 in.) and</a:t>
            </a:r>
            <a:r>
              <a:rPr lang="en-US" sz="2000" kern="0" dirty="0">
                <a:ea typeface="+mn-lt"/>
                <a:cs typeface="+mn-lt"/>
                <a:sym typeface="Calibri"/>
              </a:rPr>
              <a:t> 2021 </a:t>
            </a:r>
            <a:r>
              <a:rPr lang="en-US" sz="2000" kern="0" dirty="0" err="1">
                <a:ea typeface="+mn-lt"/>
                <a:cs typeface="+mn-lt"/>
                <a:sym typeface="Calibri"/>
              </a:rPr>
              <a:t>cir</a:t>
            </a:r>
            <a:r>
              <a:rPr lang="en-US" sz="2000" kern="0" dirty="0">
                <a:ea typeface="+mn-lt"/>
                <a:cs typeface="+mn-lt"/>
                <a:sym typeface="Calibri"/>
              </a:rPr>
              <a:t> FSA</a:t>
            </a:r>
            <a:endParaRPr lang="en-US" kern="0" dirty="0">
              <a:solidFill>
                <a:srgbClr val="003865"/>
              </a:solidFill>
              <a:latin typeface="Calibri"/>
              <a:ea typeface="+mn-lt"/>
              <a:cs typeface="Calibri"/>
              <a:sym typeface="Calibri"/>
            </a:endParaRPr>
          </a:p>
          <a:p>
            <a:pPr marL="457200" indent="-457200">
              <a:buAutoNum type="arabicPeriod"/>
            </a:pPr>
            <a:r>
              <a:rPr lang="en-US" dirty="0">
                <a:ea typeface="+mn-lt"/>
                <a:cs typeface="+mn-lt"/>
              </a:rPr>
              <a:t>If you are experiencing a barrier:</a:t>
            </a:r>
          </a:p>
          <a:p>
            <a:pPr lvl="1"/>
            <a:r>
              <a:rPr lang="en-US" dirty="0">
                <a:cs typeface="Calibri"/>
              </a:rPr>
              <a:t>Time is the #1 barrier</a:t>
            </a:r>
          </a:p>
          <a:p>
            <a:pPr marL="457200" indent="-457200">
              <a:buAutoNum type="arabicPeriod"/>
            </a:pPr>
            <a:r>
              <a:rPr lang="en-US" dirty="0">
                <a:ea typeface="+mn-lt"/>
                <a:cs typeface="+mn-lt"/>
              </a:rPr>
              <a:t>Next Task: </a:t>
            </a:r>
          </a:p>
          <a:p>
            <a:pPr lvl="1"/>
            <a:r>
              <a:rPr lang="en-US" dirty="0">
                <a:ea typeface="+mn-lt"/>
                <a:cs typeface="+mn-lt"/>
              </a:rPr>
              <a:t>Lake County Imagery,  complete build out of dev/staging server in Azure</a:t>
            </a:r>
          </a:p>
          <a:p>
            <a:pPr lvl="1"/>
            <a:endParaRPr lang="en-US" dirty="0">
              <a:cs typeface="Calibri"/>
            </a:endParaRPr>
          </a:p>
          <a:p>
            <a:pPr lvl="1"/>
            <a:endParaRPr lang="en-US" dirty="0">
              <a:cs typeface="Calibri"/>
            </a:endParaRP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22970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101C00-C073-9EC0-DDDF-67DE5FDEFF0A}"/>
              </a:ext>
            </a:extLst>
          </p:cNvPr>
          <p:cNvSpPr>
            <a:spLocks noGrp="1"/>
          </p:cNvSpPr>
          <p:nvPr>
            <p:ph type="title"/>
          </p:nvPr>
        </p:nvSpPr>
        <p:spPr>
          <a:xfrm>
            <a:off x="586478" y="1683756"/>
            <a:ext cx="3115265" cy="2396359"/>
          </a:xfrm>
        </p:spPr>
        <p:txBody>
          <a:bodyPr anchor="b">
            <a:normAutofit fontScale="90000"/>
          </a:bodyPr>
          <a:lstStyle/>
          <a:p>
            <a:pPr algn="r"/>
            <a:r>
              <a:rPr lang="en-US" sz="4000" dirty="0">
                <a:solidFill>
                  <a:srgbClr val="FFFFFF"/>
                </a:solidFill>
              </a:rPr>
              <a:t>PLSS Preservation Committee</a:t>
            </a:r>
            <a:br>
              <a:rPr lang="en-US" sz="4000" dirty="0">
                <a:solidFill>
                  <a:srgbClr val="FFFFFF"/>
                </a:solidFill>
              </a:rPr>
            </a:br>
            <a:r>
              <a:rPr lang="en-US" sz="4000" dirty="0">
                <a:solidFill>
                  <a:srgbClr val="FFFFFF"/>
                </a:solidFill>
              </a:rPr>
              <a:t>Revised Charter</a:t>
            </a:r>
          </a:p>
        </p:txBody>
      </p:sp>
      <p:graphicFrame>
        <p:nvGraphicFramePr>
          <p:cNvPr id="5" name="Content Placeholder 2">
            <a:extLst>
              <a:ext uri="{FF2B5EF4-FFF2-40B4-BE49-F238E27FC236}">
                <a16:creationId xmlns:a16="http://schemas.microsoft.com/office/drawing/2014/main" id="{810ED0B8-61C1-BC59-4D78-4CCD1AAA69DC}"/>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3694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
          <p:cNvSpPr txBox="1">
            <a:spLocks noGrp="1"/>
          </p:cNvSpPr>
          <p:nvPr>
            <p:ph type="title"/>
          </p:nvPr>
        </p:nvSpPr>
        <p:spPr>
          <a:xfrm>
            <a:off x="0" y="0"/>
            <a:ext cx="12192000" cy="1471800"/>
          </a:xfrm>
          <a:prstGeom prst="rect">
            <a:avLst/>
          </a:prstGeom>
          <a:solidFill>
            <a:srgbClr val="003864"/>
          </a:solidFill>
          <a:ln>
            <a:noFill/>
          </a:ln>
        </p:spPr>
        <p:txBody>
          <a:bodyPr spcFirstLastPara="1" wrap="square" lIns="0" tIns="253350" rIns="0" bIns="0" anchor="t" anchorCtr="0">
            <a:spAutoFit/>
          </a:bodyPr>
          <a:lstStyle/>
          <a:p>
            <a:pPr marL="1054100" lvl="0" indent="0" algn="r" rtl="0">
              <a:lnSpc>
                <a:spcPct val="100000"/>
              </a:lnSpc>
              <a:spcBef>
                <a:spcPts val="0"/>
              </a:spcBef>
              <a:spcAft>
                <a:spcPts val="0"/>
              </a:spcAft>
              <a:buNone/>
            </a:pPr>
            <a:endParaRPr sz="3950" dirty="0"/>
          </a:p>
          <a:p>
            <a:pPr marL="1054100" lvl="0" indent="0" algn="l" rtl="0">
              <a:lnSpc>
                <a:spcPct val="100000"/>
              </a:lnSpc>
              <a:spcBef>
                <a:spcPts val="0"/>
              </a:spcBef>
              <a:spcAft>
                <a:spcPts val="0"/>
              </a:spcAft>
              <a:buNone/>
            </a:pPr>
            <a:endParaRPr sz="3950" dirty="0"/>
          </a:p>
        </p:txBody>
      </p:sp>
      <p:sp>
        <p:nvSpPr>
          <p:cNvPr id="4" name="Title 1">
            <a:extLst>
              <a:ext uri="{FF2B5EF4-FFF2-40B4-BE49-F238E27FC236}">
                <a16:creationId xmlns:a16="http://schemas.microsoft.com/office/drawing/2014/main" id="{E5900237-4150-4BFB-9A52-7A1DB696DB4A}"/>
              </a:ext>
            </a:extLst>
          </p:cNvPr>
          <p:cNvSpPr txBox="1">
            <a:spLocks/>
          </p:cNvSpPr>
          <p:nvPr/>
        </p:nvSpPr>
        <p:spPr>
          <a:xfrm>
            <a:off x="838200" y="311893"/>
            <a:ext cx="10515600" cy="9144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en-US" sz="4000" kern="0" dirty="0"/>
              <a:t> </a:t>
            </a:r>
            <a:r>
              <a:rPr lang="en-US" kern="0" dirty="0"/>
              <a:t>Geodata Archive Implementation</a:t>
            </a:r>
          </a:p>
        </p:txBody>
      </p:sp>
      <p:sp>
        <p:nvSpPr>
          <p:cNvPr id="2" name="Content Placeholder 2">
            <a:extLst>
              <a:ext uri="{FF2B5EF4-FFF2-40B4-BE49-F238E27FC236}">
                <a16:creationId xmlns:a16="http://schemas.microsoft.com/office/drawing/2014/main" id="{00BB65D6-DAA8-C00C-A68E-5450600B759D}"/>
              </a:ext>
            </a:extLst>
          </p:cNvPr>
          <p:cNvSpPr txBox="1">
            <a:spLocks/>
          </p:cNvSpPr>
          <p:nvPr/>
        </p:nvSpPr>
        <p:spPr>
          <a:xfrm>
            <a:off x="838200" y="1825625"/>
            <a:ext cx="10515600" cy="4351338"/>
          </a:xfrm>
          <a:prstGeom prst="rect">
            <a:avLst/>
          </a:prstGeom>
          <a:noFill/>
          <a:ln>
            <a:noFill/>
          </a:ln>
        </p:spPr>
        <p:txBody>
          <a:bodyPr spcFirstLastPara="1" vert="horz" wrap="square" lIns="91440" tIns="45720" rIns="91440" bIns="45720" rtlCol="0" anchor="t" anchorCtr="0">
            <a:normAutofit lnSpcReduction="10000"/>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7200">
              <a:buAutoNum type="arabicPeriod"/>
            </a:pPr>
            <a:r>
              <a:rPr lang="en-US" sz="2500" kern="0" dirty="0">
                <a:solidFill>
                  <a:srgbClr val="003865"/>
                </a:solidFill>
                <a:ea typeface="+mn-lt"/>
                <a:cs typeface="+mn-lt"/>
              </a:rPr>
              <a:t>Most recent success:</a:t>
            </a:r>
            <a:endParaRPr lang="en-US" sz="2500" kern="0" dirty="0">
              <a:solidFill>
                <a:srgbClr val="003865"/>
              </a:solidFill>
            </a:endParaRPr>
          </a:p>
          <a:p>
            <a:pPr marL="800100" lvl="1" indent="-342900">
              <a:lnSpc>
                <a:spcPct val="110000"/>
              </a:lnSpc>
              <a:buFont typeface="Arial"/>
              <a:buChar char="•"/>
            </a:pPr>
            <a:r>
              <a:rPr lang="en-US" sz="2100" kern="0" dirty="0">
                <a:solidFill>
                  <a:srgbClr val="003865"/>
                </a:solidFill>
                <a:ea typeface="+mn-lt"/>
              </a:rPr>
              <a:t>The Big Ten Geospatial Information Network is working on a report outlining what it would look like to build a Geodata Archive for the Big Ten. Much of the work of the Archiving Workgroup will be utilized for this exploration.</a:t>
            </a:r>
          </a:p>
          <a:p>
            <a:pPr marL="800100" lvl="1" indent="-342900">
              <a:lnSpc>
                <a:spcPct val="110000"/>
              </a:lnSpc>
              <a:buFont typeface="Arial"/>
              <a:buChar char="•"/>
            </a:pPr>
            <a:endParaRPr lang="en-US" sz="2100" kern="0">
              <a:solidFill>
                <a:srgbClr val="003865"/>
              </a:solidFill>
              <a:ea typeface="+mn-lt"/>
            </a:endParaRPr>
          </a:p>
          <a:p>
            <a:pPr marL="0" indent="0"/>
            <a:r>
              <a:rPr lang="en-US" sz="2500" kern="0" dirty="0">
                <a:solidFill>
                  <a:srgbClr val="003865"/>
                </a:solidFill>
                <a:ea typeface="+mn-lt"/>
                <a:cs typeface="+mn-lt"/>
              </a:rPr>
              <a:t>3.   Next Task: </a:t>
            </a:r>
          </a:p>
          <a:p>
            <a:pPr marL="800100" lvl="1" indent="-342900">
              <a:buChar char="•"/>
            </a:pPr>
            <a:r>
              <a:rPr lang="en-US" sz="2100" kern="0" dirty="0">
                <a:solidFill>
                  <a:srgbClr val="003865"/>
                </a:solidFill>
                <a:ea typeface="+mn-lt"/>
              </a:rPr>
              <a:t>Determining costs and software options for different ways of implementing an archive. We are hopeful that we will get the green light to proceed later in the fall.</a:t>
            </a:r>
          </a:p>
          <a:p>
            <a:pPr marL="457200" lvl="1" indent="0"/>
            <a:endParaRPr lang="en-US" sz="2100" kern="0" dirty="0">
              <a:solidFill>
                <a:srgbClr val="003865"/>
              </a:solidFill>
            </a:endParaRPr>
          </a:p>
          <a:p>
            <a:pPr marL="0" indent="0"/>
            <a:r>
              <a:rPr lang="en-US" sz="2100" kern="0" dirty="0">
                <a:solidFill>
                  <a:srgbClr val="003865"/>
                </a:solidFill>
              </a:rPr>
              <a:t>4. </a:t>
            </a:r>
            <a:r>
              <a:rPr lang="en-US" sz="2500" kern="0" dirty="0">
                <a:solidFill>
                  <a:srgbClr val="003865"/>
                </a:solidFill>
                <a:ea typeface="+mn-lt"/>
                <a:cs typeface="+mn-lt"/>
              </a:rPr>
              <a:t>Request for Assistance</a:t>
            </a:r>
          </a:p>
          <a:p>
            <a:pPr marL="800100" lvl="1" indent="-342900">
              <a:buChar char="•"/>
            </a:pPr>
            <a:r>
              <a:rPr lang="en-US" sz="2100" kern="0" dirty="0">
                <a:solidFill>
                  <a:srgbClr val="003865"/>
                </a:solidFill>
                <a:ea typeface="+mn-lt"/>
              </a:rPr>
              <a:t>Not so much assistance as (future) input -- how can we leverage this to archive Minnesota data? Would a Big Ten Geodata Archive serve the need for a Minnesota Geodata Archive?</a:t>
            </a:r>
            <a:r>
              <a:rPr lang="en-US" sz="2100" b="1" kern="0" dirty="0"/>
              <a:t> </a:t>
            </a:r>
            <a:endParaRPr lang="en-US"/>
          </a:p>
          <a:p>
            <a:pPr lvl="1"/>
            <a:endParaRPr lang="en-US" kern="0"/>
          </a:p>
          <a:p>
            <a:pPr lvl="1"/>
            <a:endParaRPr lang="en-US" kern="0"/>
          </a:p>
          <a:p>
            <a:pPr lvl="1"/>
            <a:endParaRPr lang="en-US" kern="0"/>
          </a:p>
          <a:p>
            <a:pPr marL="0" indent="0"/>
            <a:endParaRPr lang="en-US" kern="0"/>
          </a:p>
          <a:p>
            <a:pPr marL="0" indent="0"/>
            <a:endParaRPr lang="en-US" kern="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D7BC-2EEA-46C6-BFB2-033A0BDF1F02}"/>
              </a:ext>
            </a:extLst>
          </p:cNvPr>
          <p:cNvSpPr>
            <a:spLocks noGrp="1"/>
          </p:cNvSpPr>
          <p:nvPr>
            <p:ph type="title"/>
          </p:nvPr>
        </p:nvSpPr>
        <p:spPr>
          <a:xfrm>
            <a:off x="317500" y="152400"/>
            <a:ext cx="11036300" cy="914400"/>
          </a:xfrm>
        </p:spPr>
        <p:txBody>
          <a:bodyPr>
            <a:normAutofit/>
          </a:bodyPr>
          <a:lstStyle/>
          <a:p>
            <a:r>
              <a:rPr lang="en-US" dirty="0">
                <a:ea typeface="+mj-lt"/>
                <a:cs typeface="+mj-lt"/>
              </a:rPr>
              <a:t>Underground Utilities Data Sharing Team</a:t>
            </a:r>
            <a:endParaRPr lang="en-US" dirty="0"/>
          </a:p>
        </p:txBody>
      </p:sp>
      <p:sp>
        <p:nvSpPr>
          <p:cNvPr id="6" name="Content Placeholder 2">
            <a:extLst>
              <a:ext uri="{FF2B5EF4-FFF2-40B4-BE49-F238E27FC236}">
                <a16:creationId xmlns:a16="http://schemas.microsoft.com/office/drawing/2014/main" id="{DF964C4E-8E8E-7F37-6AA1-A24624944A3C}"/>
              </a:ext>
            </a:extLst>
          </p:cNvPr>
          <p:cNvSpPr>
            <a:spLocks noGrp="1"/>
          </p:cNvSpPr>
          <p:nvPr>
            <p:ph idx="1"/>
          </p:nvPr>
        </p:nvSpPr>
        <p:spPr>
          <a:xfrm>
            <a:off x="838200" y="1825625"/>
            <a:ext cx="10515600" cy="4351338"/>
          </a:xfrm>
        </p:spPr>
        <p:txBody>
          <a:bodyPr vert="horz" lIns="91440" tIns="45720" rIns="91440" bIns="45720" rtlCol="0" anchor="t">
            <a:normAutofit fontScale="92500" lnSpcReduction="10000"/>
          </a:bodyPr>
          <a:lstStyle/>
          <a:p>
            <a:pPr marL="457200" indent="-457200">
              <a:buAutoNum type="arabicPeriod"/>
            </a:pPr>
            <a:r>
              <a:rPr lang="en-US" dirty="0">
                <a:ea typeface="+mn-lt"/>
                <a:cs typeface="+mn-lt"/>
              </a:rPr>
              <a:t>Most recent success:</a:t>
            </a:r>
            <a:endParaRPr lang="en-US" dirty="0"/>
          </a:p>
          <a:p>
            <a:pPr lvl="1"/>
            <a:r>
              <a:rPr lang="en-US" dirty="0">
                <a:ea typeface="+mn-lt"/>
                <a:cs typeface="+mn-lt"/>
              </a:rPr>
              <a:t>Completed series of eight utility operator interviews which are being used to shape software development. Commenced onboarding of first utility operator, and an engineering design firm. Developing project guidelines at request of the Common Ground Alliance. Last large group meeting was June 22, next is September 21. Leadership team meeting monthly, development team meeting weekly</a:t>
            </a:r>
          </a:p>
          <a:p>
            <a:pPr marL="457200" indent="-457200">
              <a:buAutoNum type="arabicPeriod"/>
            </a:pPr>
            <a:r>
              <a:rPr lang="en-US" dirty="0">
                <a:ea typeface="+mn-lt"/>
                <a:cs typeface="+mn-lt"/>
              </a:rPr>
              <a:t>If you are experiencing a barrier:</a:t>
            </a:r>
          </a:p>
          <a:p>
            <a:pPr lvl="1"/>
            <a:endParaRPr lang="en-US" dirty="0">
              <a:cs typeface="Calibri"/>
            </a:endParaRPr>
          </a:p>
          <a:p>
            <a:pPr marL="457200" indent="-457200">
              <a:buAutoNum type="arabicPeriod"/>
            </a:pPr>
            <a:r>
              <a:rPr lang="en-US" dirty="0">
                <a:ea typeface="+mn-lt"/>
                <a:cs typeface="+mn-lt"/>
              </a:rPr>
              <a:t>Next Task: </a:t>
            </a:r>
          </a:p>
          <a:p>
            <a:pPr lvl="1">
              <a:buFont typeface="Arial"/>
              <a:buChar char="•"/>
            </a:pPr>
            <a:r>
              <a:rPr lang="en-US" dirty="0">
                <a:ea typeface="+mn-lt"/>
                <a:cs typeface="+mn-lt"/>
              </a:rPr>
              <a:t>Complete software hookup between first utility operator and engineering design firm</a:t>
            </a:r>
            <a:br>
              <a:rPr lang="en-US" dirty="0">
                <a:ea typeface="+mn-lt"/>
                <a:cs typeface="+mn-lt"/>
              </a:rPr>
            </a:br>
            <a:endParaRPr lang="en-US" dirty="0">
              <a:ea typeface="+mn-lt"/>
              <a:cs typeface="+mn-lt"/>
            </a:endParaRPr>
          </a:p>
          <a:p>
            <a:pPr marL="457200" indent="-457200">
              <a:buAutoNum type="arabicPeriod"/>
            </a:pPr>
            <a:endParaRPr lang="en-US" dirty="0">
              <a:ea typeface="+mn-lt"/>
              <a:cs typeface="+mn-lt"/>
            </a:endParaRPr>
          </a:p>
        </p:txBody>
      </p:sp>
    </p:spTree>
    <p:extLst>
      <p:ext uri="{BB962C8B-B14F-4D97-AF65-F5344CB8AC3E}">
        <p14:creationId xmlns:p14="http://schemas.microsoft.com/office/powerpoint/2010/main" val="4758817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A65E-3E97-41E1-9B63-900DCD7D1609}"/>
              </a:ext>
            </a:extLst>
          </p:cNvPr>
          <p:cNvSpPr>
            <a:spLocks noGrp="1"/>
          </p:cNvSpPr>
          <p:nvPr>
            <p:ph type="title"/>
          </p:nvPr>
        </p:nvSpPr>
        <p:spPr/>
        <p:txBody>
          <a:bodyPr>
            <a:normAutofit/>
          </a:bodyPr>
          <a:lstStyle/>
          <a:p>
            <a:r>
              <a:rPr lang="en-US" sz="4000" dirty="0"/>
              <a:t> </a:t>
            </a:r>
            <a:r>
              <a:rPr lang="en-US" dirty="0">
                <a:ea typeface="+mj-lt"/>
                <a:cs typeface="+mj-lt"/>
              </a:rPr>
              <a:t>Success Stories for Geospatial Technology</a:t>
            </a:r>
            <a:endParaRPr lang="en-US" dirty="0"/>
          </a:p>
        </p:txBody>
      </p:sp>
      <p:sp>
        <p:nvSpPr>
          <p:cNvPr id="6" name="Content Placeholder 2">
            <a:extLst>
              <a:ext uri="{FF2B5EF4-FFF2-40B4-BE49-F238E27FC236}">
                <a16:creationId xmlns:a16="http://schemas.microsoft.com/office/drawing/2014/main" id="{67FF24AD-BF7D-8ED3-F678-04FB8B082ACC}"/>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457200" indent="-457200">
              <a:buAutoNum type="arabicPeriod"/>
            </a:pPr>
            <a:r>
              <a:rPr lang="en-US" dirty="0">
                <a:ea typeface="+mn-lt"/>
                <a:cs typeface="+mn-lt"/>
              </a:rPr>
              <a:t>Most recent success:</a:t>
            </a:r>
            <a:endParaRPr lang="en-US" dirty="0"/>
          </a:p>
          <a:p>
            <a:pPr lvl="1">
              <a:lnSpc>
                <a:spcPct val="90000"/>
              </a:lnSpc>
            </a:pPr>
            <a:r>
              <a:rPr lang="en-US" sz="1900" dirty="0">
                <a:ea typeface="+mn-lt"/>
                <a:cs typeface="+mn-lt"/>
              </a:rPr>
              <a:t>Been having regular meeting through the summer. </a:t>
            </a:r>
            <a:r>
              <a:rPr lang="en-US" sz="1900" dirty="0" err="1">
                <a:ea typeface="+mn-lt"/>
                <a:cs typeface="+mn-lt"/>
              </a:rPr>
              <a:t>MnGeO</a:t>
            </a:r>
            <a:r>
              <a:rPr lang="en-US" sz="1900" dirty="0">
                <a:ea typeface="+mn-lt"/>
                <a:cs typeface="+mn-lt"/>
              </a:rPr>
              <a:t> has created a hub site to gather stories.</a:t>
            </a:r>
            <a:endParaRPr lang="en-US" dirty="0">
              <a:cs typeface="Calibri"/>
            </a:endParaRPr>
          </a:p>
          <a:p>
            <a:pPr marL="457200" indent="-457200">
              <a:buAutoNum type="arabicPeriod"/>
            </a:pPr>
            <a:r>
              <a:rPr lang="en-US" dirty="0">
                <a:ea typeface="+mn-lt"/>
                <a:cs typeface="+mn-lt"/>
              </a:rPr>
              <a:t>Next Task: </a:t>
            </a:r>
          </a:p>
          <a:p>
            <a:pPr lvl="1">
              <a:buFont typeface="Arial"/>
              <a:buChar char="•"/>
            </a:pPr>
            <a:r>
              <a:rPr lang="en-US" dirty="0">
                <a:ea typeface="+mn-lt"/>
                <a:cs typeface="+mn-lt"/>
              </a:rPr>
              <a:t>Start testing and populating the new hub site. Will share link to publicly available Hub site before end of 2023.</a:t>
            </a:r>
            <a:br>
              <a:rPr lang="en-US" b="0" i="0" dirty="0">
                <a:solidFill>
                  <a:srgbClr val="000000"/>
                </a:solidFill>
                <a:effectLst/>
                <a:latin typeface="Avenir Next Regular"/>
              </a:rPr>
            </a:br>
            <a:endParaRPr lang="en-US" dirty="0">
              <a:ea typeface="+mn-lt"/>
              <a:cs typeface="+mn-lt"/>
            </a:endParaRPr>
          </a:p>
          <a:p>
            <a:pPr lvl="1"/>
            <a:endParaRPr lang="en-US" dirty="0">
              <a:cs typeface="Calibri"/>
            </a:endParaRPr>
          </a:p>
          <a:p>
            <a:pPr lvl="1"/>
            <a:endParaRPr lang="en-US" dirty="0">
              <a:cs typeface="Calibri"/>
            </a:endParaRPr>
          </a:p>
          <a:p>
            <a:pPr lvl="1"/>
            <a:endParaRPr lang="en-US" dirty="0">
              <a:cs typeface="Calibri"/>
            </a:endParaRP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14761704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D7BC-2EEA-46C6-BFB2-033A0BDF1F02}"/>
              </a:ext>
            </a:extLst>
          </p:cNvPr>
          <p:cNvSpPr>
            <a:spLocks noGrp="1"/>
          </p:cNvSpPr>
          <p:nvPr>
            <p:ph type="title"/>
          </p:nvPr>
        </p:nvSpPr>
        <p:spPr>
          <a:xfrm>
            <a:off x="666750" y="152400"/>
            <a:ext cx="10687050" cy="914400"/>
          </a:xfrm>
        </p:spPr>
        <p:txBody>
          <a:bodyPr>
            <a:normAutofit/>
          </a:bodyPr>
          <a:lstStyle/>
          <a:p>
            <a:r>
              <a:rPr lang="en-US" dirty="0">
                <a:ea typeface="+mj-lt"/>
                <a:cs typeface="+mj-lt"/>
              </a:rPr>
              <a:t>Accurate hydro-DEMs (</a:t>
            </a:r>
            <a:r>
              <a:rPr lang="en-US" dirty="0" err="1">
                <a:ea typeface="+mj-lt"/>
                <a:cs typeface="+mj-lt"/>
              </a:rPr>
              <a:t>hDEM</a:t>
            </a:r>
            <a:r>
              <a:rPr lang="en-US" dirty="0">
                <a:ea typeface="+mj-lt"/>
                <a:cs typeface="+mj-lt"/>
              </a:rPr>
              <a:t>)</a:t>
            </a:r>
            <a:endParaRPr lang="en-US" dirty="0"/>
          </a:p>
        </p:txBody>
      </p:sp>
      <p:sp>
        <p:nvSpPr>
          <p:cNvPr id="6" name="Content Placeholder 2">
            <a:extLst>
              <a:ext uri="{FF2B5EF4-FFF2-40B4-BE49-F238E27FC236}">
                <a16:creationId xmlns:a16="http://schemas.microsoft.com/office/drawing/2014/main" id="{CA2EB4F5-8FFC-008A-FDEF-9453F1D0C9FE}"/>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457200" indent="-457200">
              <a:buAutoNum type="arabicPeriod"/>
            </a:pPr>
            <a:r>
              <a:rPr lang="en-US" dirty="0">
                <a:ea typeface="+mn-lt"/>
                <a:cs typeface="+mn-lt"/>
              </a:rPr>
              <a:t>Most recent success:</a:t>
            </a:r>
            <a:endParaRPr lang="en-US" dirty="0"/>
          </a:p>
          <a:p>
            <a:pPr lvl="1"/>
            <a:endParaRPr lang="en-US" dirty="0">
              <a:ea typeface="+mn-lt"/>
              <a:cs typeface="+mn-lt"/>
            </a:endParaRPr>
          </a:p>
          <a:p>
            <a:pPr marL="457200" indent="-457200">
              <a:buAutoNum type="arabicPeriod"/>
            </a:pPr>
            <a:r>
              <a:rPr lang="en-US" dirty="0">
                <a:ea typeface="+mn-lt"/>
                <a:cs typeface="+mn-lt"/>
              </a:rPr>
              <a:t>If you are experiencing a barrier:</a:t>
            </a:r>
          </a:p>
          <a:p>
            <a:pPr lvl="1"/>
            <a:endParaRPr lang="en-US" dirty="0">
              <a:cs typeface="Calibri"/>
            </a:endParaRPr>
          </a:p>
          <a:p>
            <a:pPr marL="457200" indent="-457200">
              <a:buAutoNum type="arabicPeriod"/>
            </a:pPr>
            <a:r>
              <a:rPr lang="en-US" dirty="0">
                <a:ea typeface="+mn-lt"/>
                <a:cs typeface="+mn-lt"/>
              </a:rPr>
              <a:t>Next Task: </a:t>
            </a:r>
          </a:p>
          <a:p>
            <a:pPr lvl="1"/>
            <a:endParaRPr lang="en-US" dirty="0">
              <a:cs typeface="Calibri"/>
            </a:endParaRPr>
          </a:p>
          <a:p>
            <a:pPr lvl="1"/>
            <a:endParaRPr lang="en-US" dirty="0">
              <a:cs typeface="Calibri"/>
            </a:endParaRPr>
          </a:p>
          <a:p>
            <a:pPr lvl="1"/>
            <a:endParaRPr lang="en-US" dirty="0">
              <a:cs typeface="Calibri"/>
            </a:endParaRP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27268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A65E-3E97-41E1-9B63-900DCD7D1609}"/>
              </a:ext>
            </a:extLst>
          </p:cNvPr>
          <p:cNvSpPr>
            <a:spLocks noGrp="1"/>
          </p:cNvSpPr>
          <p:nvPr>
            <p:ph type="title"/>
          </p:nvPr>
        </p:nvSpPr>
        <p:spPr/>
        <p:txBody>
          <a:bodyPr>
            <a:normAutofit/>
          </a:bodyPr>
          <a:lstStyle/>
          <a:p>
            <a:r>
              <a:rPr lang="en-US" dirty="0"/>
              <a:t> </a:t>
            </a:r>
            <a:r>
              <a:rPr lang="en-US" dirty="0">
                <a:ea typeface="+mj-lt"/>
                <a:cs typeface="+mj-lt"/>
              </a:rPr>
              <a:t>Summary Crime Data</a:t>
            </a:r>
            <a:endParaRPr lang="en-US" dirty="0"/>
          </a:p>
        </p:txBody>
      </p:sp>
      <p:sp>
        <p:nvSpPr>
          <p:cNvPr id="4" name="Content Placeholder 2">
            <a:extLst>
              <a:ext uri="{FF2B5EF4-FFF2-40B4-BE49-F238E27FC236}">
                <a16:creationId xmlns:a16="http://schemas.microsoft.com/office/drawing/2014/main" id="{404848FA-1ADB-4B57-9F16-28DD22B449A4}"/>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457200" indent="-457200">
              <a:buAutoNum type="arabicPeriod"/>
            </a:pPr>
            <a:r>
              <a:rPr lang="en-US" dirty="0">
                <a:ea typeface="+mn-lt"/>
                <a:cs typeface="+mn-lt"/>
              </a:rPr>
              <a:t>Most recent success:</a:t>
            </a:r>
            <a:endParaRPr lang="en-US" dirty="0"/>
          </a:p>
          <a:p>
            <a:pPr lvl="1">
              <a:lnSpc>
                <a:spcPct val="90000"/>
              </a:lnSpc>
            </a:pPr>
            <a:r>
              <a:rPr lang="en-US" sz="1900" dirty="0">
                <a:ea typeface="+mn-lt"/>
                <a:cs typeface="+mn-lt"/>
              </a:rPr>
              <a:t>Presented about the topic to the GIS Bytes Lunch and Learn.</a:t>
            </a:r>
          </a:p>
          <a:p>
            <a:pPr marL="457200" indent="-457200">
              <a:buAutoNum type="arabicPeriod"/>
            </a:pPr>
            <a:r>
              <a:rPr lang="en-US" dirty="0">
                <a:ea typeface="+mn-lt"/>
                <a:cs typeface="+mn-lt"/>
              </a:rPr>
              <a:t>If you are experiencing a barrier:</a:t>
            </a:r>
          </a:p>
          <a:p>
            <a:pPr lvl="1"/>
            <a:r>
              <a:rPr lang="it-IT" dirty="0">
                <a:cs typeface="Calibri"/>
              </a:rPr>
              <a:t>Data privacy, retrieving appropriate data sets</a:t>
            </a:r>
            <a:endParaRPr lang="en-US" dirty="0">
              <a:cs typeface="Calibri"/>
            </a:endParaRPr>
          </a:p>
          <a:p>
            <a:pPr marL="457200" indent="-457200">
              <a:buAutoNum type="arabicPeriod"/>
            </a:pPr>
            <a:r>
              <a:rPr lang="en-US" dirty="0">
                <a:ea typeface="+mn-lt"/>
                <a:cs typeface="+mn-lt"/>
              </a:rPr>
              <a:t>Next Task: </a:t>
            </a:r>
          </a:p>
          <a:p>
            <a:pPr lvl="1"/>
            <a:r>
              <a:rPr lang="en-US" dirty="0">
                <a:cs typeface="Calibri"/>
              </a:rPr>
              <a:t>Delve further into the data provided on the state's website and talk to the BCA regarding what data is available for mapping use.</a:t>
            </a:r>
          </a:p>
          <a:p>
            <a:pPr marL="0" indent="0">
              <a:buNone/>
            </a:pPr>
            <a:endParaRPr lang="en-US" dirty="0">
              <a:cs typeface="Calibri"/>
            </a:endParaRPr>
          </a:p>
        </p:txBody>
      </p:sp>
    </p:spTree>
    <p:extLst>
      <p:ext uri="{BB962C8B-B14F-4D97-AF65-F5344CB8AC3E}">
        <p14:creationId xmlns:p14="http://schemas.microsoft.com/office/powerpoint/2010/main" val="6223853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93B0-34D0-4936-9F1F-FF057E8CFBDE}"/>
              </a:ext>
            </a:extLst>
          </p:cNvPr>
          <p:cNvSpPr>
            <a:spLocks noGrp="1"/>
          </p:cNvSpPr>
          <p:nvPr>
            <p:ph type="title"/>
          </p:nvPr>
        </p:nvSpPr>
        <p:spPr/>
        <p:txBody>
          <a:bodyPr/>
          <a:lstStyle/>
          <a:p>
            <a:r>
              <a:rPr lang="en-US" dirty="0">
                <a:cs typeface="Calibri"/>
              </a:rPr>
              <a:t>Agenda </a:t>
            </a:r>
            <a:r>
              <a:rPr lang="en-US">
                <a:cs typeface="Calibri"/>
              </a:rPr>
              <a:t>Item 14</a:t>
            </a:r>
            <a:endParaRPr lang="en-US" dirty="0"/>
          </a:p>
        </p:txBody>
      </p:sp>
      <p:sp>
        <p:nvSpPr>
          <p:cNvPr id="3" name="Content Placeholder 2">
            <a:extLst>
              <a:ext uri="{FF2B5EF4-FFF2-40B4-BE49-F238E27FC236}">
                <a16:creationId xmlns:a16="http://schemas.microsoft.com/office/drawing/2014/main" id="{D31486A3-689A-4725-9117-A241147E6DBA}"/>
              </a:ext>
            </a:extLst>
          </p:cNvPr>
          <p:cNvSpPr>
            <a:spLocks noGrp="1"/>
          </p:cNvSpPr>
          <p:nvPr>
            <p:ph idx="1"/>
          </p:nvPr>
        </p:nvSpPr>
        <p:spPr/>
        <p:txBody>
          <a:bodyPr vert="horz" lIns="91440" tIns="45720" rIns="91440" bIns="45720" rtlCol="0" anchor="t">
            <a:normAutofit/>
          </a:bodyPr>
          <a:lstStyle/>
          <a:p>
            <a:pPr marL="0" indent="0">
              <a:buNone/>
            </a:pPr>
            <a:r>
              <a:rPr lang="en-US" b="1" dirty="0">
                <a:cs typeface="Calibri"/>
              </a:rPr>
              <a:t>Announcements or other Business</a:t>
            </a:r>
          </a:p>
          <a:p>
            <a:pPr lvl="1" fontAlgn="base"/>
            <a:r>
              <a:rPr lang="en-US" sz="1600" b="1" dirty="0"/>
              <a:t>Congratulations to Ryan Mattke on his appointment to </a:t>
            </a:r>
            <a:r>
              <a:rPr lang="en-US" sz="1600" dirty="0">
                <a:ea typeface="+mn-lt"/>
                <a:cs typeface="+mn-lt"/>
                <a:hlinkClick r:id="rId2"/>
              </a:rPr>
              <a:t>National Geospatial Advisory Committee</a:t>
            </a:r>
            <a:r>
              <a:rPr lang="en-US" sz="1600" dirty="0">
                <a:ea typeface="+mn-lt"/>
                <a:cs typeface="+mn-lt"/>
              </a:rPr>
              <a:t> (NGAC) in the U.S. Department of the Interior.</a:t>
            </a:r>
          </a:p>
          <a:p>
            <a:pPr lvl="1" fontAlgn="base"/>
            <a:r>
              <a:rPr lang="en-US" sz="1600" dirty="0">
                <a:effectLst/>
                <a:ea typeface="Calibri" panose="020F0502020204030204" pitchFamily="34" charset="0"/>
              </a:rPr>
              <a:t>The NGAC helps manage federal geospatial programs and develop a national spatial data infrastructure.</a:t>
            </a:r>
          </a:p>
          <a:p>
            <a:pPr lvl="1" fontAlgn="base"/>
            <a:endParaRPr lang="en-US" sz="1600" b="1" dirty="0">
              <a:ea typeface="+mn-lt"/>
              <a:cs typeface="+mn-lt"/>
            </a:endParaRPr>
          </a:p>
          <a:p>
            <a:pPr lvl="2"/>
            <a:endParaRPr lang="en-US" b="1" dirty="0">
              <a:cs typeface="Calibri"/>
            </a:endParaRPr>
          </a:p>
          <a:p>
            <a:pPr marL="0" indent="0">
              <a:buNone/>
            </a:pPr>
            <a:endParaRPr lang="en-US" b="1" dirty="0">
              <a:cs typeface="Calibri"/>
            </a:endParaRPr>
          </a:p>
        </p:txBody>
      </p:sp>
      <p:pic>
        <p:nvPicPr>
          <p:cNvPr id="4" name="Picture 3">
            <a:extLst>
              <a:ext uri="{FF2B5EF4-FFF2-40B4-BE49-F238E27FC236}">
                <a16:creationId xmlns:a16="http://schemas.microsoft.com/office/drawing/2014/main" id="{93147048-59D0-4411-8675-8B4E71B1142B}"/>
              </a:ext>
            </a:extLst>
          </p:cNvPr>
          <p:cNvPicPr>
            <a:picLocks noChangeAspect="1"/>
          </p:cNvPicPr>
          <p:nvPr/>
        </p:nvPicPr>
        <p:blipFill>
          <a:blip r:embed="rId3"/>
          <a:stretch>
            <a:fillRect/>
          </a:stretch>
        </p:blipFill>
        <p:spPr>
          <a:xfrm>
            <a:off x="3170612" y="3751912"/>
            <a:ext cx="3413760" cy="2275840"/>
          </a:xfrm>
          <a:prstGeom prst="rect">
            <a:avLst/>
          </a:prstGeom>
        </p:spPr>
      </p:pic>
    </p:spTree>
    <p:extLst>
      <p:ext uri="{BB962C8B-B14F-4D97-AF65-F5344CB8AC3E}">
        <p14:creationId xmlns:p14="http://schemas.microsoft.com/office/powerpoint/2010/main" val="3808509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F07C-53DC-4A17-9F3B-4E04793574A1}"/>
              </a:ext>
            </a:extLst>
          </p:cNvPr>
          <p:cNvSpPr>
            <a:spLocks noGrp="1"/>
          </p:cNvSpPr>
          <p:nvPr>
            <p:ph type="title"/>
          </p:nvPr>
        </p:nvSpPr>
        <p:spPr/>
        <p:txBody>
          <a:bodyPr/>
          <a:lstStyle/>
          <a:p>
            <a:r>
              <a:rPr lang="en-US" dirty="0">
                <a:cs typeface="Calibri"/>
              </a:rPr>
              <a:t>Next Meeting</a:t>
            </a:r>
            <a:endParaRPr lang="en-US" dirty="0"/>
          </a:p>
        </p:txBody>
      </p:sp>
      <p:sp>
        <p:nvSpPr>
          <p:cNvPr id="3" name="Content Placeholder 2">
            <a:extLst>
              <a:ext uri="{FF2B5EF4-FFF2-40B4-BE49-F238E27FC236}">
                <a16:creationId xmlns:a16="http://schemas.microsoft.com/office/drawing/2014/main" id="{BAECADA0-B21C-43F1-8421-4B2BAF8F1260}"/>
              </a:ext>
            </a:extLst>
          </p:cNvPr>
          <p:cNvSpPr>
            <a:spLocks noGrp="1"/>
          </p:cNvSpPr>
          <p:nvPr>
            <p:ph idx="1"/>
          </p:nvPr>
        </p:nvSpPr>
        <p:spPr>
          <a:xfrm>
            <a:off x="838200" y="1825625"/>
            <a:ext cx="7592736" cy="4351338"/>
          </a:xfrm>
        </p:spPr>
        <p:txBody>
          <a:bodyPr vert="horz" lIns="91440" tIns="45720" rIns="91440" bIns="45720" rtlCol="0" anchor="t">
            <a:normAutofit/>
          </a:bodyPr>
          <a:lstStyle/>
          <a:p>
            <a:pPr marL="0" indent="0">
              <a:buNone/>
            </a:pPr>
            <a:r>
              <a:rPr lang="en-US" b="1" dirty="0">
                <a:ea typeface="+mn-lt"/>
                <a:cs typeface="+mn-lt"/>
              </a:rPr>
              <a:t>December 13, 2023</a:t>
            </a:r>
          </a:p>
        </p:txBody>
      </p:sp>
    </p:spTree>
    <p:extLst>
      <p:ext uri="{BB962C8B-B14F-4D97-AF65-F5344CB8AC3E}">
        <p14:creationId xmlns:p14="http://schemas.microsoft.com/office/powerpoint/2010/main" val="30196393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FC01-A30D-8E3C-6F33-125FFD3C816C}"/>
              </a:ext>
            </a:extLst>
          </p:cNvPr>
          <p:cNvSpPr>
            <a:spLocks noGrp="1"/>
          </p:cNvSpPr>
          <p:nvPr>
            <p:ph type="title"/>
          </p:nvPr>
        </p:nvSpPr>
        <p:spPr/>
        <p:txBody>
          <a:bodyPr/>
          <a:lstStyle/>
          <a:p>
            <a:r>
              <a:rPr lang="en-US" dirty="0">
                <a:cs typeface="Calibri"/>
              </a:rPr>
              <a:t>Adjourn</a:t>
            </a:r>
            <a:endParaRPr lang="en-US" dirty="0"/>
          </a:p>
        </p:txBody>
      </p:sp>
      <p:sp>
        <p:nvSpPr>
          <p:cNvPr id="3" name="Content Placeholder 2">
            <a:extLst>
              <a:ext uri="{FF2B5EF4-FFF2-40B4-BE49-F238E27FC236}">
                <a16:creationId xmlns:a16="http://schemas.microsoft.com/office/drawing/2014/main" id="{4DEDFD68-80A8-ACFF-6637-8D9F91F0A080}"/>
              </a:ext>
            </a:extLst>
          </p:cNvPr>
          <p:cNvSpPr>
            <a:spLocks noGrp="1"/>
          </p:cNvSpPr>
          <p:nvPr>
            <p:ph idx="1"/>
          </p:nvPr>
        </p:nvSpPr>
        <p:spPr/>
        <p:txBody>
          <a:bodyPr vert="horz" lIns="91440" tIns="45720" rIns="91440" bIns="45720" rtlCol="0" anchor="t">
            <a:normAutofit/>
          </a:bodyPr>
          <a:lstStyle/>
          <a:p>
            <a:pPr marL="0" indent="0" algn="ctr">
              <a:buNone/>
            </a:pPr>
            <a:endParaRPr lang="en-US" sz="4400" dirty="0">
              <a:cs typeface="Calibri"/>
            </a:endParaRPr>
          </a:p>
          <a:p>
            <a:pPr marL="0" indent="0" algn="ctr">
              <a:buNone/>
            </a:pPr>
            <a:r>
              <a:rPr lang="en-US" sz="4400" dirty="0">
                <a:cs typeface="Calibri"/>
              </a:rPr>
              <a:t>Thank you</a:t>
            </a:r>
            <a:endParaRPr lang="en-US" dirty="0"/>
          </a:p>
        </p:txBody>
      </p:sp>
    </p:spTree>
    <p:extLst>
      <p:ext uri="{BB962C8B-B14F-4D97-AF65-F5344CB8AC3E}">
        <p14:creationId xmlns:p14="http://schemas.microsoft.com/office/powerpoint/2010/main" val="2230663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ocument with text on it&#10;&#10;Description automatically generated">
            <a:extLst>
              <a:ext uri="{FF2B5EF4-FFF2-40B4-BE49-F238E27FC236}">
                <a16:creationId xmlns:a16="http://schemas.microsoft.com/office/drawing/2014/main" id="{4C18A262-849E-BA30-5E63-DC2B29E396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701" y="0"/>
            <a:ext cx="5299364" cy="6858000"/>
          </a:xfrm>
          <a:prstGeom prst="rect">
            <a:avLst/>
          </a:prstGeom>
        </p:spPr>
      </p:pic>
      <p:pic>
        <p:nvPicPr>
          <p:cNvPr id="13" name="Picture 12" descr="A close-up of a document&#10;&#10;Description automatically generated">
            <a:extLst>
              <a:ext uri="{FF2B5EF4-FFF2-40B4-BE49-F238E27FC236}">
                <a16:creationId xmlns:a16="http://schemas.microsoft.com/office/drawing/2014/main" id="{878FE361-CFF0-618C-42CE-676FC6D100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2561" y="0"/>
            <a:ext cx="5299364" cy="6858000"/>
          </a:xfrm>
          <a:prstGeom prst="rect">
            <a:avLst/>
          </a:prstGeom>
        </p:spPr>
      </p:pic>
    </p:spTree>
    <p:extLst>
      <p:ext uri="{BB962C8B-B14F-4D97-AF65-F5344CB8AC3E}">
        <p14:creationId xmlns:p14="http://schemas.microsoft.com/office/powerpoint/2010/main" val="355712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document&#10;&#10;Description automatically generated">
            <a:extLst>
              <a:ext uri="{FF2B5EF4-FFF2-40B4-BE49-F238E27FC236}">
                <a16:creationId xmlns:a16="http://schemas.microsoft.com/office/drawing/2014/main" id="{576B3FFF-0A3D-FF5D-3DEA-9536EF6B7E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2066" y="0"/>
            <a:ext cx="5299364" cy="6858000"/>
          </a:xfrm>
          <a:prstGeom prst="rect">
            <a:avLst/>
          </a:prstGeom>
        </p:spPr>
      </p:pic>
    </p:spTree>
    <p:extLst>
      <p:ext uri="{BB962C8B-B14F-4D97-AF65-F5344CB8AC3E}">
        <p14:creationId xmlns:p14="http://schemas.microsoft.com/office/powerpoint/2010/main" val="389153047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a:themeElements>
    <a:clrScheme name="MCWD Revised">
      <a:dk1>
        <a:srgbClr val="0F405B"/>
      </a:dk1>
      <a:lt1>
        <a:sysClr val="window" lastClr="FFFFFF"/>
      </a:lt1>
      <a:dk2>
        <a:srgbClr val="55575A"/>
      </a:dk2>
      <a:lt2>
        <a:srgbClr val="B6BCC2"/>
      </a:lt2>
      <a:accent1>
        <a:srgbClr val="DBE6B6"/>
      </a:accent1>
      <a:accent2>
        <a:srgbClr val="009DD9"/>
      </a:accent2>
      <a:accent3>
        <a:srgbClr val="009DD9"/>
      </a:accent3>
      <a:accent4>
        <a:srgbClr val="FAD23F"/>
      </a:accent4>
      <a:accent5>
        <a:srgbClr val="DBE6B6"/>
      </a:accent5>
      <a:accent6>
        <a:srgbClr val="FAD23F"/>
      </a:accent6>
      <a:hlink>
        <a:srgbClr val="00ADEF"/>
      </a:hlink>
      <a:folHlink>
        <a:srgbClr val="8EC7E1"/>
      </a:folHlink>
    </a:clrScheme>
    <a:fontScheme name="MCWD">
      <a:majorFont>
        <a:latin typeface="Avenir Next Demi Bold"/>
        <a:ea typeface=""/>
        <a:cs typeface=""/>
      </a:majorFont>
      <a:minorFont>
        <a:latin typeface="Myriad Pro"/>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1" id="{0D975988-9025-4ADE-BA74-B6538625B757}" vid="{9B4A3928-E47F-4409-A3D4-2F2211A5A4F4}"/>
    </a:ext>
  </a:extLst>
</a:theme>
</file>

<file path=ppt/theme/theme3.xml><?xml version="1.0" encoding="utf-8"?>
<a:theme xmlns:a="http://schemas.openxmlformats.org/drawingml/2006/main" name="Bulleted Lists - Body">
  <a:themeElements>
    <a:clrScheme name="MCWD Revised">
      <a:dk1>
        <a:srgbClr val="0F405B"/>
      </a:dk1>
      <a:lt1>
        <a:sysClr val="window" lastClr="FFFFFF"/>
      </a:lt1>
      <a:dk2>
        <a:srgbClr val="55575A"/>
      </a:dk2>
      <a:lt2>
        <a:srgbClr val="B6BCC2"/>
      </a:lt2>
      <a:accent1>
        <a:srgbClr val="DBE6B6"/>
      </a:accent1>
      <a:accent2>
        <a:srgbClr val="009DD9"/>
      </a:accent2>
      <a:accent3>
        <a:srgbClr val="009DD9"/>
      </a:accent3>
      <a:accent4>
        <a:srgbClr val="FAD23F"/>
      </a:accent4>
      <a:accent5>
        <a:srgbClr val="DBE6B6"/>
      </a:accent5>
      <a:accent6>
        <a:srgbClr val="FAD23F"/>
      </a:accent6>
      <a:hlink>
        <a:srgbClr val="00ADEF"/>
      </a:hlink>
      <a:folHlink>
        <a:srgbClr val="8EC7E1"/>
      </a:folHlink>
    </a:clrScheme>
    <a:fontScheme name="MCWD">
      <a:majorFont>
        <a:latin typeface="Avenir Next Demi Bold"/>
        <a:ea typeface=""/>
        <a:cs typeface=""/>
      </a:majorFont>
      <a:minorFont>
        <a:latin typeface="Myriad Pro"/>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1" id="{0D975988-9025-4ADE-BA74-B6538625B757}" vid="{22766F26-DB1D-4AB9-B366-40BB30CC7306}"/>
    </a:ext>
  </a:extLst>
</a:theme>
</file>

<file path=ppt/theme/theme4.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WashingtonCounty Colors 2022">
      <a:dk1>
        <a:sysClr val="windowText" lastClr="000000"/>
      </a:dk1>
      <a:lt1>
        <a:sysClr val="window" lastClr="FFFFFF"/>
      </a:lt1>
      <a:dk2>
        <a:srgbClr val="939598"/>
      </a:dk2>
      <a:lt2>
        <a:srgbClr val="DCDDDE"/>
      </a:lt2>
      <a:accent1>
        <a:srgbClr val="0B6339"/>
      </a:accent1>
      <a:accent2>
        <a:srgbClr val="2B5D94"/>
      </a:accent2>
      <a:accent3>
        <a:srgbClr val="224E5A"/>
      </a:accent3>
      <a:accent4>
        <a:srgbClr val="A7C645"/>
      </a:accent4>
      <a:accent5>
        <a:srgbClr val="F2D442"/>
      </a:accent5>
      <a:accent6>
        <a:srgbClr val="A0CFD3"/>
      </a:accent6>
      <a:hlink>
        <a:srgbClr val="0563C1"/>
      </a:hlink>
      <a:folHlink>
        <a:srgbClr val="63525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asic Layout">
  <a:themeElements>
    <a:clrScheme name="WashingtonCounty Colors 2022">
      <a:dk1>
        <a:sysClr val="windowText" lastClr="000000"/>
      </a:dk1>
      <a:lt1>
        <a:sysClr val="window" lastClr="FFFFFF"/>
      </a:lt1>
      <a:dk2>
        <a:srgbClr val="939598"/>
      </a:dk2>
      <a:lt2>
        <a:srgbClr val="DCDDDE"/>
      </a:lt2>
      <a:accent1>
        <a:srgbClr val="0B6339"/>
      </a:accent1>
      <a:accent2>
        <a:srgbClr val="2B5D94"/>
      </a:accent2>
      <a:accent3>
        <a:srgbClr val="224E5A"/>
      </a:accent3>
      <a:accent4>
        <a:srgbClr val="A7C645"/>
      </a:accent4>
      <a:accent5>
        <a:srgbClr val="F2D442"/>
      </a:accent5>
      <a:accent6>
        <a:srgbClr val="A0CFD3"/>
      </a:accent6>
      <a:hlink>
        <a:srgbClr val="0563C1"/>
      </a:hlink>
      <a:folHlink>
        <a:srgbClr val="63525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90D08A28131A4EBD9BAB197DC58E3D" ma:contentTypeVersion="14" ma:contentTypeDescription="Create a new document." ma:contentTypeScope="" ma:versionID="05f001a020d6c66d97998940002ab9eb">
  <xsd:schema xmlns:xsd="http://www.w3.org/2001/XMLSchema" xmlns:xs="http://www.w3.org/2001/XMLSchema" xmlns:p="http://schemas.microsoft.com/office/2006/metadata/properties" xmlns:ns2="affaad78-b1e1-469e-b10e-4b7567490b0e" xmlns:ns3="98f01fe9-c3f2-4582-9148-d87bd0c242e7" targetNamespace="http://schemas.microsoft.com/office/2006/metadata/properties" ma:root="true" ma:fieldsID="2fc059a6a088b7ac728548cb7b7a4c66" ns2:_="" ns3:_="">
    <xsd:import namespace="affaad78-b1e1-469e-b10e-4b7567490b0e"/>
    <xsd:import namespace="98f01fe9-c3f2-4582-9148-d87bd0c242e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faad78-b1e1-469e-b10e-4b7567490b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3d9d9c8-5738-4ca5-8f78-191f5ac25cd7}" ma:internalName="TaxCatchAll" ma:showField="CatchAllData" ma:web="98f01fe9-c3f2-4582-9148-d87bd0c242e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ffaad78-b1e1-469e-b10e-4b7567490b0e">
      <Terms xmlns="http://schemas.microsoft.com/office/infopath/2007/PartnerControls"/>
    </lcf76f155ced4ddcb4097134ff3c332f>
    <TaxCatchAll xmlns="98f01fe9-c3f2-4582-9148-d87bd0c242e7" xsi:nil="true"/>
    <SharedWithUsers xmlns="98f01fe9-c3f2-4582-9148-d87bd0c242e7">
      <UserInfo>
        <DisplayName>Slaats, Alison (She/Her/Hers) (MNIT)</DisplayName>
        <AccountId>100</AccountId>
        <AccountType/>
      </UserInfo>
      <UserInfo>
        <DisplayName>Carlson, Curtis L (MNIT)</DisplayName>
        <AccountId>2094</AccountId>
        <AccountType/>
      </UserInfo>
      <UserInfo>
        <DisplayName>Wakefield, Sally (MNIT)</DisplayName>
        <AccountId>7474</AccountId>
        <AccountType/>
      </UserInfo>
    </SharedWithUsers>
  </documentManagement>
</p:properties>
</file>

<file path=customXml/itemProps1.xml><?xml version="1.0" encoding="utf-8"?>
<ds:datastoreItem xmlns:ds="http://schemas.openxmlformats.org/officeDocument/2006/customXml" ds:itemID="{C4FC3EB5-FC22-4196-BCE6-EC70ECAB6EA7}">
  <ds:schemaRefs>
    <ds:schemaRef ds:uri="http://schemas.microsoft.com/sharepoint/v3/contenttype/forms"/>
  </ds:schemaRefs>
</ds:datastoreItem>
</file>

<file path=customXml/itemProps2.xml><?xml version="1.0" encoding="utf-8"?>
<ds:datastoreItem xmlns:ds="http://schemas.openxmlformats.org/officeDocument/2006/customXml" ds:itemID="{61A2D39A-CBF8-445B-9F18-7D7FD503FB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faad78-b1e1-469e-b10e-4b7567490b0e"/>
    <ds:schemaRef ds:uri="98f01fe9-c3f2-4582-9148-d87bd0c242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0A1614-972F-4A67-A9F6-32A9C3B08B00}">
  <ds:schemaRef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98f01fe9-c3f2-4582-9148-d87bd0c242e7"/>
    <ds:schemaRef ds:uri="affaad78-b1e1-469e-b10e-4b7567490b0e"/>
    <ds:schemaRef ds:uri="http://purl.org/dc/elements/1.1/"/>
    <ds:schemaRef ds:uri="http://schemas.microsoft.com/office/2006/metadata/properties"/>
    <ds:schemaRef ds:uri="http://www.w3.org/XML/1998/namespace"/>
    <ds:schemaRef ds:uri="http://purl.org/dc/dcmitype/"/>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otalTime>0</TotalTime>
  <Words>5040</Words>
  <Application>Microsoft Office PowerPoint</Application>
  <PresentationFormat>Widescreen</PresentationFormat>
  <Paragraphs>782</Paragraphs>
  <Slides>77</Slides>
  <Notes>29</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77</vt:i4>
      </vt:variant>
    </vt:vector>
  </HeadingPairs>
  <TitlesOfParts>
    <vt:vector size="101" baseType="lpstr">
      <vt:lpstr>Arial</vt:lpstr>
      <vt:lpstr>Arial,Sans-Serif</vt:lpstr>
      <vt:lpstr>Avenir Next Demi Bold</vt:lpstr>
      <vt:lpstr>Avenir Next Regular</vt:lpstr>
      <vt:lpstr>AvenirNext LT Pro Bold</vt:lpstr>
      <vt:lpstr>AvenirNext LT Pro Regular</vt:lpstr>
      <vt:lpstr>Calibri</vt:lpstr>
      <vt:lpstr>Calibri Light</vt:lpstr>
      <vt:lpstr>Courier New</vt:lpstr>
      <vt:lpstr>Myriad Pro</vt:lpstr>
      <vt:lpstr>Myriad Pro (Body)</vt:lpstr>
      <vt:lpstr>NeueHaasGroteskText Std</vt:lpstr>
      <vt:lpstr>Times New Roman</vt:lpstr>
      <vt:lpstr>Times New Roman</vt:lpstr>
      <vt:lpstr>Wingdings</vt:lpstr>
      <vt:lpstr>Wingdings 2</vt:lpstr>
      <vt:lpstr>MN.IT</vt:lpstr>
      <vt:lpstr>Section Break</vt:lpstr>
      <vt:lpstr>Bulleted Lists - Body</vt:lpstr>
      <vt:lpstr>1_MN.IT</vt:lpstr>
      <vt:lpstr>Office Theme</vt:lpstr>
      <vt:lpstr>Custom Design</vt:lpstr>
      <vt:lpstr>Basic Layout</vt:lpstr>
      <vt:lpstr>1_Office Theme</vt:lpstr>
      <vt:lpstr>Minnesota Geospatial Advisory Council</vt:lpstr>
      <vt:lpstr>Welcome</vt:lpstr>
      <vt:lpstr>Introductions</vt:lpstr>
      <vt:lpstr>Agenda</vt:lpstr>
      <vt:lpstr>Agenda Item 2</vt:lpstr>
      <vt:lpstr>PowerPoint Presentation</vt:lpstr>
      <vt:lpstr>PLSS Preservation Committee Revised Charter</vt:lpstr>
      <vt:lpstr>PowerPoint Presentation</vt:lpstr>
      <vt:lpstr>PowerPoint Presentation</vt:lpstr>
      <vt:lpstr>Agenda Item 3</vt:lpstr>
      <vt:lpstr>Returning and New Appointees</vt:lpstr>
      <vt:lpstr>Returning and New Appointees</vt:lpstr>
      <vt:lpstr>Returning and New Appointees</vt:lpstr>
      <vt:lpstr>Returning and New Appointees</vt:lpstr>
      <vt:lpstr>Agenda Item 4</vt:lpstr>
      <vt:lpstr>About MnGeo</vt:lpstr>
      <vt:lpstr>Geospatial Advisory Council</vt:lpstr>
      <vt:lpstr>MnGeo work and funding</vt:lpstr>
      <vt:lpstr>MnGeo’s Strategic Plan Priorities</vt:lpstr>
      <vt:lpstr>Improve statewide geospatial data foundations</vt:lpstr>
      <vt:lpstr>Lead the Geospatial Community in  Coordination and Communications</vt:lpstr>
      <vt:lpstr>Provide Outstanding Technical Support in Geospatial Technologies</vt:lpstr>
      <vt:lpstr>GAC and MnGeo</vt:lpstr>
      <vt:lpstr>GAC and MnGeo</vt:lpstr>
      <vt:lpstr>Agenda Item 5</vt:lpstr>
      <vt:lpstr>GAC Member Roles &amp; Expectations</vt:lpstr>
      <vt:lpstr>Agenda Item 6</vt:lpstr>
      <vt:lpstr>Committee Recruitment</vt:lpstr>
      <vt:lpstr>Agenda Item 7</vt:lpstr>
      <vt:lpstr>Leadership Team: Roles and Expectations</vt:lpstr>
      <vt:lpstr>Leadership Team: Nominations</vt:lpstr>
      <vt:lpstr>Break &amp; Networking</vt:lpstr>
      <vt:lpstr>MN State Hazard Mitigation Plan Update 2024 </vt:lpstr>
      <vt:lpstr>Overview of Plan Update</vt:lpstr>
      <vt:lpstr>Plan Content and Requirements:</vt:lpstr>
      <vt:lpstr>PowerPoint Presentation</vt:lpstr>
      <vt:lpstr>PowerPoint Presentation</vt:lpstr>
      <vt:lpstr>PowerPoint Presentation</vt:lpstr>
      <vt:lpstr>How else can the geospatial community support hazard mitigation and climate resilience planning?</vt:lpstr>
      <vt:lpstr>Contact Information</vt:lpstr>
      <vt:lpstr>Agenda Item 9</vt:lpstr>
      <vt:lpstr>Agenda Item 10</vt:lpstr>
      <vt:lpstr>MnGeo Surveyor Coordinator position</vt:lpstr>
      <vt:lpstr>Progress on advised work</vt:lpstr>
      <vt:lpstr>GAC Administrative support: National States Geographic Information Council (NSGIC)</vt:lpstr>
      <vt:lpstr>Agenda Item 11</vt:lpstr>
      <vt:lpstr>Legislative Updates</vt:lpstr>
      <vt:lpstr>NSGIC updates</vt:lpstr>
      <vt:lpstr>2023 draft NSGIC Geospatial Maturity Assessment</vt:lpstr>
      <vt:lpstr>NSGIC Geospatial Maturity Assessment (GMA)</vt:lpstr>
      <vt:lpstr>NSGIC updates</vt:lpstr>
      <vt:lpstr>Agenda Item 12</vt:lpstr>
      <vt:lpstr>Priority Projects Annual Survey </vt:lpstr>
      <vt:lpstr>Priority Projects Annual Survey </vt:lpstr>
      <vt:lpstr>Agenda item 13</vt:lpstr>
      <vt:lpstr>Updates on GAC Priority Projects and Initiatives</vt:lpstr>
      <vt:lpstr>GAC Priorities</vt:lpstr>
      <vt:lpstr>GAC Priorities</vt:lpstr>
      <vt:lpstr>Status of Free and Open Data Public Geospatial Data</vt:lpstr>
      <vt:lpstr>Statewide Publicly Available Parcel Data</vt:lpstr>
      <vt:lpstr>Critical Infrastructure Data Workflow</vt:lpstr>
      <vt:lpstr>Updated and Aligned Boundary Data</vt:lpstr>
      <vt:lpstr> Road Centerline &amp; Address Point Data</vt:lpstr>
      <vt:lpstr>       Culvert Data Standard</vt:lpstr>
      <vt:lpstr>Publication of Open Foundational Datasets</vt:lpstr>
      <vt:lpstr>Lidar Data Acquisition</vt:lpstr>
      <vt:lpstr>U.S. National Grid Materials</vt:lpstr>
      <vt:lpstr> Remonumentation of All Section Corners</vt:lpstr>
      <vt:lpstr>MnGeo Image Service Improvements</vt:lpstr>
      <vt:lpstr> </vt:lpstr>
      <vt:lpstr>Underground Utilities Data Sharing Team</vt:lpstr>
      <vt:lpstr> Success Stories for Geospatial Technology</vt:lpstr>
      <vt:lpstr>Accurate hydro-DEMs (hDEM)</vt:lpstr>
      <vt:lpstr> Summary Crime Data</vt:lpstr>
      <vt:lpstr>Agenda Item 14</vt:lpstr>
      <vt:lpstr>Next Meeting</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Item 2</dc:title>
  <dc:creator/>
  <cp:lastModifiedBy/>
  <cp:revision>1268</cp:revision>
  <dcterms:created xsi:type="dcterms:W3CDTF">2020-12-01T19:50:41Z</dcterms:created>
  <dcterms:modified xsi:type="dcterms:W3CDTF">2023-09-20T19:48:30Z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0x0101007E90D08A28131A4EBD9BAB197DC58E3D</vt:lpwstr>
  </property>
  <property fmtid="{D5CDD505-2E9C-101B-9397-08002B2CF9AE}" pid="3" name="MediaServiceImageTags">
    <vt:lpwstr/>
  </property>
</Properties>
</file>