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4.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68" r:id="rId3"/>
    <p:sldMasterId id="2147483679" r:id="rId4"/>
    <p:sldMasterId id="2147483687" r:id="rId5"/>
    <p:sldMasterId id="2147483696" r:id="rId6"/>
    <p:sldMasterId id="2147483708" r:id="rId7"/>
    <p:sldMasterId id="2147483715" r:id="rId8"/>
    <p:sldMasterId id="2147483727" r:id="rId9"/>
    <p:sldMasterId id="2147483739" r:id="rId10"/>
    <p:sldMasterId id="2147483751" r:id="rId11"/>
    <p:sldMasterId id="2147483763" r:id="rId12"/>
    <p:sldMasterId id="2147483770" r:id="rId13"/>
    <p:sldMasterId id="2147483782" r:id="rId14"/>
    <p:sldMasterId id="2147483794" r:id="rId15"/>
    <p:sldMasterId id="2147483806" r:id="rId16"/>
    <p:sldMasterId id="2147483815" r:id="rId17"/>
    <p:sldMasterId id="2147483817" r:id="rId18"/>
    <p:sldMasterId id="2147483821" r:id="rId19"/>
    <p:sldMasterId id="2147483837" r:id="rId20"/>
    <p:sldMasterId id="2147483844" r:id="rId21"/>
    <p:sldMasterId id="2147483851" r:id="rId22"/>
    <p:sldMasterId id="2147483867" r:id="rId23"/>
    <p:sldMasterId id="2147483874" r:id="rId24"/>
    <p:sldMasterId id="2147483890" r:id="rId25"/>
    <p:sldMasterId id="2147483902" r:id="rId26"/>
  </p:sldMasterIdLst>
  <p:notesMasterIdLst>
    <p:notesMasterId r:id="rId101"/>
  </p:notesMasterIdLst>
  <p:handoutMasterIdLst>
    <p:handoutMasterId r:id="rId102"/>
  </p:handoutMasterIdLst>
  <p:sldIdLst>
    <p:sldId id="327" r:id="rId27"/>
    <p:sldId id="344" r:id="rId28"/>
    <p:sldId id="280" r:id="rId29"/>
    <p:sldId id="357" r:id="rId30"/>
    <p:sldId id="379" r:id="rId31"/>
    <p:sldId id="358" r:id="rId32"/>
    <p:sldId id="345" r:id="rId33"/>
    <p:sldId id="356" r:id="rId34"/>
    <p:sldId id="380" r:id="rId35"/>
    <p:sldId id="384" r:id="rId36"/>
    <p:sldId id="385" r:id="rId37"/>
    <p:sldId id="366" r:id="rId38"/>
    <p:sldId id="348" r:id="rId39"/>
    <p:sldId id="367" r:id="rId40"/>
    <p:sldId id="389" r:id="rId41"/>
    <p:sldId id="381" r:id="rId42"/>
    <p:sldId id="374" r:id="rId43"/>
    <p:sldId id="373" r:id="rId44"/>
    <p:sldId id="371" r:id="rId45"/>
    <p:sldId id="372" r:id="rId46"/>
    <p:sldId id="369" r:id="rId47"/>
    <p:sldId id="416" r:id="rId48"/>
    <p:sldId id="392" r:id="rId49"/>
    <p:sldId id="394" r:id="rId50"/>
    <p:sldId id="395" r:id="rId51"/>
    <p:sldId id="415" r:id="rId52"/>
    <p:sldId id="398" r:id="rId53"/>
    <p:sldId id="399" r:id="rId54"/>
    <p:sldId id="400" r:id="rId55"/>
    <p:sldId id="401" r:id="rId56"/>
    <p:sldId id="402" r:id="rId57"/>
    <p:sldId id="370" r:id="rId58"/>
    <p:sldId id="403" r:id="rId59"/>
    <p:sldId id="404" r:id="rId60"/>
    <p:sldId id="405" r:id="rId61"/>
    <p:sldId id="406" r:id="rId62"/>
    <p:sldId id="407" r:id="rId63"/>
    <p:sldId id="408" r:id="rId64"/>
    <p:sldId id="409" r:id="rId65"/>
    <p:sldId id="419" r:id="rId66"/>
    <p:sldId id="420" r:id="rId67"/>
    <p:sldId id="441" r:id="rId68"/>
    <p:sldId id="411" r:id="rId69"/>
    <p:sldId id="440" r:id="rId70"/>
    <p:sldId id="412" r:id="rId71"/>
    <p:sldId id="413" r:id="rId72"/>
    <p:sldId id="414" r:id="rId73"/>
    <p:sldId id="418" r:id="rId74"/>
    <p:sldId id="439" r:id="rId75"/>
    <p:sldId id="422" r:id="rId76"/>
    <p:sldId id="423" r:id="rId77"/>
    <p:sldId id="424" r:id="rId78"/>
    <p:sldId id="425" r:id="rId79"/>
    <p:sldId id="426" r:id="rId80"/>
    <p:sldId id="427" r:id="rId81"/>
    <p:sldId id="428" r:id="rId82"/>
    <p:sldId id="429" r:id="rId83"/>
    <p:sldId id="430" r:id="rId84"/>
    <p:sldId id="431" r:id="rId85"/>
    <p:sldId id="432" r:id="rId86"/>
    <p:sldId id="433" r:id="rId87"/>
    <p:sldId id="434" r:id="rId88"/>
    <p:sldId id="435" r:id="rId89"/>
    <p:sldId id="436" r:id="rId90"/>
    <p:sldId id="387" r:id="rId91"/>
    <p:sldId id="443" r:id="rId92"/>
    <p:sldId id="442" r:id="rId93"/>
    <p:sldId id="376" r:id="rId94"/>
    <p:sldId id="437" r:id="rId95"/>
    <p:sldId id="438" r:id="rId96"/>
    <p:sldId id="421" r:id="rId97"/>
    <p:sldId id="364" r:id="rId98"/>
    <p:sldId id="361" r:id="rId99"/>
    <p:sldId id="362" r:id="rId100"/>
  </p:sldIdLst>
  <p:sldSz cx="9144000" cy="6858000" type="screen4x3"/>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08" y="-1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5.xml"/><Relationship Id="rId21" Type="http://schemas.openxmlformats.org/officeDocument/2006/relationships/slideMaster" Target="slideMasters/slideMaster20.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7" Type="http://schemas.openxmlformats.org/officeDocument/2006/relationships/slideMaster" Target="slideMasters/slideMaster6.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9" Type="http://schemas.openxmlformats.org/officeDocument/2006/relationships/slide" Target="slides/slide3.xml"/><Relationship Id="rId11" Type="http://schemas.openxmlformats.org/officeDocument/2006/relationships/slideMaster" Target="slideMasters/slideMaster10.xml"/><Relationship Id="rId24" Type="http://schemas.openxmlformats.org/officeDocument/2006/relationships/slideMaster" Target="slideMasters/slideMaster23.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handoutMaster" Target="handoutMasters/handoutMaster1.xml"/><Relationship Id="rId5" Type="http://schemas.openxmlformats.org/officeDocument/2006/relationships/slideMaster" Target="slideMasters/slideMaster4.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8.xml"/><Relationship Id="rId14" Type="http://schemas.openxmlformats.org/officeDocument/2006/relationships/slideMaster" Target="slideMasters/slideMaster13.xml"/><Relationship Id="rId22" Type="http://schemas.openxmlformats.org/officeDocument/2006/relationships/slideMaster" Target="slideMasters/slideMaster21.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heme" Target="theme/theme1.xml"/><Relationship Id="rId8" Type="http://schemas.openxmlformats.org/officeDocument/2006/relationships/slideMaster" Target="slideMasters/slideMaster7.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Master" Target="slideMasters/slideMaster24.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presProps" Target="presProps.xml"/><Relationship Id="rId20" Type="http://schemas.openxmlformats.org/officeDocument/2006/relationships/slideMaster" Target="slideMasters/slideMaster19.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Master" Target="slideMasters/slideMaster22.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tableStyles" Target="tableStyles.xml"/><Relationship Id="rId10" Type="http://schemas.openxmlformats.org/officeDocument/2006/relationships/slideMaster" Target="slideMasters/slideMaster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Master" Target="slideMasters/slideMaster17.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812DE-4E9F-4A35-B1F4-D441E6A66F3C}"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en-US"/>
        </a:p>
      </dgm:t>
    </dgm:pt>
    <dgm:pt modelId="{71A5A41A-0CD1-4550-BD87-1810A715BFF4}">
      <dgm:prSet phldrT="[Text]"/>
      <dgm:spPr/>
      <dgm:t>
        <a:bodyPr/>
        <a:lstStyle/>
        <a:p>
          <a:r>
            <a:rPr lang="en-US" dirty="0" smtClean="0"/>
            <a:t>Evaluate</a:t>
          </a:r>
          <a:endParaRPr lang="en-US" dirty="0"/>
        </a:p>
      </dgm:t>
    </dgm:pt>
    <dgm:pt modelId="{1B27542D-2ACF-4292-80B2-437367C76A84}" type="parTrans" cxnId="{9AFAA5D9-1744-43B6-B61F-4840D94476C5}">
      <dgm:prSet/>
      <dgm:spPr/>
      <dgm:t>
        <a:bodyPr/>
        <a:lstStyle/>
        <a:p>
          <a:endParaRPr lang="en-US"/>
        </a:p>
      </dgm:t>
    </dgm:pt>
    <dgm:pt modelId="{FA84FDF8-EE5A-478D-B788-A947BF49F86F}" type="sibTrans" cxnId="{9AFAA5D9-1744-43B6-B61F-4840D94476C5}">
      <dgm:prSet/>
      <dgm:spPr/>
      <dgm:t>
        <a:bodyPr/>
        <a:lstStyle/>
        <a:p>
          <a:endParaRPr lang="en-US"/>
        </a:p>
      </dgm:t>
    </dgm:pt>
    <dgm:pt modelId="{C2C0AEA3-35F5-41F6-8BC3-C0354E093E28}">
      <dgm:prSet phldrT="[Text]"/>
      <dgm:spPr/>
      <dgm:t>
        <a:bodyPr/>
        <a:lstStyle/>
        <a:p>
          <a:r>
            <a:rPr lang="en-US" dirty="0" smtClean="0"/>
            <a:t>Share</a:t>
          </a:r>
          <a:endParaRPr lang="en-US" dirty="0"/>
        </a:p>
      </dgm:t>
    </dgm:pt>
    <dgm:pt modelId="{3312986C-C4D8-4016-AA91-35DB261E7ECA}" type="parTrans" cxnId="{B6242117-2589-4E61-A797-90AB64BB06B2}">
      <dgm:prSet/>
      <dgm:spPr/>
      <dgm:t>
        <a:bodyPr/>
        <a:lstStyle/>
        <a:p>
          <a:endParaRPr lang="en-US"/>
        </a:p>
      </dgm:t>
    </dgm:pt>
    <dgm:pt modelId="{0F3D6609-6F55-4702-9CA3-D37A9182062A}" type="sibTrans" cxnId="{B6242117-2589-4E61-A797-90AB64BB06B2}">
      <dgm:prSet/>
      <dgm:spPr/>
      <dgm:t>
        <a:bodyPr/>
        <a:lstStyle/>
        <a:p>
          <a:endParaRPr lang="en-US"/>
        </a:p>
      </dgm:t>
    </dgm:pt>
    <dgm:pt modelId="{747FF54B-0DDA-4F6B-A980-64D2DE06E17F}">
      <dgm:prSet phldrT="[Text]"/>
      <dgm:spPr/>
      <dgm:t>
        <a:bodyPr/>
        <a:lstStyle/>
        <a:p>
          <a:r>
            <a:rPr lang="en-US" dirty="0" smtClean="0"/>
            <a:t>Administer</a:t>
          </a:r>
          <a:endParaRPr lang="en-US" dirty="0"/>
        </a:p>
      </dgm:t>
    </dgm:pt>
    <dgm:pt modelId="{54822867-4DCD-4489-816D-23F8EE9D69BF}" type="parTrans" cxnId="{6E9F37FC-32AF-4D84-9721-427383E8A71F}">
      <dgm:prSet/>
      <dgm:spPr/>
      <dgm:t>
        <a:bodyPr/>
        <a:lstStyle/>
        <a:p>
          <a:endParaRPr lang="en-US"/>
        </a:p>
      </dgm:t>
    </dgm:pt>
    <dgm:pt modelId="{DAD306C9-7688-4C39-A864-1461A78C856A}" type="sibTrans" cxnId="{6E9F37FC-32AF-4D84-9721-427383E8A71F}">
      <dgm:prSet/>
      <dgm:spPr/>
      <dgm:t>
        <a:bodyPr/>
        <a:lstStyle/>
        <a:p>
          <a:endParaRPr lang="en-US"/>
        </a:p>
      </dgm:t>
    </dgm:pt>
    <dgm:pt modelId="{BD6C50CC-E8AA-4029-8D81-C7F2693FAE6C}">
      <dgm:prSet phldrT="[Text]"/>
      <dgm:spPr/>
      <dgm:t>
        <a:bodyPr/>
        <a:lstStyle/>
        <a:p>
          <a:r>
            <a:rPr lang="en-US" dirty="0" smtClean="0"/>
            <a:t>Find</a:t>
          </a:r>
          <a:endParaRPr lang="en-US" dirty="0"/>
        </a:p>
      </dgm:t>
    </dgm:pt>
    <dgm:pt modelId="{241EC27E-AD6B-4EF3-BC65-DC8A572AC0C5}" type="sibTrans" cxnId="{D89AE663-3589-4086-A1B4-3A046B8FCF17}">
      <dgm:prSet/>
      <dgm:spPr/>
      <dgm:t>
        <a:bodyPr/>
        <a:lstStyle/>
        <a:p>
          <a:endParaRPr lang="en-US"/>
        </a:p>
      </dgm:t>
    </dgm:pt>
    <dgm:pt modelId="{54435378-F41D-412D-A5B6-6FFE950EF702}" type="parTrans" cxnId="{D89AE663-3589-4086-A1B4-3A046B8FCF17}">
      <dgm:prSet/>
      <dgm:spPr/>
      <dgm:t>
        <a:bodyPr/>
        <a:lstStyle/>
        <a:p>
          <a:endParaRPr lang="en-US"/>
        </a:p>
      </dgm:t>
    </dgm:pt>
    <dgm:pt modelId="{471134E1-2EDE-45A0-93AF-1B32F441DD87}" type="pres">
      <dgm:prSet presAssocID="{204812DE-4E9F-4A35-B1F4-D441E6A66F3C}" presName="linear" presStyleCnt="0">
        <dgm:presLayoutVars>
          <dgm:animLvl val="lvl"/>
          <dgm:resizeHandles val="exact"/>
        </dgm:presLayoutVars>
      </dgm:prSet>
      <dgm:spPr/>
      <dgm:t>
        <a:bodyPr/>
        <a:lstStyle/>
        <a:p>
          <a:endParaRPr lang="en-US"/>
        </a:p>
      </dgm:t>
    </dgm:pt>
    <dgm:pt modelId="{06BEA5BE-BFF9-4381-A6C8-D30913EED402}" type="pres">
      <dgm:prSet presAssocID="{BD6C50CC-E8AA-4029-8D81-C7F2693FAE6C}" presName="parentText" presStyleLbl="node1" presStyleIdx="0" presStyleCnt="4">
        <dgm:presLayoutVars>
          <dgm:chMax val="0"/>
          <dgm:bulletEnabled val="1"/>
        </dgm:presLayoutVars>
      </dgm:prSet>
      <dgm:spPr/>
      <dgm:t>
        <a:bodyPr/>
        <a:lstStyle/>
        <a:p>
          <a:endParaRPr lang="en-US"/>
        </a:p>
      </dgm:t>
    </dgm:pt>
    <dgm:pt modelId="{85B58465-06D6-49D8-9E84-D024A2AA9E56}" type="pres">
      <dgm:prSet presAssocID="{241EC27E-AD6B-4EF3-BC65-DC8A572AC0C5}" presName="spacer" presStyleCnt="0"/>
      <dgm:spPr/>
      <dgm:t>
        <a:bodyPr/>
        <a:lstStyle/>
        <a:p>
          <a:endParaRPr lang="en-US"/>
        </a:p>
      </dgm:t>
    </dgm:pt>
    <dgm:pt modelId="{D5105CCB-DDCE-4541-A66B-8DE53554B345}" type="pres">
      <dgm:prSet presAssocID="{71A5A41A-0CD1-4550-BD87-1810A715BFF4}" presName="parentText" presStyleLbl="node1" presStyleIdx="1" presStyleCnt="4">
        <dgm:presLayoutVars>
          <dgm:chMax val="0"/>
          <dgm:bulletEnabled val="1"/>
        </dgm:presLayoutVars>
      </dgm:prSet>
      <dgm:spPr/>
      <dgm:t>
        <a:bodyPr/>
        <a:lstStyle/>
        <a:p>
          <a:endParaRPr lang="en-US"/>
        </a:p>
      </dgm:t>
    </dgm:pt>
    <dgm:pt modelId="{9884405A-262D-4809-91B6-D32B292311C4}" type="pres">
      <dgm:prSet presAssocID="{FA84FDF8-EE5A-478D-B788-A947BF49F86F}" presName="spacer" presStyleCnt="0"/>
      <dgm:spPr/>
      <dgm:t>
        <a:bodyPr/>
        <a:lstStyle/>
        <a:p>
          <a:endParaRPr lang="en-US"/>
        </a:p>
      </dgm:t>
    </dgm:pt>
    <dgm:pt modelId="{70F4B524-7E41-434C-8AAC-AB4884128B89}" type="pres">
      <dgm:prSet presAssocID="{C2C0AEA3-35F5-41F6-8BC3-C0354E093E28}" presName="parentText" presStyleLbl="node1" presStyleIdx="2" presStyleCnt="4">
        <dgm:presLayoutVars>
          <dgm:chMax val="0"/>
          <dgm:bulletEnabled val="1"/>
        </dgm:presLayoutVars>
      </dgm:prSet>
      <dgm:spPr/>
      <dgm:t>
        <a:bodyPr/>
        <a:lstStyle/>
        <a:p>
          <a:endParaRPr lang="en-US"/>
        </a:p>
      </dgm:t>
    </dgm:pt>
    <dgm:pt modelId="{07132EA9-E9D2-48BE-A585-A68CF1F0C165}" type="pres">
      <dgm:prSet presAssocID="{0F3D6609-6F55-4702-9CA3-D37A9182062A}" presName="spacer" presStyleCnt="0"/>
      <dgm:spPr/>
      <dgm:t>
        <a:bodyPr/>
        <a:lstStyle/>
        <a:p>
          <a:endParaRPr lang="en-US"/>
        </a:p>
      </dgm:t>
    </dgm:pt>
    <dgm:pt modelId="{C11C6098-E1C0-4B4B-B9D3-A66C0E707CF9}" type="pres">
      <dgm:prSet presAssocID="{747FF54B-0DDA-4F6B-A980-64D2DE06E17F}" presName="parentText" presStyleLbl="node1" presStyleIdx="3" presStyleCnt="4">
        <dgm:presLayoutVars>
          <dgm:chMax val="0"/>
          <dgm:bulletEnabled val="1"/>
        </dgm:presLayoutVars>
      </dgm:prSet>
      <dgm:spPr/>
      <dgm:t>
        <a:bodyPr/>
        <a:lstStyle/>
        <a:p>
          <a:endParaRPr lang="en-US"/>
        </a:p>
      </dgm:t>
    </dgm:pt>
  </dgm:ptLst>
  <dgm:cxnLst>
    <dgm:cxn modelId="{6E9F37FC-32AF-4D84-9721-427383E8A71F}" srcId="{204812DE-4E9F-4A35-B1F4-D441E6A66F3C}" destId="{747FF54B-0DDA-4F6B-A980-64D2DE06E17F}" srcOrd="3" destOrd="0" parTransId="{54822867-4DCD-4489-816D-23F8EE9D69BF}" sibTransId="{DAD306C9-7688-4C39-A864-1461A78C856A}"/>
    <dgm:cxn modelId="{69F70FF4-1B21-4D25-836C-3C09FA054429}" type="presOf" srcId="{C2C0AEA3-35F5-41F6-8BC3-C0354E093E28}" destId="{70F4B524-7E41-434C-8AAC-AB4884128B89}" srcOrd="0" destOrd="0" presId="urn:microsoft.com/office/officeart/2005/8/layout/vList2"/>
    <dgm:cxn modelId="{6F069B47-027E-4A18-A4FF-3B3EA0A2AAA0}" type="presOf" srcId="{71A5A41A-0CD1-4550-BD87-1810A715BFF4}" destId="{D5105CCB-DDCE-4541-A66B-8DE53554B345}" srcOrd="0" destOrd="0" presId="urn:microsoft.com/office/officeart/2005/8/layout/vList2"/>
    <dgm:cxn modelId="{D89AE663-3589-4086-A1B4-3A046B8FCF17}" srcId="{204812DE-4E9F-4A35-B1F4-D441E6A66F3C}" destId="{BD6C50CC-E8AA-4029-8D81-C7F2693FAE6C}" srcOrd="0" destOrd="0" parTransId="{54435378-F41D-412D-A5B6-6FFE950EF702}" sibTransId="{241EC27E-AD6B-4EF3-BC65-DC8A572AC0C5}"/>
    <dgm:cxn modelId="{A6A559B2-9216-4713-969A-240EAC6DB537}" type="presOf" srcId="{747FF54B-0DDA-4F6B-A980-64D2DE06E17F}" destId="{C11C6098-E1C0-4B4B-B9D3-A66C0E707CF9}" srcOrd="0" destOrd="0" presId="urn:microsoft.com/office/officeart/2005/8/layout/vList2"/>
    <dgm:cxn modelId="{B6242117-2589-4E61-A797-90AB64BB06B2}" srcId="{204812DE-4E9F-4A35-B1F4-D441E6A66F3C}" destId="{C2C0AEA3-35F5-41F6-8BC3-C0354E093E28}" srcOrd="2" destOrd="0" parTransId="{3312986C-C4D8-4016-AA91-35DB261E7ECA}" sibTransId="{0F3D6609-6F55-4702-9CA3-D37A9182062A}"/>
    <dgm:cxn modelId="{005771D1-239E-4A92-970E-20631CD298EB}" type="presOf" srcId="{204812DE-4E9F-4A35-B1F4-D441E6A66F3C}" destId="{471134E1-2EDE-45A0-93AF-1B32F441DD87}" srcOrd="0" destOrd="0" presId="urn:microsoft.com/office/officeart/2005/8/layout/vList2"/>
    <dgm:cxn modelId="{ED6182CE-FD53-4DA2-9DD7-E1F06E930E6A}" type="presOf" srcId="{BD6C50CC-E8AA-4029-8D81-C7F2693FAE6C}" destId="{06BEA5BE-BFF9-4381-A6C8-D30913EED402}" srcOrd="0" destOrd="0" presId="urn:microsoft.com/office/officeart/2005/8/layout/vList2"/>
    <dgm:cxn modelId="{9AFAA5D9-1744-43B6-B61F-4840D94476C5}" srcId="{204812DE-4E9F-4A35-B1F4-D441E6A66F3C}" destId="{71A5A41A-0CD1-4550-BD87-1810A715BFF4}" srcOrd="1" destOrd="0" parTransId="{1B27542D-2ACF-4292-80B2-437367C76A84}" sibTransId="{FA84FDF8-EE5A-478D-B788-A947BF49F86F}"/>
    <dgm:cxn modelId="{F6C7F059-BFEC-488B-B8CE-E57943EF6C34}" type="presParOf" srcId="{471134E1-2EDE-45A0-93AF-1B32F441DD87}" destId="{06BEA5BE-BFF9-4381-A6C8-D30913EED402}" srcOrd="0" destOrd="0" presId="urn:microsoft.com/office/officeart/2005/8/layout/vList2"/>
    <dgm:cxn modelId="{1929B822-B201-4BBE-B84D-7D3EAF530CEC}" type="presParOf" srcId="{471134E1-2EDE-45A0-93AF-1B32F441DD87}" destId="{85B58465-06D6-49D8-9E84-D024A2AA9E56}" srcOrd="1" destOrd="0" presId="urn:microsoft.com/office/officeart/2005/8/layout/vList2"/>
    <dgm:cxn modelId="{491CF4E1-B62F-41AD-83E9-C430A360323A}" type="presParOf" srcId="{471134E1-2EDE-45A0-93AF-1B32F441DD87}" destId="{D5105CCB-DDCE-4541-A66B-8DE53554B345}" srcOrd="2" destOrd="0" presId="urn:microsoft.com/office/officeart/2005/8/layout/vList2"/>
    <dgm:cxn modelId="{DC301D03-1DE2-4B8A-84CC-036B1D965855}" type="presParOf" srcId="{471134E1-2EDE-45A0-93AF-1B32F441DD87}" destId="{9884405A-262D-4809-91B6-D32B292311C4}" srcOrd="3" destOrd="0" presId="urn:microsoft.com/office/officeart/2005/8/layout/vList2"/>
    <dgm:cxn modelId="{BC5C5C24-C46F-4819-A01B-B734A4601061}" type="presParOf" srcId="{471134E1-2EDE-45A0-93AF-1B32F441DD87}" destId="{70F4B524-7E41-434C-8AAC-AB4884128B89}" srcOrd="4" destOrd="0" presId="urn:microsoft.com/office/officeart/2005/8/layout/vList2"/>
    <dgm:cxn modelId="{83CDE7B5-9A5F-4D13-8190-D8CDCE327714}" type="presParOf" srcId="{471134E1-2EDE-45A0-93AF-1B32F441DD87}" destId="{07132EA9-E9D2-48BE-A585-A68CF1F0C165}" srcOrd="5" destOrd="0" presId="urn:microsoft.com/office/officeart/2005/8/layout/vList2"/>
    <dgm:cxn modelId="{25EB51EC-4AB6-45F6-B63D-E8268DD0E564}" type="presParOf" srcId="{471134E1-2EDE-45A0-93AF-1B32F441DD87}" destId="{C11C6098-E1C0-4B4B-B9D3-A66C0E707CF9}" srcOrd="6" destOrd="0" presId="urn:microsoft.com/office/officeart/2005/8/layout/vList2"/>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31639" y="0"/>
            <a:ext cx="4002299" cy="350520"/>
          </a:xfrm>
          <a:prstGeom prst="rect">
            <a:avLst/>
          </a:prstGeom>
        </p:spPr>
        <p:txBody>
          <a:bodyPr vert="horz" lIns="93177" tIns="46589" rIns="93177" bIns="46589" rtlCol="0"/>
          <a:lstStyle>
            <a:lvl1pPr algn="r">
              <a:defRPr sz="1200"/>
            </a:lvl1pPr>
          </a:lstStyle>
          <a:p>
            <a:fld id="{4D62F474-EAC5-4D00-8C88-B28579B71933}" type="datetimeFigureOut">
              <a:rPr lang="en-US" smtClean="0"/>
              <a:t>6/7/2013</a:t>
            </a:fld>
            <a:endParaRPr lang="en-US" dirty="0"/>
          </a:p>
        </p:txBody>
      </p:sp>
      <p:sp>
        <p:nvSpPr>
          <p:cNvPr id="4" name="Footer Placeholder 3"/>
          <p:cNvSpPr>
            <a:spLocks noGrp="1"/>
          </p:cNvSpPr>
          <p:nvPr>
            <p:ph type="ftr" sz="quarter" idx="2"/>
          </p:nvPr>
        </p:nvSpPr>
        <p:spPr>
          <a:xfrm>
            <a:off x="0" y="6658664"/>
            <a:ext cx="4002299"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639" y="6658664"/>
            <a:ext cx="4002299" cy="3505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31639" y="0"/>
            <a:ext cx="4002299" cy="350520"/>
          </a:xfrm>
          <a:prstGeom prst="rect">
            <a:avLst/>
          </a:prstGeom>
        </p:spPr>
        <p:txBody>
          <a:bodyPr vert="horz" lIns="93177" tIns="46589" rIns="93177" bIns="46589" rtlCol="0"/>
          <a:lstStyle>
            <a:lvl1pPr algn="r">
              <a:defRPr sz="1200"/>
            </a:lvl1pPr>
          </a:lstStyle>
          <a:p>
            <a:fld id="{4B54366C-EC7D-4398-B5F8-B4F260324CFE}" type="datetimeFigureOut">
              <a:rPr lang="en-US" smtClean="0"/>
              <a:pPr/>
              <a:t>6/7/2013</a:t>
            </a:fld>
            <a:endParaRPr lang="en-US" dirty="0"/>
          </a:p>
        </p:txBody>
      </p:sp>
      <p:sp>
        <p:nvSpPr>
          <p:cNvPr id="4" name="Slide Image Placeholder 3"/>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02299"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39" y="6658664"/>
            <a:ext cx="4002299" cy="3505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2</a:t>
            </a:fld>
            <a:endParaRPr lang="en-US" dirty="0"/>
          </a:p>
        </p:txBody>
      </p:sp>
    </p:spTree>
    <p:extLst>
      <p:ext uri="{BB962C8B-B14F-4D97-AF65-F5344CB8AC3E}">
        <p14:creationId xmlns:p14="http://schemas.microsoft.com/office/powerpoint/2010/main" val="194696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Brad Anderson </a:t>
            </a:r>
            <a:endParaRPr lang="en-US" dirty="0"/>
          </a:p>
        </p:txBody>
      </p:sp>
      <p:sp>
        <p:nvSpPr>
          <p:cNvPr id="4" name="Slide Number Placeholder 3"/>
          <p:cNvSpPr>
            <a:spLocks noGrp="1"/>
          </p:cNvSpPr>
          <p:nvPr>
            <p:ph type="sldNum" sz="quarter" idx="10"/>
          </p:nvPr>
        </p:nvSpPr>
        <p:spPr/>
        <p:txBody>
          <a:bodyPr/>
          <a:lstStyle/>
          <a:p>
            <a:fld id="{BB665125-3804-4410-8222-0CCC25FDE95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64888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Brandt</a:t>
            </a:r>
            <a:endParaRPr lang="en-US" dirty="0"/>
          </a:p>
        </p:txBody>
      </p:sp>
      <p:sp>
        <p:nvSpPr>
          <p:cNvPr id="4" name="Slide Number Placeholder 3"/>
          <p:cNvSpPr>
            <a:spLocks noGrp="1"/>
          </p:cNvSpPr>
          <p:nvPr>
            <p:ph type="sldNum" sz="quarter" idx="10"/>
          </p:nvPr>
        </p:nvSpPr>
        <p:spPr/>
        <p:txBody>
          <a:bodyPr/>
          <a:lstStyle/>
          <a:p>
            <a:fld id="{BB665125-3804-4410-8222-0CCC25FDE95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664274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James Bunning </a:t>
            </a:r>
            <a:endParaRPr lang="en-US"/>
          </a:p>
        </p:txBody>
      </p:sp>
      <p:sp>
        <p:nvSpPr>
          <p:cNvPr id="4" name="Slide Number Placeholder 3"/>
          <p:cNvSpPr>
            <a:spLocks noGrp="1"/>
          </p:cNvSpPr>
          <p:nvPr>
            <p:ph type="sldNum" sz="quarter" idx="10"/>
          </p:nvPr>
        </p:nvSpPr>
        <p:spPr/>
        <p:txBody>
          <a:bodyPr/>
          <a:lstStyle/>
          <a:p>
            <a:fld id="{59613C64-6381-4F36-B071-53889348CE6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11601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Will Craig </a:t>
            </a:r>
            <a:endParaRPr lang="en-US"/>
          </a:p>
        </p:txBody>
      </p:sp>
      <p:sp>
        <p:nvSpPr>
          <p:cNvPr id="4" name="Slide Number Placeholder 3"/>
          <p:cNvSpPr>
            <a:spLocks noGrp="1"/>
          </p:cNvSpPr>
          <p:nvPr>
            <p:ph type="sldNum" sz="quarter" idx="10"/>
          </p:nvPr>
        </p:nvSpPr>
        <p:spPr/>
        <p:txBody>
          <a:bodyPr/>
          <a:lstStyle/>
          <a:p>
            <a:fld id="{1AFA7EBC-85A9-41B2-A4B4-2A4A1F15ACC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08881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Craig Erickson </a:t>
            </a:r>
            <a:endParaRPr lang="en-US"/>
          </a:p>
        </p:txBody>
      </p:sp>
      <p:sp>
        <p:nvSpPr>
          <p:cNvPr id="4" name="Slide Number Placeholder 3"/>
          <p:cNvSpPr>
            <a:spLocks noGrp="1"/>
          </p:cNvSpPr>
          <p:nvPr>
            <p:ph type="sldNum" sz="quarter" idx="10"/>
          </p:nvPr>
        </p:nvSpPr>
        <p:spPr/>
        <p:txBody>
          <a:bodyPr/>
          <a:lstStyle/>
          <a:p>
            <a:fld id="{221006D6-88E2-4DA7-A776-4432DE393A8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294144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Marcus Grubbs</a:t>
            </a:r>
            <a:endParaRPr lang="en-US" dirty="0"/>
          </a:p>
        </p:txBody>
      </p:sp>
      <p:sp>
        <p:nvSpPr>
          <p:cNvPr id="4" name="Slide Number Placeholder 3"/>
          <p:cNvSpPr>
            <a:spLocks noGrp="1"/>
          </p:cNvSpPr>
          <p:nvPr>
            <p:ph type="sldNum" sz="quarter" idx="10"/>
          </p:nvPr>
        </p:nvSpPr>
        <p:spPr/>
        <p:txBody>
          <a:bodyPr/>
          <a:lstStyle/>
          <a:p>
            <a:fld id="{80DF4E20-9BA5-48F1-91EA-ADB5868FD42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70802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 Gustafson</a:t>
            </a:r>
            <a:endParaRPr lang="en-US" dirty="0"/>
          </a:p>
        </p:txBody>
      </p:sp>
      <p:sp>
        <p:nvSpPr>
          <p:cNvPr id="4" name="Slide Number Placeholder 3"/>
          <p:cNvSpPr>
            <a:spLocks noGrp="1"/>
          </p:cNvSpPr>
          <p:nvPr>
            <p:ph type="sldNum" sz="quarter" idx="10"/>
          </p:nvPr>
        </p:nvSpPr>
        <p:spPr/>
        <p:txBody>
          <a:bodyPr/>
          <a:lstStyle/>
          <a:p>
            <a:fld id="{ADFEC7A3-0731-475F-BA4D-9D6C55FC59D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60574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 Gustafson</a:t>
            </a:r>
            <a:endParaRPr lang="en-US" dirty="0"/>
          </a:p>
        </p:txBody>
      </p:sp>
      <p:sp>
        <p:nvSpPr>
          <p:cNvPr id="4" name="Slide Number Placeholder 3"/>
          <p:cNvSpPr>
            <a:spLocks noGrp="1"/>
          </p:cNvSpPr>
          <p:nvPr>
            <p:ph type="sldNum" sz="quarter" idx="10"/>
          </p:nvPr>
        </p:nvSpPr>
        <p:spPr/>
        <p:txBody>
          <a:bodyPr/>
          <a:lstStyle/>
          <a:p>
            <a:fld id="{ADFEC7A3-0731-475F-BA4D-9D6C55FC59D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96057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Jon Gustafson</a:t>
            </a:r>
            <a:endParaRPr lang="en-US" dirty="0"/>
          </a:p>
        </p:txBody>
      </p:sp>
      <p:sp>
        <p:nvSpPr>
          <p:cNvPr id="4" name="Slide Number Placeholder 3"/>
          <p:cNvSpPr>
            <a:spLocks noGrp="1"/>
          </p:cNvSpPr>
          <p:nvPr>
            <p:ph type="sldNum" sz="quarter" idx="10"/>
          </p:nvPr>
        </p:nvSpPr>
        <p:spPr/>
        <p:txBody>
          <a:bodyPr/>
          <a:lstStyle/>
          <a:p>
            <a:fld id="{ADFEC7A3-0731-475F-BA4D-9D6C55FC59D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96057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Blaine Hackett</a:t>
            </a:r>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42</a:t>
            </a:fld>
            <a:endParaRPr lang="en-US" dirty="0"/>
          </a:p>
        </p:txBody>
      </p:sp>
    </p:spTree>
    <p:extLst>
      <p:ext uri="{BB962C8B-B14F-4D97-AF65-F5344CB8AC3E}">
        <p14:creationId xmlns:p14="http://schemas.microsoft.com/office/powerpoint/2010/main" val="64365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3</a:t>
            </a:fld>
            <a:endParaRPr lang="en-US" dirty="0"/>
          </a:p>
        </p:txBody>
      </p:sp>
    </p:spTree>
    <p:extLst>
      <p:ext uri="{BB962C8B-B14F-4D97-AF65-F5344CB8AC3E}">
        <p14:creationId xmlns:p14="http://schemas.microsoft.com/office/powerpoint/2010/main" val="3449530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 Hansen</a:t>
            </a:r>
            <a:endParaRPr lang="en-US" dirty="0"/>
          </a:p>
        </p:txBody>
      </p:sp>
      <p:sp>
        <p:nvSpPr>
          <p:cNvPr id="4" name="Slide Number Placeholder 3"/>
          <p:cNvSpPr>
            <a:spLocks noGrp="1"/>
          </p:cNvSpPr>
          <p:nvPr>
            <p:ph type="sldNum" sz="quarter" idx="10"/>
          </p:nvPr>
        </p:nvSpPr>
        <p:spPr/>
        <p:txBody>
          <a:bodyPr/>
          <a:lstStyle/>
          <a:p>
            <a:fld id="{BB665125-3804-4410-8222-0CCC25FDE95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195211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Mark Kotz</a:t>
            </a:r>
            <a:endParaRPr lang="en-US"/>
          </a:p>
        </p:txBody>
      </p:sp>
      <p:sp>
        <p:nvSpPr>
          <p:cNvPr id="4" name="Slide Number Placeholder 3"/>
          <p:cNvSpPr>
            <a:spLocks noGrp="1"/>
          </p:cNvSpPr>
          <p:nvPr>
            <p:ph type="sldNum" sz="quarter" idx="10"/>
          </p:nvPr>
        </p:nvSpPr>
        <p:spPr/>
        <p:txBody>
          <a:bodyPr/>
          <a:lstStyle/>
          <a:p>
            <a:fld id="{C56B7483-6FCA-4852-B4B8-8279AAED6D5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553553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Olsen</a:t>
            </a:r>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648223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5438" y="525463"/>
            <a:ext cx="3505200" cy="2628900"/>
          </a:xfrm>
        </p:spPr>
      </p:sp>
      <p:sp>
        <p:nvSpPr>
          <p:cNvPr id="3" name="Notes Placeholder 2"/>
          <p:cNvSpPr>
            <a:spLocks noGrp="1"/>
          </p:cNvSpPr>
          <p:nvPr>
            <p:ph type="body" idx="1"/>
          </p:nvPr>
        </p:nvSpPr>
        <p:spPr/>
        <p:txBody>
          <a:bodyPr/>
          <a:lstStyle/>
          <a:p>
            <a:r>
              <a:rPr lang="en-US" dirty="0" smtClean="0"/>
              <a:t>Ben Richardson </a:t>
            </a:r>
            <a:endParaRPr lang="en-US" dirty="0"/>
          </a:p>
        </p:txBody>
      </p:sp>
      <p:sp>
        <p:nvSpPr>
          <p:cNvPr id="4" name="Slide Number Placeholder 3"/>
          <p:cNvSpPr>
            <a:spLocks noGrp="1"/>
          </p:cNvSpPr>
          <p:nvPr>
            <p:ph type="sldNum" sz="quarter" idx="10"/>
          </p:nvPr>
        </p:nvSpPr>
        <p:spPr/>
        <p:txBody>
          <a:bodyPr/>
          <a:lstStyle/>
          <a:p>
            <a:fld id="{BB665125-3804-4410-8222-0CCC25FDE95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651388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 Trager</a:t>
            </a:r>
            <a:endParaRPr lang="en-US" dirty="0"/>
          </a:p>
        </p:txBody>
      </p:sp>
      <p:sp>
        <p:nvSpPr>
          <p:cNvPr id="4" name="Slide Number Placeholder 3"/>
          <p:cNvSpPr>
            <a:spLocks noGrp="1"/>
          </p:cNvSpPr>
          <p:nvPr>
            <p:ph type="sldNum" sz="quarter" idx="10"/>
          </p:nvPr>
        </p:nvSpPr>
        <p:spPr/>
        <p:txBody>
          <a:bodyPr/>
          <a:lstStyle/>
          <a:p>
            <a:fld id="{BB665125-3804-4410-8222-0CCC25FDE95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539140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Sally Wakefield</a:t>
            </a:r>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48</a:t>
            </a:fld>
            <a:endParaRPr lang="en-US" dirty="0"/>
          </a:p>
        </p:txBody>
      </p:sp>
    </p:spTree>
    <p:extLst>
      <p:ext uri="{BB962C8B-B14F-4D97-AF65-F5344CB8AC3E}">
        <p14:creationId xmlns:p14="http://schemas.microsoft.com/office/powerpoint/2010/main" val="4264628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DA030933-B6E1-4D4F-9352-B7EDD277F559}" type="slidenum">
              <a:rPr lang="en-US" smtClean="0">
                <a:solidFill>
                  <a:prstClr val="black"/>
                </a:solidFill>
              </a:rPr>
              <a:pPr eaLnBrk="1" hangingPunct="1"/>
              <a:t>52</a:t>
            </a:fld>
            <a:endParaRPr lang="en-US"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the bigger picture, this fits in the MPCA Strategic Plan</a:t>
            </a:r>
          </a:p>
          <a:p>
            <a:endParaRPr lang="en-US" smtClean="0"/>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12,225,548 monitoring results</a:t>
            </a:r>
          </a:p>
          <a:p>
            <a:r>
              <a:rPr lang="en-US" smtClean="0"/>
              <a:t>31,040 monitoring sites across Minnesota </a:t>
            </a:r>
          </a:p>
          <a:p>
            <a:r>
              <a:rPr lang="en-US" smtClean="0"/>
              <a:t>3,411 non-CMP monitors submit data</a:t>
            </a:r>
          </a:p>
          <a:p>
            <a:r>
              <a:rPr lang="en-US" smtClean="0"/>
              <a:t>271 organizations submit data</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D9AC9A4C-49DE-4E66-AFFF-D42CD2E09638}" type="slidenum">
              <a:rPr lang="en-US" smtClean="0">
                <a:solidFill>
                  <a:prstClr val="black"/>
                </a:solidFill>
              </a:rPr>
              <a:pPr eaLnBrk="1" hangingPunct="1"/>
              <a:t>53</a:t>
            </a:fld>
            <a:endParaRPr lang="en-US"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12,225,548 monitoring results</a:t>
            </a:r>
          </a:p>
          <a:p>
            <a:r>
              <a:rPr lang="en-US" smtClean="0"/>
              <a:t>31,040 monitoring sites across Minnesota </a:t>
            </a:r>
          </a:p>
          <a:p>
            <a:r>
              <a:rPr lang="en-US" smtClean="0"/>
              <a:t>3,411 non-CMP monitors submit data</a:t>
            </a:r>
          </a:p>
          <a:p>
            <a:r>
              <a:rPr lang="en-US" smtClean="0"/>
              <a:t>271 organizations submit data</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EFA2DD4A-EF0B-4228-BB90-C6CAB36A5851}" type="slidenum">
              <a:rPr lang="en-US" smtClean="0">
                <a:solidFill>
                  <a:prstClr val="black"/>
                </a:solidFill>
              </a:rPr>
              <a:pPr eaLnBrk="1" hangingPunct="1"/>
              <a:t>54</a:t>
            </a:fld>
            <a:endParaRPr 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We use data from the  water quality assessments for the Impaired Waters list to tell people what they want to know: </a:t>
            </a:r>
          </a:p>
          <a:p>
            <a:pPr marL="171450" indent="-171450">
              <a:buFont typeface="Arial" pitchFamily="34" charset="0"/>
              <a:buChar char="•"/>
              <a:defRPr/>
            </a:pPr>
            <a:r>
              <a:rPr lang="en-US" dirty="0" smtClean="0"/>
              <a:t>Is my lake good? </a:t>
            </a:r>
          </a:p>
          <a:p>
            <a:pPr marL="171450" indent="-171450">
              <a:buFont typeface="Arial" pitchFamily="34" charset="0"/>
              <a:buChar char="•"/>
              <a:defRPr/>
            </a:pPr>
            <a:r>
              <a:rPr lang="en-US" dirty="0" smtClean="0"/>
              <a:t>If not, why not? </a:t>
            </a:r>
          </a:p>
          <a:p>
            <a:pPr marL="171450" indent="-171450">
              <a:buFont typeface="Arial" pitchFamily="34" charset="0"/>
              <a:buChar char="•"/>
              <a:defRPr/>
            </a:pPr>
            <a:r>
              <a:rPr lang="en-US" dirty="0" smtClean="0"/>
              <a:t>Can I eat the fish? </a:t>
            </a:r>
          </a:p>
          <a:p>
            <a:pPr marL="171450" indent="-171450">
              <a:buFont typeface="Arial" pitchFamily="34" charset="0"/>
              <a:buChar char="•"/>
              <a:defRPr/>
            </a:pPr>
            <a:r>
              <a:rPr lang="en-US" dirty="0" smtClean="0"/>
              <a:t>Is it getting better or worse?</a:t>
            </a:r>
          </a:p>
          <a:p>
            <a:pPr marL="171450" indent="-171450">
              <a:buFont typeface="Arial" pitchFamily="34" charset="0"/>
              <a:buChar char="•"/>
              <a:defRPr/>
            </a:pPr>
            <a:r>
              <a:rPr lang="en-US" dirty="0" smtClean="0"/>
              <a:t>What is the MPCA doing to protect or restore the water quality?</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F4EAD81B-74DC-4C94-8B62-00376CA5CC83}" type="slidenum">
              <a:rPr lang="en-US" smtClean="0">
                <a:solidFill>
                  <a:prstClr val="black"/>
                </a:solidFill>
              </a:rPr>
              <a:pPr eaLnBrk="1" hangingPunct="1"/>
              <a:t>55</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5</a:t>
            </a:fld>
            <a:endParaRPr lang="en-US" dirty="0"/>
          </a:p>
        </p:txBody>
      </p:sp>
    </p:spTree>
    <p:extLst>
      <p:ext uri="{BB962C8B-B14F-4D97-AF65-F5344CB8AC3E}">
        <p14:creationId xmlns:p14="http://schemas.microsoft.com/office/powerpoint/2010/main" val="2925428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We use data from the  water quality assessments for the Impaired Waters list to tell people what they want to know: </a:t>
            </a:r>
          </a:p>
          <a:p>
            <a:pPr marL="171450" indent="-171450">
              <a:buFont typeface="Arial" pitchFamily="34" charset="0"/>
              <a:buChar char="•"/>
              <a:defRPr/>
            </a:pPr>
            <a:r>
              <a:rPr lang="en-US" dirty="0" smtClean="0"/>
              <a:t>Is my lake good? </a:t>
            </a:r>
          </a:p>
          <a:p>
            <a:pPr marL="171450" indent="-171450">
              <a:buFont typeface="Arial" pitchFamily="34" charset="0"/>
              <a:buChar char="•"/>
              <a:defRPr/>
            </a:pPr>
            <a:r>
              <a:rPr lang="en-US" dirty="0" smtClean="0"/>
              <a:t>If not, why not? </a:t>
            </a:r>
          </a:p>
          <a:p>
            <a:pPr marL="171450" indent="-171450">
              <a:buFont typeface="Arial" pitchFamily="34" charset="0"/>
              <a:buChar char="•"/>
              <a:defRPr/>
            </a:pPr>
            <a:r>
              <a:rPr lang="en-US" dirty="0" smtClean="0"/>
              <a:t>Can I eat the fish? </a:t>
            </a:r>
          </a:p>
          <a:p>
            <a:pPr marL="171450" indent="-171450">
              <a:buFont typeface="Arial" pitchFamily="34" charset="0"/>
              <a:buChar char="•"/>
              <a:defRPr/>
            </a:pPr>
            <a:r>
              <a:rPr lang="en-US" dirty="0" smtClean="0"/>
              <a:t>Is it getting better or worse?</a:t>
            </a:r>
          </a:p>
          <a:p>
            <a:pPr marL="171450" indent="-171450">
              <a:buFont typeface="Arial" pitchFamily="34" charset="0"/>
              <a:buChar char="•"/>
              <a:defRPr/>
            </a:pPr>
            <a:r>
              <a:rPr lang="en-US" dirty="0" smtClean="0"/>
              <a:t>What is the MPCA doing to protect or restore the water quality?</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55944BDA-7E47-4A95-9086-5E2D20CAD9B6}" type="slidenum">
              <a:rPr lang="en-US" smtClean="0">
                <a:solidFill>
                  <a:prstClr val="black"/>
                </a:solidFill>
              </a:rPr>
              <a:pPr eaLnBrk="1" hangingPunct="1"/>
              <a:t>56</a:t>
            </a:fld>
            <a:endParaRPr lang="en-US" smtClean="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We use data from the  water quality assessments for the Impaired Waters list to tell people what they want to know: </a:t>
            </a:r>
          </a:p>
          <a:p>
            <a:pPr marL="171450" indent="-171450">
              <a:buFont typeface="Arial" pitchFamily="34" charset="0"/>
              <a:buChar char="•"/>
              <a:defRPr/>
            </a:pPr>
            <a:r>
              <a:rPr lang="en-US" dirty="0" smtClean="0"/>
              <a:t>Is my lake good? </a:t>
            </a:r>
          </a:p>
          <a:p>
            <a:pPr marL="171450" indent="-171450">
              <a:buFont typeface="Arial" pitchFamily="34" charset="0"/>
              <a:buChar char="•"/>
              <a:defRPr/>
            </a:pPr>
            <a:r>
              <a:rPr lang="en-US" dirty="0" smtClean="0"/>
              <a:t>If not, why not? </a:t>
            </a:r>
          </a:p>
          <a:p>
            <a:pPr marL="171450" indent="-171450">
              <a:buFont typeface="Arial" pitchFamily="34" charset="0"/>
              <a:buChar char="•"/>
              <a:defRPr/>
            </a:pPr>
            <a:r>
              <a:rPr lang="en-US" dirty="0" smtClean="0"/>
              <a:t>Can I eat the fish? </a:t>
            </a:r>
          </a:p>
          <a:p>
            <a:pPr marL="171450" indent="-171450">
              <a:buFont typeface="Arial" pitchFamily="34" charset="0"/>
              <a:buChar char="•"/>
              <a:defRPr/>
            </a:pPr>
            <a:r>
              <a:rPr lang="en-US" dirty="0" smtClean="0"/>
              <a:t>Is it getting better or worse?</a:t>
            </a:r>
          </a:p>
          <a:p>
            <a:pPr marL="171450" indent="-171450">
              <a:buFont typeface="Arial" pitchFamily="34" charset="0"/>
              <a:buChar char="•"/>
              <a:defRPr/>
            </a:pPr>
            <a:r>
              <a:rPr lang="en-US" dirty="0" smtClean="0"/>
              <a:t>What is the MPCA doing to protect or restore the water quality?</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7DCF387F-8DE9-4339-80B6-51FEEC0C2FAF}" type="slidenum">
              <a:rPr lang="en-US" smtClean="0">
                <a:solidFill>
                  <a:prstClr val="black"/>
                </a:solidFill>
              </a:rPr>
              <a:pPr eaLnBrk="1" hangingPunct="1"/>
              <a:t>57</a:t>
            </a:fld>
            <a:endParaRPr lang="en-US" smtClean="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A63E366B-51D0-4BD6-9EC1-EFA8C11DF13A}" type="slidenum">
              <a:rPr lang="en-US" smtClean="0">
                <a:solidFill>
                  <a:prstClr val="black"/>
                </a:solidFill>
              </a:rPr>
              <a:pPr eaLnBrk="1" hangingPunct="1"/>
              <a:t>58</a:t>
            </a:fld>
            <a:endParaRPr lang="en-US" smtClean="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441F32B4-D1A5-4FB0-8E46-997C3D1A36CA}" type="slidenum">
              <a:rPr lang="en-US" smtClean="0">
                <a:solidFill>
                  <a:srgbClr val="000000"/>
                </a:solidFill>
              </a:rPr>
              <a:pPr eaLnBrk="1" hangingPunct="1"/>
              <a:t>64</a:t>
            </a:fld>
            <a:endParaRPr lang="en-US"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Much</a:t>
            </a:r>
            <a:r>
              <a:rPr lang="en-US" baseline="0" dirty="0" smtClean="0"/>
              <a:t> like other MN.IT consolidation efforts, the initial focus is on making sure we use the same terms.</a:t>
            </a:r>
          </a:p>
          <a:p>
            <a:pPr marL="171450" indent="-171450">
              <a:buFont typeface="Arial" pitchFamily="34" charset="0"/>
              <a:buChar char="•"/>
            </a:pPr>
            <a:r>
              <a:rPr lang="en-US" baseline="0" dirty="0" smtClean="0"/>
              <a:t>For Infrastructure and Data, a </a:t>
            </a:r>
            <a:r>
              <a:rPr lang="en-US" baseline="0" dirty="0" err="1" smtClean="0"/>
              <a:t>GeoCommons</a:t>
            </a:r>
            <a:r>
              <a:rPr lang="en-US" baseline="0" dirty="0" smtClean="0"/>
              <a:t> group led by Mark Kotz is meeting, defining requirements, and testing candidate solutions. An example candidate is CKAN, which Data.gov is going to migrate to soon.</a:t>
            </a:r>
          </a:p>
          <a:p>
            <a:pPr marL="171450" indent="-171450">
              <a:buFont typeface="Arial" pitchFamily="34" charset="0"/>
              <a:buChar char="•"/>
            </a:pPr>
            <a:r>
              <a:rPr lang="en-US" baseline="0" dirty="0" smtClean="0"/>
              <a:t>For the Service Catalog, the group is taking </a:t>
            </a:r>
            <a:r>
              <a:rPr lang="en-US" baseline="0" dirty="0" err="1" smtClean="0"/>
              <a:t>MnGeo’s</a:t>
            </a:r>
            <a:r>
              <a:rPr lang="en-US" baseline="0" dirty="0" smtClean="0"/>
              <a:t> catalog, which revolves around the </a:t>
            </a:r>
            <a:r>
              <a:rPr lang="en-US" baseline="0" dirty="0" err="1" smtClean="0"/>
              <a:t>AppGeo</a:t>
            </a:r>
            <a:r>
              <a:rPr lang="en-US" baseline="0" dirty="0" smtClean="0"/>
              <a:t> 2009 study, and making sure @Agency services are either included or added on. Chris Buse tells us this is very much like an effort the Information Security teams took on a </a:t>
            </a:r>
            <a:r>
              <a:rPr lang="en-US" baseline="0" smtClean="0"/>
              <a:t>few years ago.</a:t>
            </a:r>
            <a:endParaRPr lang="en-US" baseline="0" dirty="0" smtClean="0"/>
          </a:p>
          <a:p>
            <a:pPr marL="171450" indent="-171450">
              <a:buFont typeface="Arial" pitchFamily="34" charset="0"/>
              <a:buChar char="•"/>
            </a:pPr>
            <a:r>
              <a:rPr lang="en-US" baseline="0" dirty="0" smtClean="0"/>
              <a:t>We have SharePoint sites set up and we are hiring a PM for these efforts</a:t>
            </a:r>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68</a:t>
            </a:fld>
            <a:endParaRPr lang="en-US" dirty="0"/>
          </a:p>
        </p:txBody>
      </p:sp>
    </p:spTree>
    <p:extLst>
      <p:ext uri="{BB962C8B-B14F-4D97-AF65-F5344CB8AC3E}">
        <p14:creationId xmlns:p14="http://schemas.microsoft.com/office/powerpoint/2010/main" val="1193324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18640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Statewide Aerial Imagery Program (SAIP)</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Five Phases Planned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We’re beginning the 4th now:</a:t>
            </a:r>
          </a:p>
          <a:p>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	Technical Proposals have been evaluated </a:t>
            </a:r>
          </a:p>
          <a:p>
            <a:pPr marL="171450" indent="-171450">
              <a:buFont typeface="Arial" pitchFamily="34" charset="0"/>
              <a:buChar char="•"/>
            </a:pPr>
            <a:r>
              <a:rPr lang="en-US" sz="1200" kern="1200" dirty="0" smtClean="0">
                <a:solidFill>
                  <a:schemeClr val="tx1"/>
                </a:solidFill>
                <a:effectLst/>
                <a:latin typeface="+mn-lt"/>
                <a:ea typeface="+mn-ea"/>
                <a:cs typeface="+mn-cs"/>
              </a:rPr>
              <a:t>	A top-scoring vendor has been identified </a:t>
            </a:r>
          </a:p>
          <a:p>
            <a:pPr marL="171450" indent="-171450">
              <a:buFont typeface="Arial" pitchFamily="34" charset="0"/>
              <a:buChar char="•"/>
            </a:pPr>
            <a:r>
              <a:rPr lang="en-US" sz="1200" kern="1200" dirty="0" smtClean="0">
                <a:solidFill>
                  <a:schemeClr val="tx1"/>
                </a:solidFill>
                <a:effectLst/>
                <a:latin typeface="+mn-lt"/>
                <a:ea typeface="+mn-ea"/>
                <a:cs typeface="+mn-cs"/>
              </a:rPr>
              <a:t>	Final negotiations are currently underway with that vendor</a:t>
            </a:r>
          </a:p>
          <a:p>
            <a:pPr marL="171450" indent="-171450">
              <a:buFont typeface="Arial" pitchFamily="34" charset="0"/>
              <a:buChar char="•"/>
            </a:pPr>
            <a:r>
              <a:rPr lang="en-US" sz="1200" kern="1200" dirty="0" smtClean="0">
                <a:solidFill>
                  <a:schemeClr val="tx1"/>
                </a:solidFill>
                <a:effectLst/>
                <a:latin typeface="+mn-lt"/>
                <a:ea typeface="+mn-ea"/>
                <a:cs typeface="+mn-cs"/>
              </a:rPr>
              <a:t>	Plan is to have a contract fully executed later this month  </a:t>
            </a:r>
          </a:p>
          <a:p>
            <a:pPr marL="171450" indent="-171450">
              <a:buFont typeface="Arial" pitchFamily="34" charset="0"/>
              <a:buChar char="•"/>
            </a:pPr>
            <a:r>
              <a:rPr lang="en-US" sz="1200" kern="1200" dirty="0" smtClean="0">
                <a:solidFill>
                  <a:schemeClr val="tx1"/>
                </a:solidFill>
                <a:effectLst/>
                <a:latin typeface="+mn-lt"/>
                <a:ea typeface="+mn-ea"/>
                <a:cs typeface="+mn-cs"/>
              </a:rPr>
              <a:t>	There are 8 partners involved in this next phase:</a:t>
            </a:r>
          </a:p>
          <a:p>
            <a:r>
              <a:rPr lang="en-US" sz="1200" kern="1200" dirty="0" smtClean="0">
                <a:solidFill>
                  <a:schemeClr val="tx1"/>
                </a:solidFill>
                <a:effectLst/>
                <a:latin typeface="+mn-lt"/>
                <a:ea typeface="+mn-ea"/>
                <a:cs typeface="+mn-cs"/>
              </a:rPr>
              <a:t>		Beltrami County</a:t>
            </a:r>
          </a:p>
          <a:p>
            <a:r>
              <a:rPr lang="en-US" sz="1200" kern="1200" dirty="0" smtClean="0">
                <a:solidFill>
                  <a:schemeClr val="tx1"/>
                </a:solidFill>
                <a:effectLst/>
                <a:latin typeface="+mn-lt"/>
                <a:ea typeface="+mn-ea"/>
                <a:cs typeface="+mn-cs"/>
              </a:rPr>
              <a:t> 		Carlton County</a:t>
            </a:r>
          </a:p>
          <a:p>
            <a:r>
              <a:rPr lang="en-US" sz="1200" kern="1200" dirty="0" smtClean="0">
                <a:solidFill>
                  <a:schemeClr val="tx1"/>
                </a:solidFill>
                <a:effectLst/>
                <a:latin typeface="+mn-lt"/>
                <a:ea typeface="+mn-ea"/>
                <a:cs typeface="+mn-cs"/>
              </a:rPr>
              <a:t> 		Camp Ripley</a:t>
            </a:r>
          </a:p>
          <a:p>
            <a:r>
              <a:rPr lang="en-US" sz="1200" kern="1200" dirty="0" smtClean="0">
                <a:solidFill>
                  <a:schemeClr val="tx1"/>
                </a:solidFill>
                <a:effectLst/>
                <a:latin typeface="+mn-lt"/>
                <a:ea typeface="+mn-ea"/>
                <a:cs typeface="+mn-cs"/>
              </a:rPr>
              <a:t> 		Clay County</a:t>
            </a:r>
          </a:p>
          <a:p>
            <a:r>
              <a:rPr lang="en-US" sz="1200" kern="1200" dirty="0" smtClean="0">
                <a:solidFill>
                  <a:schemeClr val="tx1"/>
                </a:solidFill>
                <a:effectLst/>
                <a:latin typeface="+mn-lt"/>
                <a:ea typeface="+mn-ea"/>
                <a:cs typeface="+mn-cs"/>
              </a:rPr>
              <a:t> 		Itasca County</a:t>
            </a:r>
          </a:p>
          <a:p>
            <a:r>
              <a:rPr lang="en-US" sz="1200" kern="1200" dirty="0" smtClean="0">
                <a:solidFill>
                  <a:schemeClr val="tx1"/>
                </a:solidFill>
                <a:effectLst/>
                <a:latin typeface="+mn-lt"/>
                <a:ea typeface="+mn-ea"/>
                <a:cs typeface="+mn-cs"/>
              </a:rPr>
              <a:t>		Mille </a:t>
            </a:r>
            <a:r>
              <a:rPr lang="en-US" sz="1200" kern="1200" dirty="0" err="1" smtClean="0">
                <a:solidFill>
                  <a:schemeClr val="tx1"/>
                </a:solidFill>
                <a:effectLst/>
                <a:latin typeface="+mn-lt"/>
                <a:ea typeface="+mn-ea"/>
                <a:cs typeface="+mn-cs"/>
              </a:rPr>
              <a:t>Lacs</a:t>
            </a:r>
            <a:r>
              <a:rPr lang="en-US" sz="1200" kern="1200" dirty="0" smtClean="0">
                <a:solidFill>
                  <a:schemeClr val="tx1"/>
                </a:solidFill>
                <a:effectLst/>
                <a:latin typeface="+mn-lt"/>
                <a:ea typeface="+mn-ea"/>
                <a:cs typeface="+mn-cs"/>
              </a:rPr>
              <a:t> County</a:t>
            </a:r>
          </a:p>
          <a:p>
            <a:r>
              <a:rPr lang="en-US" sz="1200" kern="1200" smtClean="0">
                <a:solidFill>
                  <a:schemeClr val="tx1"/>
                </a:solidFill>
                <a:effectLst/>
                <a:latin typeface="+mn-lt"/>
                <a:ea typeface="+mn-ea"/>
                <a:cs typeface="+mn-cs"/>
              </a:rPr>
              <a:t>		White </a:t>
            </a:r>
            <a:r>
              <a:rPr lang="en-US" sz="1200" kern="1200" dirty="0" smtClean="0">
                <a:solidFill>
                  <a:schemeClr val="tx1"/>
                </a:solidFill>
                <a:effectLst/>
                <a:latin typeface="+mn-lt"/>
                <a:ea typeface="+mn-ea"/>
                <a:cs typeface="+mn-cs"/>
              </a:rPr>
              <a:t>Earth Nation</a:t>
            </a:r>
          </a:p>
          <a:p>
            <a:r>
              <a:rPr lang="en-US" sz="1200" kern="1200" dirty="0" smtClean="0">
                <a:solidFill>
                  <a:schemeClr val="tx1"/>
                </a:solidFill>
                <a:effectLst/>
                <a:latin typeface="+mn-lt"/>
                <a:ea typeface="+mn-ea"/>
                <a:cs typeface="+mn-cs"/>
              </a:rPr>
              <a:t> 		Wilkin County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About $1.2 in Legacy funds have been committed thus far</a:t>
            </a:r>
          </a:p>
          <a:p>
            <a:r>
              <a:rPr lang="en-US" sz="1200" kern="1200" dirty="0" smtClean="0">
                <a:solidFill>
                  <a:schemeClr val="tx1"/>
                </a:solidFill>
                <a:effectLst/>
                <a:latin typeface="+mn-lt"/>
                <a:ea typeface="+mn-ea"/>
                <a:cs typeface="+mn-cs"/>
              </a:rPr>
              <a:t>About a $51K spend for project administration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GF primarily for outreach in developing and managing partnerships</a:t>
            </a:r>
          </a:p>
          <a:p>
            <a:r>
              <a:rPr lang="en-US" sz="1200" kern="1200" dirty="0" smtClean="0">
                <a:solidFill>
                  <a:schemeClr val="tx1"/>
                </a:solidFill>
                <a:effectLst/>
                <a:latin typeface="+mn-lt"/>
                <a:ea typeface="+mn-ea"/>
                <a:cs typeface="+mn-cs"/>
              </a:rPr>
              <a:t>For every $100 of state money investing in this program, $67 are added by non-State partners</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58B86E-D016-40C3-B9FA-6E7F3FB8C937}" type="slidenum">
              <a:rPr lang="en-US" b="1" i="1" smtClean="0">
                <a:solidFill>
                  <a:prstClr val="black"/>
                </a:solidFill>
                <a:latin typeface="Arial" charset="0"/>
                <a:cs typeface="Arial" charset="0"/>
              </a:rPr>
              <a:pPr fontAlgn="base">
                <a:spcBef>
                  <a:spcPct val="0"/>
                </a:spcBef>
                <a:spcAft>
                  <a:spcPct val="0"/>
                </a:spcAft>
              </a:pPr>
              <a:t>14</a:t>
            </a:fld>
            <a:endParaRPr lang="en-US" b="1" i="1" smtClean="0">
              <a:solidFill>
                <a:prstClr val="black"/>
              </a:solidFill>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t>16</a:t>
            </a:fld>
            <a:endParaRPr lang="en-US"/>
          </a:p>
        </p:txBody>
      </p:sp>
    </p:spTree>
    <p:extLst>
      <p:ext uri="{BB962C8B-B14F-4D97-AF65-F5344CB8AC3E}">
        <p14:creationId xmlns:p14="http://schemas.microsoft.com/office/powerpoint/2010/main" val="42666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09" indent="-285734" eaLnBrk="0" hangingPunct="0">
              <a:defRPr>
                <a:solidFill>
                  <a:schemeClr val="tx1"/>
                </a:solidFill>
                <a:latin typeface="Calibri" pitchFamily="34" charset="0"/>
              </a:defRPr>
            </a:lvl2pPr>
            <a:lvl3pPr marL="1142937" indent="-228587" eaLnBrk="0" hangingPunct="0">
              <a:defRPr>
                <a:solidFill>
                  <a:schemeClr val="tx1"/>
                </a:solidFill>
                <a:latin typeface="Calibri" pitchFamily="34" charset="0"/>
              </a:defRPr>
            </a:lvl3pPr>
            <a:lvl4pPr marL="1600111" indent="-228587" eaLnBrk="0" hangingPunct="0">
              <a:defRPr>
                <a:solidFill>
                  <a:schemeClr val="tx1"/>
                </a:solidFill>
                <a:latin typeface="Calibri" pitchFamily="34" charset="0"/>
              </a:defRPr>
            </a:lvl4pPr>
            <a:lvl5pPr marL="2057287" indent="-228587" eaLnBrk="0" hangingPunct="0">
              <a:defRPr>
                <a:solidFill>
                  <a:schemeClr val="tx1"/>
                </a:solidFill>
                <a:latin typeface="Calibri" pitchFamily="34" charset="0"/>
              </a:defRPr>
            </a:lvl5pPr>
            <a:lvl6pPr marL="2514461" indent="-228587" eaLnBrk="0" fontAlgn="base" hangingPunct="0">
              <a:spcBef>
                <a:spcPct val="0"/>
              </a:spcBef>
              <a:spcAft>
                <a:spcPct val="0"/>
              </a:spcAft>
              <a:defRPr>
                <a:solidFill>
                  <a:schemeClr val="tx1"/>
                </a:solidFill>
                <a:latin typeface="Calibri" pitchFamily="34" charset="0"/>
              </a:defRPr>
            </a:lvl6pPr>
            <a:lvl7pPr marL="2971635" indent="-228587" eaLnBrk="0" fontAlgn="base" hangingPunct="0">
              <a:spcBef>
                <a:spcPct val="0"/>
              </a:spcBef>
              <a:spcAft>
                <a:spcPct val="0"/>
              </a:spcAft>
              <a:defRPr>
                <a:solidFill>
                  <a:schemeClr val="tx1"/>
                </a:solidFill>
                <a:latin typeface="Calibri" pitchFamily="34" charset="0"/>
              </a:defRPr>
            </a:lvl7pPr>
            <a:lvl8pPr marL="3428811" indent="-228587" eaLnBrk="0" fontAlgn="base" hangingPunct="0">
              <a:spcBef>
                <a:spcPct val="0"/>
              </a:spcBef>
              <a:spcAft>
                <a:spcPct val="0"/>
              </a:spcAft>
              <a:defRPr>
                <a:solidFill>
                  <a:schemeClr val="tx1"/>
                </a:solidFill>
                <a:latin typeface="Calibri" pitchFamily="34" charset="0"/>
              </a:defRPr>
            </a:lvl8pPr>
            <a:lvl9pPr marL="3885985" indent="-228587" eaLnBrk="0" fontAlgn="base" hangingPunct="0">
              <a:spcBef>
                <a:spcPct val="0"/>
              </a:spcBef>
              <a:spcAft>
                <a:spcPct val="0"/>
              </a:spcAft>
              <a:defRPr>
                <a:solidFill>
                  <a:schemeClr val="tx1"/>
                </a:solidFill>
                <a:latin typeface="Calibri" pitchFamily="34" charset="0"/>
              </a:defRPr>
            </a:lvl9pPr>
          </a:lstStyle>
          <a:p>
            <a:pPr eaLnBrk="1" hangingPunct="1"/>
            <a:fld id="{12938D9E-84BA-438D-94EF-23EA822D1310}" type="slidenum">
              <a:rPr lang="en-US" b="1" i="1">
                <a:solidFill>
                  <a:srgbClr val="000000"/>
                </a:solidFill>
                <a:latin typeface="Arial" charset="0"/>
                <a:cs typeface="Arial" charset="0"/>
              </a:rPr>
              <a:pPr eaLnBrk="1" hangingPunct="1"/>
              <a:t>18</a:t>
            </a:fld>
            <a:endParaRPr lang="en-US" b="1" i="1">
              <a:solidFill>
                <a:srgbClr val="000000"/>
              </a:solidFill>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Graphic – St. Louis River Basin is the central basin – emptying into Lake Superior.  Hydro features include lakes, rivers for mapping (1-d, 2-d), rivers for networking (1-d);  A system of Watershed Boundaries (WBD) is also included. Those are the red lines on this graphic. </a:t>
            </a:r>
          </a:p>
          <a:p>
            <a:endParaRPr lang="en-US" smtClean="0"/>
          </a:p>
          <a:p>
            <a:r>
              <a:rPr lang="en-US" smtClean="0"/>
              <a:t>Flow volume and velocity within catchments</a:t>
            </a:r>
          </a:p>
        </p:txBody>
      </p:sp>
      <p:sp>
        <p:nvSpPr>
          <p:cNvPr id="4" name="Slide Number Placeholder 3"/>
          <p:cNvSpPr>
            <a:spLocks noGrp="1"/>
          </p:cNvSpPr>
          <p:nvPr>
            <p:ph type="sldNum" sz="quarter" idx="5"/>
          </p:nvPr>
        </p:nvSpPr>
        <p:spPr/>
        <p:txBody>
          <a:bodyPr/>
          <a:lstStyle/>
          <a:p>
            <a:pPr>
              <a:defRPr/>
            </a:pPr>
            <a:fld id="{01BDCB90-AB44-42C0-95DC-4F2364B331CD}"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78D03-F08D-462D-9597-7F483E5A6CB6}" type="slidenum">
              <a:rPr lang="en-US" smtClean="0"/>
              <a:t>20</a:t>
            </a:fld>
            <a:endParaRPr lang="en-US"/>
          </a:p>
        </p:txBody>
      </p:sp>
    </p:spTree>
    <p:extLst>
      <p:ext uri="{BB962C8B-B14F-4D97-AF65-F5344CB8AC3E}">
        <p14:creationId xmlns:p14="http://schemas.microsoft.com/office/powerpoint/2010/main" val="45382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C7733-6710-4D58-B139-5F8C32CA77D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25255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gi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1905000"/>
            <a:ext cx="5943600" cy="4525962"/>
          </a:xfrm>
          <a:prstGeom prst="rect">
            <a:avLst/>
          </a:prstGeom>
        </p:spPr>
        <p:txBody>
          <a:bodyPr/>
          <a:lstStyle>
            <a:lvl1pPr>
              <a:defRPr sz="1400">
                <a:latin typeface="Franklin Gothic Book" pitchFamily="34" charset="0"/>
              </a:defRPr>
            </a:lvl1pPr>
            <a:lvl2pPr>
              <a:defRPr sz="1400">
                <a:latin typeface="Franklin Gothic Book" pitchFamily="34" charset="0"/>
              </a:defRPr>
            </a:lvl2pPr>
            <a:lvl3pPr>
              <a:defRPr sz="1400">
                <a:latin typeface="Franklin Gothic Book" pitchFamily="34" charset="0"/>
              </a:defRPr>
            </a:lvl3pPr>
            <a:lvl4pPr>
              <a:defRPr sz="1400">
                <a:latin typeface="Franklin Gothic Book" pitchFamily="34" charset="0"/>
              </a:defRPr>
            </a:lvl4pPr>
            <a:lvl5pPr>
              <a:defRPr sz="1400">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457200" y="952500"/>
            <a:ext cx="5943600" cy="381000"/>
          </a:xfrm>
          <a:prstGeom prst="rect">
            <a:avLst/>
          </a:prstGeom>
        </p:spPr>
        <p:txBody>
          <a:bodyPr anchor="ctr"/>
          <a:lstStyle>
            <a:lvl1pPr algn="r">
              <a:defRPr sz="3200" b="1">
                <a:latin typeface="Franklin Gothic Book" pitchFamily="34" charset="0"/>
              </a:defRPr>
            </a:lvl1pPr>
          </a:lstStyle>
          <a:p>
            <a:r>
              <a:rPr lang="en-US" dirty="0" smtClean="0"/>
              <a:t>AGENDA</a:t>
            </a:r>
            <a:endParaRPr lang="en-US" dirty="0"/>
          </a:p>
        </p:txBody>
      </p:sp>
    </p:spTree>
    <p:extLst>
      <p:ext uri="{BB962C8B-B14F-4D97-AF65-F5344CB8AC3E}">
        <p14:creationId xmlns:p14="http://schemas.microsoft.com/office/powerpoint/2010/main" val="78069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291024780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33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3017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4245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7567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861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2929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4704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920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5681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71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1174074207"/>
      </p:ext>
    </p:extLst>
  </p:cSld>
  <p:clrMapOvr>
    <a:masterClrMapping/>
  </p:clrMapOvr>
  <p:timing>
    <p:tnLst>
      <p:par>
        <p:cTn id="1" dur="indefinite" restart="never" nodeType="tmRoot"/>
      </p:par>
    </p:tnLst>
  </p:timing>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4386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213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751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295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967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3610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solidFill>
                <a:srgbClr val="676A55">
                  <a:tint val="60000"/>
                  <a:satMod val="155000"/>
                </a:srgbClr>
              </a:solidFill>
            </a:endParaRPr>
          </a:p>
        </p:txBody>
      </p:sp>
    </p:spTree>
    <p:extLst>
      <p:ext uri="{BB962C8B-B14F-4D97-AF65-F5344CB8AC3E}">
        <p14:creationId xmlns:p14="http://schemas.microsoft.com/office/powerpoint/2010/main" val="34574760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8861648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solidFill>
                <a:srgbClr val="676A55">
                  <a:tint val="60000"/>
                  <a:satMod val="155000"/>
                </a:srgbClr>
              </a:solidFill>
            </a:endParaRPr>
          </a:p>
        </p:txBody>
      </p:sp>
    </p:spTree>
    <p:extLst>
      <p:ext uri="{BB962C8B-B14F-4D97-AF65-F5344CB8AC3E}">
        <p14:creationId xmlns:p14="http://schemas.microsoft.com/office/powerpoint/2010/main" val="16972490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6" name="Footer Placeholder 5"/>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7789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160597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4771182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4" name="Footer Placeholder 3"/>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046976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3" name="Footer Placeholder 2"/>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4" name="Slide Number Placeholder 3"/>
          <p:cNvSpPr>
            <a:spLocks noGrp="1"/>
          </p:cNvSpPr>
          <p:nvPr>
            <p:ph type="sldNum" sz="quarter" idx="12"/>
          </p:nvPr>
        </p:nvSpPr>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40141921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solidFill>
                <a:srgbClr val="676A55">
                  <a:tint val="60000"/>
                  <a:satMod val="155000"/>
                </a:srgbClr>
              </a:solidFill>
            </a:endParaRPr>
          </a:p>
        </p:txBody>
      </p:sp>
    </p:spTree>
    <p:extLst>
      <p:ext uri="{BB962C8B-B14F-4D97-AF65-F5344CB8AC3E}">
        <p14:creationId xmlns:p14="http://schemas.microsoft.com/office/powerpoint/2010/main" val="1681036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solidFill>
                <a:srgbClr val="676A55">
                  <a:tint val="60000"/>
                  <a:satMod val="155000"/>
                </a:srgbClr>
              </a:solidFill>
            </a:endParaRPr>
          </a:p>
        </p:txBody>
      </p:sp>
    </p:spTree>
    <p:extLst>
      <p:ext uri="{BB962C8B-B14F-4D97-AF65-F5344CB8AC3E}">
        <p14:creationId xmlns:p14="http://schemas.microsoft.com/office/powerpoint/2010/main" val="33548388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34616956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7808662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6" name="TextBox 5"/>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spTree>
    <p:extLst>
      <p:ext uri="{BB962C8B-B14F-4D97-AF65-F5344CB8AC3E}">
        <p14:creationId xmlns:p14="http://schemas.microsoft.com/office/powerpoint/2010/main" val="3205991861"/>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3443255362"/>
      </p:ext>
    </p:extLst>
  </p:cSld>
  <p:clrMapOvr>
    <a:masterClrMapping/>
  </p:clrMapOvr>
  <p:timing>
    <p:tnLst>
      <p:par>
        <p:cTn id="1" dur="indefinite" restart="never" nodeType="tmRoot"/>
      </p:par>
    </p:tnLst>
  </p:timing>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115487324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5" name="Slide Number Placeholder 10"/>
          <p:cNvSpPr>
            <a:spLocks noGrp="1"/>
          </p:cNvSpPr>
          <p:nvPr>
            <p:ph type="sldNum" sz="quarter" idx="10"/>
          </p:nvPr>
        </p:nvSpPr>
        <p:spPr>
          <a:xfrm>
            <a:off x="228600" y="6477000"/>
            <a:ext cx="533400" cy="304800"/>
          </a:xfrm>
          <a:prstGeom prst="rect">
            <a:avLst/>
          </a:prstGeom>
        </p:spPr>
        <p:txBody>
          <a:bodyPr/>
          <a:lstStyle>
            <a:lvl1pPr algn="l" fontAlgn="auto">
              <a:spcBef>
                <a:spcPts val="0"/>
              </a:spcBef>
              <a:spcAft>
                <a:spcPts val="0"/>
              </a:spcAft>
              <a:defRPr sz="800">
                <a:latin typeface="Franklin Gothic Book" pitchFamily="34" charset="0"/>
              </a:defRPr>
            </a:lvl1pPr>
          </a:lstStyle>
          <a:p>
            <a:pPr>
              <a:defRPr/>
            </a:pPr>
            <a:fld id="{FB32DB88-9428-4167-95A0-328AD70F9352}" type="slidenum">
              <a:rPr lang="en-US">
                <a:solidFill>
                  <a:prstClr val="black"/>
                </a:solidFill>
              </a:rPr>
              <a:pPr>
                <a:defRPr/>
              </a:pPr>
              <a:t>‹#›</a:t>
            </a:fld>
            <a:endParaRPr lang="en-US" dirty="0">
              <a:solidFill>
                <a:prstClr val="black"/>
              </a:solidFill>
            </a:endParaRPr>
          </a:p>
        </p:txBody>
      </p:sp>
      <p:sp>
        <p:nvSpPr>
          <p:cNvPr id="6" name="Date Placeholder 9"/>
          <p:cNvSpPr>
            <a:spLocks noGrp="1"/>
          </p:cNvSpPr>
          <p:nvPr>
            <p:ph type="dt" sz="half" idx="11"/>
          </p:nvPr>
        </p:nvSpPr>
        <p:spPr>
          <a:xfrm>
            <a:off x="838200" y="6502400"/>
            <a:ext cx="2819400" cy="279400"/>
          </a:xfrm>
          <a:prstGeom prst="rect">
            <a:avLst/>
          </a:prstGeom>
        </p:spPr>
        <p:txBody>
          <a:bodyPr/>
          <a:lstStyle>
            <a:lvl1pPr algn="l" fontAlgn="auto">
              <a:spcBef>
                <a:spcPts val="0"/>
              </a:spcBef>
              <a:spcAft>
                <a:spcPts val="0"/>
              </a:spcAft>
              <a:defRPr sz="800">
                <a:latin typeface="Franklin Gothic Book" pitchFamily="34" charset="0"/>
              </a:defRPr>
            </a:lvl1pPr>
          </a:lstStyle>
          <a:p>
            <a:pPr>
              <a:defRPr/>
            </a:pPr>
            <a:fld id="{47EEB22E-0393-491A-AD17-3C9D536BCDF4}" type="datetime1">
              <a:rPr lang="en-US">
                <a:solidFill>
                  <a:prstClr val="black"/>
                </a:solidFill>
              </a:rPr>
              <a:pPr>
                <a:defRPr/>
              </a:pPr>
              <a:t>6/7/2013</a:t>
            </a:fld>
            <a:endParaRPr lang="en-US" dirty="0">
              <a:solidFill>
                <a:prstClr val="black"/>
              </a:solidFill>
            </a:endParaRPr>
          </a:p>
        </p:txBody>
      </p:sp>
    </p:spTree>
    <p:extLst>
      <p:ext uri="{BB962C8B-B14F-4D97-AF65-F5344CB8AC3E}">
        <p14:creationId xmlns:p14="http://schemas.microsoft.com/office/powerpoint/2010/main" val="11649000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326963662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82081517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2199020167"/>
      </p:ext>
    </p:extLst>
  </p:cSld>
  <p:clrMapOvr>
    <a:masterClrMapping/>
  </p:clrMapOvr>
  <p:timing>
    <p:tnLst>
      <p:par>
        <p:cTn id="1" dur="indefinite" restart="never" nodeType="tmRoot"/>
      </p:par>
    </p:tnLst>
  </p:timing>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6/7/2013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674777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6/7/2013</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919373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81000" y="4343400"/>
            <a:ext cx="5791200" cy="1828800"/>
          </a:xfrm>
          <a:prstGeom prst="rect">
            <a:avLst/>
          </a:prstGeom>
        </p:spPr>
        <p:txBody>
          <a:bodyPr/>
          <a:lstStyle>
            <a:lvl1pPr marL="0" indent="0" algn="r">
              <a:buNone/>
              <a:defRPr sz="1400" baseline="0"/>
            </a:lvl1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a:xfrm>
            <a:off x="381000" y="1981200"/>
            <a:ext cx="5791200" cy="2286000"/>
          </a:xfrm>
          <a:prstGeom prst="rect">
            <a:avLst/>
          </a:prstGeom>
        </p:spPr>
        <p:txBody>
          <a:bodyPr anchor="b"/>
          <a:lstStyle>
            <a:lvl1pPr algn="r">
              <a:defRPr sz="3600">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759711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1905000"/>
            <a:ext cx="5943600" cy="4525962"/>
          </a:xfrm>
          <a:prstGeom prst="rect">
            <a:avLst/>
          </a:prstGeom>
        </p:spPr>
        <p:txBody>
          <a:bodyPr/>
          <a:lstStyle>
            <a:lvl1pPr>
              <a:defRPr sz="1400">
                <a:latin typeface="Franklin Gothic Book" pitchFamily="34" charset="0"/>
              </a:defRPr>
            </a:lvl1pPr>
            <a:lvl2pPr>
              <a:defRPr sz="1400">
                <a:latin typeface="Franklin Gothic Book" pitchFamily="34" charset="0"/>
              </a:defRPr>
            </a:lvl2pPr>
            <a:lvl3pPr>
              <a:defRPr sz="1400">
                <a:latin typeface="Franklin Gothic Book" pitchFamily="34" charset="0"/>
              </a:defRPr>
            </a:lvl3pPr>
            <a:lvl4pPr>
              <a:defRPr sz="1400">
                <a:latin typeface="Franklin Gothic Book" pitchFamily="34" charset="0"/>
              </a:defRPr>
            </a:lvl4pPr>
            <a:lvl5pPr>
              <a:defRPr sz="1400">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952500"/>
            <a:ext cx="5943600" cy="381000"/>
          </a:xfrm>
          <a:prstGeom prst="rect">
            <a:avLst/>
          </a:prstGeom>
        </p:spPr>
        <p:txBody>
          <a:bodyPr anchor="ctr"/>
          <a:lstStyle>
            <a:lvl1pPr algn="r">
              <a:defRPr sz="3200" b="1">
                <a:latin typeface="Franklin Gothic Boo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549624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smtClean="0"/>
              <a:t>Click to edit Master text styles</a:t>
            </a:r>
          </a:p>
        </p:txBody>
      </p:sp>
      <p:sp>
        <p:nvSpPr>
          <p:cNvPr id="2" name="Title 1"/>
          <p:cNvSpPr>
            <a:spLocks noGrp="1"/>
          </p:cNvSpPr>
          <p:nvPr>
            <p:ph type="title"/>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432667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667000" y="3959225"/>
            <a:ext cx="3505200" cy="730250"/>
          </a:xfrm>
          <a:prstGeom prst="rect">
            <a:avLst/>
          </a:prstGeom>
        </p:spPr>
        <p:txBody>
          <a:bodyPr/>
          <a:lstStyle>
            <a:lvl1pPr marL="0" indent="0" algn="r">
              <a:buNone/>
              <a:defRPr sz="1400"/>
            </a:lvl1pPr>
          </a:lstStyle>
          <a:p>
            <a:pPr lvl="0"/>
            <a:r>
              <a:rPr lang="en-US" smtClean="0"/>
              <a:t>Click to edit Master text styles</a:t>
            </a:r>
          </a:p>
        </p:txBody>
      </p:sp>
      <p:sp>
        <p:nvSpPr>
          <p:cNvPr id="2" name="Title 1"/>
          <p:cNvSpPr>
            <a:spLocks noGrp="1"/>
          </p:cNvSpPr>
          <p:nvPr>
            <p:ph type="title"/>
          </p:nvPr>
        </p:nvSpPr>
        <p:spPr>
          <a:xfrm>
            <a:off x="2667000" y="2438400"/>
            <a:ext cx="3505200" cy="1524000"/>
          </a:xfrm>
          <a:prstGeom prst="rect">
            <a:avLst/>
          </a:prstGeom>
        </p:spPr>
        <p:txBody>
          <a:bodyPr anchor="b"/>
          <a:lstStyle>
            <a:lvl1pPr algn="r">
              <a:defRPr sz="3200">
                <a:latin typeface="Franklin Gothic Boo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667286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8D4303-5BF2-41C9-9584-C1936D0F51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2359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329823198"/>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33A83-0363-4BA7-9FEC-A0ABD58352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67613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A3A759-8E1E-4390-A014-4993433B77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5767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26E82-216B-465F-9DF1-8EB33BEE53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72184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8B3E55-7C75-475A-B86C-6A0317675F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52658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D9397-9655-4B0A-BA1A-92C9BE0788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77139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54A9AD-F1C1-44B9-8883-2092C03897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20297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653B30-8770-413A-8ABF-393805B43E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80619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C46A5-15D3-4914-A586-59C67D362C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9021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2A9C04-1AEB-4D69-A613-646F0FCC21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76618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1A262-ECFB-4611-9D8A-FE2989C798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7102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1893464824"/>
      </p:ext>
    </p:extLst>
  </p:cSld>
  <p:clrMapOvr>
    <a:masterClrMapping/>
  </p:clrMapOvr>
  <p:timing>
    <p:tnLst>
      <p:par>
        <p:cTn id="1" dur="indefinite" restart="never" nodeType="tmRoot"/>
      </p:par>
    </p:tnLst>
  </p:timing>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BBF755-8AE1-45B1-914E-D10192FA39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21387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98F3FF0-DC42-4B6C-A7C3-4CE18E38B8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42746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749DD4-71F4-4C24-A62B-90D408393E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74794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E8F9777-A450-4CA9-8C4B-07720DE73C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70340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3"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a:lvl1pPr>
          </a:lstStyle>
          <a:p>
            <a:pPr>
              <a:defRPr/>
            </a:pPr>
            <a:fld id="{640EEEFF-DE91-4311-957D-C9B96F7C95B0}"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5133226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a:lvl1pPr>
          </a:lstStyle>
          <a:p>
            <a:pPr>
              <a:defRPr/>
            </a:pPr>
            <a:fld id="{07356A90-4656-4C4A-B604-0498114AC7F3}"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3162082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
        <p:nvSpPr>
          <p:cNvPr id="5" name="Slide Number Placeholder 10"/>
          <p:cNvSpPr>
            <a:spLocks noGrp="1"/>
          </p:cNvSpPr>
          <p:nvPr>
            <p:ph type="sldNum" sz="quarter" idx="14"/>
          </p:nvPr>
        </p:nvSpPr>
        <p:spPr/>
        <p:txBody>
          <a:bodyPr/>
          <a:lstStyle>
            <a:lvl1pPr algn="l" fontAlgn="base">
              <a:spcBef>
                <a:spcPct val="0"/>
              </a:spcBef>
              <a:spcAft>
                <a:spcPct val="0"/>
              </a:spcAft>
              <a:defRPr sz="800">
                <a:latin typeface="Franklin Gothic Book" pitchFamily="34" charset="0"/>
              </a:defRPr>
            </a:lvl1pPr>
          </a:lstStyle>
          <a:p>
            <a:pPr>
              <a:defRPr/>
            </a:pPr>
            <a:fld id="{002B4774-F4DF-46AE-B42E-FE2CDFEE8CAD}" type="slidenum">
              <a:rPr lang="en-US"/>
              <a:pPr>
                <a:defRPr/>
              </a:pPr>
              <a:t>‹#›</a:t>
            </a:fld>
            <a:endParaRPr lang="en-US" dirty="0"/>
          </a:p>
        </p:txBody>
      </p:sp>
      <p:sp>
        <p:nvSpPr>
          <p:cNvPr id="6" name="Date Placeholder 1"/>
          <p:cNvSpPr>
            <a:spLocks noGrp="1"/>
          </p:cNvSpPr>
          <p:nvPr>
            <p:ph type="dt" sz="half" idx="15"/>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044715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Slide Number Placeholder 10"/>
          <p:cNvSpPr>
            <a:spLocks noGrp="1"/>
          </p:cNvSpPr>
          <p:nvPr>
            <p:ph type="sldNum" sz="quarter" idx="10"/>
          </p:nvPr>
        </p:nvSpPr>
        <p:spPr/>
        <p:txBody>
          <a:bodyPr/>
          <a:lstStyle>
            <a:lvl1pPr algn="l" fontAlgn="base">
              <a:spcBef>
                <a:spcPct val="0"/>
              </a:spcBef>
              <a:spcAft>
                <a:spcPct val="0"/>
              </a:spcAft>
              <a:defRPr sz="800">
                <a:latin typeface="Franklin Gothic Book" pitchFamily="34" charset="0"/>
              </a:defRPr>
            </a:lvl1pPr>
          </a:lstStyle>
          <a:p>
            <a:pPr>
              <a:defRPr/>
            </a:pPr>
            <a:fld id="{C1155486-C017-4E85-B55E-540C6CC543D2}" type="slidenum">
              <a:rPr lang="en-US"/>
              <a:pPr>
                <a:defRPr/>
              </a:pPr>
              <a:t>‹#›</a:t>
            </a:fld>
            <a:endParaRPr lang="en-US" dirty="0"/>
          </a:p>
        </p:txBody>
      </p:sp>
      <p:sp>
        <p:nvSpPr>
          <p:cNvPr id="8"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2781684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sz="800">
                <a:latin typeface="Franklin Gothic Book" pitchFamily="34" charset="0"/>
              </a:defRPr>
            </a:lvl1pPr>
          </a:lstStyle>
          <a:p>
            <a:pPr>
              <a:defRPr/>
            </a:pPr>
            <a:fld id="{8522B5A0-8777-417A-911B-A03EAB4D693E}"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1763410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p:nvPr>
        </p:nvSpPr>
        <p:spPr>
          <a:xfrm>
            <a:off x="304800" y="228600"/>
            <a:ext cx="3505200" cy="457200"/>
          </a:xfrm>
          <a:prstGeom prst="rect">
            <a:avLst/>
          </a:prstGeom>
        </p:spPr>
        <p:txBody>
          <a:bodyPr anchor="t">
            <a:noAutofit/>
          </a:bodyPr>
          <a:lstStyle>
            <a:lvl1pPr algn="ctr">
              <a:defRPr sz="2400" b="0" baseline="0">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Caption Placeholder 3"/>
          <p:cNvSpPr>
            <a:spLocks noGrp="1"/>
          </p:cNvSpPr>
          <p:nvPr>
            <p:ph type="body" sz="quarter" idx="14"/>
          </p:nvPr>
        </p:nvSpPr>
        <p:spPr>
          <a:xfrm>
            <a:off x="4800600" y="228600"/>
            <a:ext cx="3505200" cy="457200"/>
          </a:xfrm>
          <a:prstGeom prst="rect">
            <a:avLst/>
          </a:prstGeom>
        </p:spPr>
        <p:txBody>
          <a:bodyPr anchor="t"/>
          <a:lstStyle>
            <a:lvl1pPr marL="0" indent="0" algn="ctr">
              <a:buNone/>
              <a:defRPr sz="2400" baseline="0"/>
            </a:lvl1pPr>
          </a:lstStyle>
          <a:p>
            <a:pPr lvl="0"/>
            <a:r>
              <a:rPr lang="en-US" smtClean="0"/>
              <a:t>Click to edit Master text styles</a:t>
            </a:r>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6" name="Slide Number Placeholder 10"/>
          <p:cNvSpPr>
            <a:spLocks noGrp="1"/>
          </p:cNvSpPr>
          <p:nvPr>
            <p:ph type="sldNum" sz="quarter" idx="15"/>
          </p:nvPr>
        </p:nvSpPr>
        <p:spPr/>
        <p:txBody>
          <a:bodyPr/>
          <a:lstStyle>
            <a:lvl1pPr algn="l" fontAlgn="base">
              <a:spcBef>
                <a:spcPct val="0"/>
              </a:spcBef>
              <a:spcAft>
                <a:spcPct val="0"/>
              </a:spcAft>
              <a:defRPr sz="800">
                <a:latin typeface="Franklin Gothic Book" pitchFamily="34" charset="0"/>
              </a:defRPr>
            </a:lvl1pPr>
          </a:lstStyle>
          <a:p>
            <a:pPr>
              <a:defRPr/>
            </a:pPr>
            <a:fld id="{53E3ED24-F7C7-4E1C-A3A5-8F3DB41F6F5F}" type="slidenum">
              <a:rPr lang="en-US"/>
              <a:pPr>
                <a:defRPr/>
              </a:pPr>
              <a:t>‹#›</a:t>
            </a:fld>
            <a:endParaRPr lang="en-US" dirty="0"/>
          </a:p>
        </p:txBody>
      </p:sp>
      <p:sp>
        <p:nvSpPr>
          <p:cNvPr id="8" name="Date Placeholder 1"/>
          <p:cNvSpPr>
            <a:spLocks noGrp="1"/>
          </p:cNvSpPr>
          <p:nvPr>
            <p:ph type="dt" sz="half" idx="16"/>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587652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06345441"/>
      </p:ext>
    </p:extLst>
  </p:cSld>
  <p:clrMapOvr>
    <a:masterClrMapping/>
  </p:clrMapOvr>
  <p:timing>
    <p:tnLst>
      <p:par>
        <p:cTn id="1" dur="indefinite" restart="never" nodeType="tmRoot"/>
      </p:par>
    </p:tnLst>
  </p:timing>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3"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a:lvl1pPr>
          </a:lstStyle>
          <a:p>
            <a:pPr>
              <a:defRPr/>
            </a:pPr>
            <a:fld id="{2F394CEA-88E9-4E36-AA33-91C0837FE32B}"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2457952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a:lvl1pPr>
          </a:lstStyle>
          <a:p>
            <a:pPr>
              <a:defRPr/>
            </a:pPr>
            <a:fld id="{15FCE48B-308D-408B-B158-B5C1117502F8}"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606412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
        <p:nvSpPr>
          <p:cNvPr id="5" name="Slide Number Placeholder 10"/>
          <p:cNvSpPr>
            <a:spLocks noGrp="1"/>
          </p:cNvSpPr>
          <p:nvPr>
            <p:ph type="sldNum" sz="quarter" idx="14"/>
          </p:nvPr>
        </p:nvSpPr>
        <p:spPr/>
        <p:txBody>
          <a:bodyPr/>
          <a:lstStyle>
            <a:lvl1pPr algn="l" fontAlgn="base">
              <a:spcBef>
                <a:spcPct val="0"/>
              </a:spcBef>
              <a:spcAft>
                <a:spcPct val="0"/>
              </a:spcAft>
              <a:defRPr sz="800">
                <a:latin typeface="Franklin Gothic Book" pitchFamily="34" charset="0"/>
              </a:defRPr>
            </a:lvl1pPr>
          </a:lstStyle>
          <a:p>
            <a:pPr>
              <a:defRPr/>
            </a:pPr>
            <a:fld id="{A9841A0B-BBC2-444D-809B-82BF99C09979}" type="slidenum">
              <a:rPr lang="en-US"/>
              <a:pPr>
                <a:defRPr/>
              </a:pPr>
              <a:t>‹#›</a:t>
            </a:fld>
            <a:endParaRPr lang="en-US" dirty="0"/>
          </a:p>
        </p:txBody>
      </p:sp>
      <p:sp>
        <p:nvSpPr>
          <p:cNvPr id="6" name="Date Placeholder 1"/>
          <p:cNvSpPr>
            <a:spLocks noGrp="1"/>
          </p:cNvSpPr>
          <p:nvPr>
            <p:ph type="dt" sz="half" idx="15"/>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3418470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Slide Number Placeholder 10"/>
          <p:cNvSpPr>
            <a:spLocks noGrp="1"/>
          </p:cNvSpPr>
          <p:nvPr>
            <p:ph type="sldNum" sz="quarter" idx="10"/>
          </p:nvPr>
        </p:nvSpPr>
        <p:spPr/>
        <p:txBody>
          <a:bodyPr/>
          <a:lstStyle>
            <a:lvl1pPr algn="l" fontAlgn="base">
              <a:spcBef>
                <a:spcPct val="0"/>
              </a:spcBef>
              <a:spcAft>
                <a:spcPct val="0"/>
              </a:spcAft>
              <a:defRPr sz="800">
                <a:latin typeface="Franklin Gothic Book" pitchFamily="34" charset="0"/>
              </a:defRPr>
            </a:lvl1pPr>
          </a:lstStyle>
          <a:p>
            <a:pPr>
              <a:defRPr/>
            </a:pPr>
            <a:fld id="{8DB4D7D1-FD68-47E1-849C-2FE1112B4806}" type="slidenum">
              <a:rPr lang="en-US"/>
              <a:pPr>
                <a:defRPr/>
              </a:pPr>
              <a:t>‹#›</a:t>
            </a:fld>
            <a:endParaRPr lang="en-US" dirty="0"/>
          </a:p>
        </p:txBody>
      </p:sp>
      <p:sp>
        <p:nvSpPr>
          <p:cNvPr id="8"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3972490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sz="800">
                <a:latin typeface="Franklin Gothic Book" pitchFamily="34" charset="0"/>
              </a:defRPr>
            </a:lvl1pPr>
          </a:lstStyle>
          <a:p>
            <a:pPr>
              <a:defRPr/>
            </a:pPr>
            <a:fld id="{78B89DD4-979E-4126-A5E8-5CA37915985E}"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42216210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p:nvPr>
        </p:nvSpPr>
        <p:spPr>
          <a:xfrm>
            <a:off x="304800" y="228600"/>
            <a:ext cx="3505200" cy="457200"/>
          </a:xfrm>
          <a:prstGeom prst="rect">
            <a:avLst/>
          </a:prstGeom>
        </p:spPr>
        <p:txBody>
          <a:bodyPr anchor="t">
            <a:noAutofit/>
          </a:bodyPr>
          <a:lstStyle>
            <a:lvl1pPr algn="ctr">
              <a:defRPr sz="2400" b="0" baseline="0">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Caption Placeholder 3"/>
          <p:cNvSpPr>
            <a:spLocks noGrp="1"/>
          </p:cNvSpPr>
          <p:nvPr>
            <p:ph type="body" sz="quarter" idx="14"/>
          </p:nvPr>
        </p:nvSpPr>
        <p:spPr>
          <a:xfrm>
            <a:off x="4800600" y="228600"/>
            <a:ext cx="3505200" cy="457200"/>
          </a:xfrm>
          <a:prstGeom prst="rect">
            <a:avLst/>
          </a:prstGeom>
        </p:spPr>
        <p:txBody>
          <a:bodyPr anchor="t"/>
          <a:lstStyle>
            <a:lvl1pPr marL="0" indent="0" algn="ctr">
              <a:buNone/>
              <a:defRPr sz="2400" baseline="0"/>
            </a:lvl1pPr>
          </a:lstStyle>
          <a:p>
            <a:pPr lvl="0"/>
            <a:r>
              <a:rPr lang="en-US" smtClean="0"/>
              <a:t>Click to edit Master text styles</a:t>
            </a:r>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6" name="Slide Number Placeholder 10"/>
          <p:cNvSpPr>
            <a:spLocks noGrp="1"/>
          </p:cNvSpPr>
          <p:nvPr>
            <p:ph type="sldNum" sz="quarter" idx="15"/>
          </p:nvPr>
        </p:nvSpPr>
        <p:spPr/>
        <p:txBody>
          <a:bodyPr/>
          <a:lstStyle>
            <a:lvl1pPr algn="l" fontAlgn="base">
              <a:spcBef>
                <a:spcPct val="0"/>
              </a:spcBef>
              <a:spcAft>
                <a:spcPct val="0"/>
              </a:spcAft>
              <a:defRPr sz="800">
                <a:latin typeface="Franklin Gothic Book" pitchFamily="34" charset="0"/>
              </a:defRPr>
            </a:lvl1pPr>
          </a:lstStyle>
          <a:p>
            <a:pPr>
              <a:defRPr/>
            </a:pPr>
            <a:fld id="{7DE62ED9-7001-4AD8-A485-BD6B651F0D7D}" type="slidenum">
              <a:rPr lang="en-US"/>
              <a:pPr>
                <a:defRPr/>
              </a:pPr>
              <a:t>‹#›</a:t>
            </a:fld>
            <a:endParaRPr lang="en-US" dirty="0"/>
          </a:p>
        </p:txBody>
      </p:sp>
      <p:sp>
        <p:nvSpPr>
          <p:cNvPr id="8" name="Date Placeholder 1"/>
          <p:cNvSpPr>
            <a:spLocks noGrp="1"/>
          </p:cNvSpPr>
          <p:nvPr>
            <p:ph type="dt" sz="half" idx="16"/>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8435051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8D4303-5BF2-41C9-9584-C1936D0F51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48822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33A83-0363-4BA7-9FEC-A0ABD58352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28337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A3A759-8E1E-4390-A014-4993433B77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64430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26E82-216B-465F-9DF1-8EB33BEE53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8675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48325527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8B3E55-7C75-475A-B86C-6A0317675F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45853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5D9397-9655-4B0A-BA1A-92C9BE0788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5759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54A9AD-F1C1-44B9-8883-2092C03897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1145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653B30-8770-413A-8ABF-393805B43E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50478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C46A5-15D3-4914-A586-59C67D362C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33108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2A9C04-1AEB-4D69-A613-646F0FCC21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84047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1A262-ECFB-4611-9D8A-FE2989C798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61301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BBF755-8AE1-45B1-914E-D10192FA39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19194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98F3FF0-DC42-4B6C-A7C3-4CE18E38B8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58260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749DD4-71F4-4C24-A62B-90D408393E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298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3917306964"/>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E8F9777-A450-4CA9-8C4B-07720DE73C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61922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3"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a:lvl1pPr>
          </a:lstStyle>
          <a:p>
            <a:pPr>
              <a:defRPr/>
            </a:pPr>
            <a:fld id="{AACD5798-F0CC-4C40-99AE-55E1764B076A}"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5351543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a:lvl1pPr>
          </a:lstStyle>
          <a:p>
            <a:pPr>
              <a:defRPr/>
            </a:pPr>
            <a:fld id="{277B74D8-2442-4EC1-B09F-ED47921C1AF8}"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700782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
        <p:nvSpPr>
          <p:cNvPr id="5" name="Slide Number Placeholder 10"/>
          <p:cNvSpPr>
            <a:spLocks noGrp="1"/>
          </p:cNvSpPr>
          <p:nvPr>
            <p:ph type="sldNum" sz="quarter" idx="14"/>
          </p:nvPr>
        </p:nvSpPr>
        <p:spPr/>
        <p:txBody>
          <a:bodyPr/>
          <a:lstStyle>
            <a:lvl1pPr algn="l" fontAlgn="base">
              <a:spcBef>
                <a:spcPct val="0"/>
              </a:spcBef>
              <a:spcAft>
                <a:spcPct val="0"/>
              </a:spcAft>
              <a:defRPr sz="800">
                <a:latin typeface="Franklin Gothic Book" pitchFamily="34" charset="0"/>
              </a:defRPr>
            </a:lvl1pPr>
          </a:lstStyle>
          <a:p>
            <a:pPr>
              <a:defRPr/>
            </a:pPr>
            <a:fld id="{C7097AF4-0BBA-4242-AE2F-5E6A78515FF1}" type="slidenum">
              <a:rPr lang="en-US"/>
              <a:pPr>
                <a:defRPr/>
              </a:pPr>
              <a:t>‹#›</a:t>
            </a:fld>
            <a:endParaRPr lang="en-US" dirty="0"/>
          </a:p>
        </p:txBody>
      </p:sp>
      <p:sp>
        <p:nvSpPr>
          <p:cNvPr id="6" name="Date Placeholder 1"/>
          <p:cNvSpPr>
            <a:spLocks noGrp="1"/>
          </p:cNvSpPr>
          <p:nvPr>
            <p:ph type="dt" sz="half" idx="15"/>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7921362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Slide Number Placeholder 10"/>
          <p:cNvSpPr>
            <a:spLocks noGrp="1"/>
          </p:cNvSpPr>
          <p:nvPr>
            <p:ph type="sldNum" sz="quarter" idx="10"/>
          </p:nvPr>
        </p:nvSpPr>
        <p:spPr/>
        <p:txBody>
          <a:bodyPr/>
          <a:lstStyle>
            <a:lvl1pPr algn="l" fontAlgn="base">
              <a:spcBef>
                <a:spcPct val="0"/>
              </a:spcBef>
              <a:spcAft>
                <a:spcPct val="0"/>
              </a:spcAft>
              <a:defRPr sz="800">
                <a:latin typeface="Franklin Gothic Book" pitchFamily="34" charset="0"/>
              </a:defRPr>
            </a:lvl1pPr>
          </a:lstStyle>
          <a:p>
            <a:pPr>
              <a:defRPr/>
            </a:pPr>
            <a:fld id="{20BA9B53-6634-4214-A52A-B32611F37B2A}" type="slidenum">
              <a:rPr lang="en-US"/>
              <a:pPr>
                <a:defRPr/>
              </a:pPr>
              <a:t>‹#›</a:t>
            </a:fld>
            <a:endParaRPr lang="en-US" dirty="0"/>
          </a:p>
        </p:txBody>
      </p:sp>
      <p:sp>
        <p:nvSpPr>
          <p:cNvPr id="8"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2510174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0"/>
          <p:cNvSpPr>
            <a:spLocks noGrp="1"/>
          </p:cNvSpPr>
          <p:nvPr>
            <p:ph type="sldNum" sz="quarter" idx="10"/>
          </p:nvPr>
        </p:nvSpPr>
        <p:spPr/>
        <p:txBody>
          <a:bodyPr/>
          <a:lstStyle>
            <a:lvl1pPr algn="l" fontAlgn="base">
              <a:spcBef>
                <a:spcPct val="0"/>
              </a:spcBef>
              <a:spcAft>
                <a:spcPct val="0"/>
              </a:spcAft>
              <a:defRPr sz="800">
                <a:latin typeface="Franklin Gothic Book" pitchFamily="34" charset="0"/>
              </a:defRPr>
            </a:lvl1pPr>
          </a:lstStyle>
          <a:p>
            <a:pPr>
              <a:defRPr/>
            </a:pPr>
            <a:fld id="{0320A2D2-39C1-4519-9DC5-C40E98D7F20F}" type="slidenum">
              <a:rPr lang="en-US"/>
              <a:pPr>
                <a:defRPr/>
              </a:pPr>
              <a:t>‹#›</a:t>
            </a:fld>
            <a:endParaRPr lang="en-US" dirty="0"/>
          </a:p>
        </p:txBody>
      </p:sp>
      <p:sp>
        <p:nvSpPr>
          <p:cNvPr id="5" name="Date Placeholder 1"/>
          <p:cNvSpPr>
            <a:spLocks noGrp="1"/>
          </p:cNvSpPr>
          <p:nvPr>
            <p:ph type="dt" sz="half" idx="11"/>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39000852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p:nvPr>
        </p:nvSpPr>
        <p:spPr>
          <a:xfrm>
            <a:off x="304800" y="228600"/>
            <a:ext cx="3505200" cy="457200"/>
          </a:xfrm>
          <a:prstGeom prst="rect">
            <a:avLst/>
          </a:prstGeom>
        </p:spPr>
        <p:txBody>
          <a:bodyPr anchor="t">
            <a:noAutofit/>
          </a:bodyPr>
          <a:lstStyle>
            <a:lvl1pPr algn="ctr">
              <a:defRPr sz="2400" b="0" baseline="0">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Caption Placeholder 3"/>
          <p:cNvSpPr>
            <a:spLocks noGrp="1"/>
          </p:cNvSpPr>
          <p:nvPr>
            <p:ph type="body" sz="quarter" idx="14"/>
          </p:nvPr>
        </p:nvSpPr>
        <p:spPr>
          <a:xfrm>
            <a:off x="4800600" y="228600"/>
            <a:ext cx="3505200" cy="457200"/>
          </a:xfrm>
          <a:prstGeom prst="rect">
            <a:avLst/>
          </a:prstGeom>
        </p:spPr>
        <p:txBody>
          <a:bodyPr anchor="t"/>
          <a:lstStyle>
            <a:lvl1pPr marL="0" indent="0" algn="ctr">
              <a:buNone/>
              <a:defRPr sz="2400" baseline="0"/>
            </a:lvl1pPr>
          </a:lstStyle>
          <a:p>
            <a:pPr lvl="0"/>
            <a:r>
              <a:rPr lang="en-US" smtClean="0"/>
              <a:t>Click to edit Master text styles</a:t>
            </a:r>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6" name="Slide Number Placeholder 10"/>
          <p:cNvSpPr>
            <a:spLocks noGrp="1"/>
          </p:cNvSpPr>
          <p:nvPr>
            <p:ph type="sldNum" sz="quarter" idx="15"/>
          </p:nvPr>
        </p:nvSpPr>
        <p:spPr/>
        <p:txBody>
          <a:bodyPr/>
          <a:lstStyle>
            <a:lvl1pPr algn="l" fontAlgn="base">
              <a:spcBef>
                <a:spcPct val="0"/>
              </a:spcBef>
              <a:spcAft>
                <a:spcPct val="0"/>
              </a:spcAft>
              <a:defRPr sz="800">
                <a:latin typeface="Franklin Gothic Book" pitchFamily="34" charset="0"/>
              </a:defRPr>
            </a:lvl1pPr>
          </a:lstStyle>
          <a:p>
            <a:pPr>
              <a:defRPr/>
            </a:pPr>
            <a:fld id="{D3DABAB7-FD45-43C7-95F6-50AEF22D472B}" type="slidenum">
              <a:rPr lang="en-US"/>
              <a:pPr>
                <a:defRPr/>
              </a:pPr>
              <a:t>‹#›</a:t>
            </a:fld>
            <a:endParaRPr lang="en-US" dirty="0"/>
          </a:p>
        </p:txBody>
      </p:sp>
      <p:sp>
        <p:nvSpPr>
          <p:cNvPr id="8" name="Date Placeholder 1"/>
          <p:cNvSpPr>
            <a:spLocks noGrp="1"/>
          </p:cNvSpPr>
          <p:nvPr>
            <p:ph type="dt" sz="half" idx="16"/>
          </p:nvPr>
        </p:nvSpPr>
        <p:spPr/>
        <p:txBody>
          <a:bodyPr/>
          <a:lstStyle>
            <a:lvl1pPr fontAlgn="base">
              <a:spcBef>
                <a:spcPct val="0"/>
              </a:spcBef>
              <a:spcAft>
                <a:spcPct val="0"/>
              </a:spcAft>
              <a:defRPr>
                <a:latin typeface="Arial" charset="0"/>
              </a:defRPr>
            </a:lvl1pPr>
          </a:lstStyle>
          <a:p>
            <a:pPr>
              <a:defRPr/>
            </a:pPr>
            <a:r>
              <a:rPr lang="en-US"/>
              <a:t>Manually enter date here if desired.</a:t>
            </a:r>
          </a:p>
        </p:txBody>
      </p:sp>
    </p:spTree>
    <p:extLst>
      <p:ext uri="{BB962C8B-B14F-4D97-AF65-F5344CB8AC3E}">
        <p14:creationId xmlns:p14="http://schemas.microsoft.com/office/powerpoint/2010/main" val="15520028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EDBA77-D621-4299-AAAB-05B86C660873}" type="slidenum">
              <a:rPr lang="en-US"/>
              <a:pPr>
                <a:defRPr/>
              </a:pPr>
              <a:t>‹#›</a:t>
            </a:fld>
            <a:endParaRPr lang="en-US" dirty="0"/>
          </a:p>
        </p:txBody>
      </p:sp>
    </p:spTree>
    <p:extLst>
      <p:ext uri="{BB962C8B-B14F-4D97-AF65-F5344CB8AC3E}">
        <p14:creationId xmlns:p14="http://schemas.microsoft.com/office/powerpoint/2010/main" val="33875466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1C0A-8B34-4D85-AA84-48AA61EA87D3}" type="slidenum">
              <a:rPr lang="en-US"/>
              <a:pPr>
                <a:defRPr/>
              </a:pPr>
              <a:t>‹#›</a:t>
            </a:fld>
            <a:endParaRPr lang="en-US" dirty="0"/>
          </a:p>
        </p:txBody>
      </p:sp>
    </p:spTree>
    <p:extLst>
      <p:ext uri="{BB962C8B-B14F-4D97-AF65-F5344CB8AC3E}">
        <p14:creationId xmlns:p14="http://schemas.microsoft.com/office/powerpoint/2010/main" val="12293994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BA81D8-B439-4809-8CD5-F63860552FCD}" type="slidenum">
              <a:rPr lang="en-US"/>
              <a:pPr>
                <a:defRPr/>
              </a:pPr>
              <a:t>‹#›</a:t>
            </a:fld>
            <a:endParaRPr lang="en-US" dirty="0"/>
          </a:p>
        </p:txBody>
      </p:sp>
    </p:spTree>
    <p:extLst>
      <p:ext uri="{BB962C8B-B14F-4D97-AF65-F5344CB8AC3E}">
        <p14:creationId xmlns:p14="http://schemas.microsoft.com/office/powerpoint/2010/main" val="3323270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2934248192"/>
      </p:ext>
    </p:extLst>
  </p:cSld>
  <p:clrMapOvr>
    <a:masterClrMapping/>
  </p:clrMapOvr>
  <p:timing>
    <p:tnLst>
      <p:par>
        <p:cTn id="1" dur="indefinite" restart="never" nodeType="tmRoot"/>
      </p:par>
    </p:tnLst>
  </p:timing>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7B3790-1C09-455C-AE75-1CF5B0E3447E}" type="slidenum">
              <a:rPr lang="en-US"/>
              <a:pPr>
                <a:defRPr/>
              </a:pPr>
              <a:t>‹#›</a:t>
            </a:fld>
            <a:endParaRPr lang="en-US" dirty="0"/>
          </a:p>
        </p:txBody>
      </p:sp>
    </p:spTree>
    <p:extLst>
      <p:ext uri="{BB962C8B-B14F-4D97-AF65-F5344CB8AC3E}">
        <p14:creationId xmlns:p14="http://schemas.microsoft.com/office/powerpoint/2010/main" val="11808121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B53F18-DD1F-431B-8826-1EAE40C6E459}" type="slidenum">
              <a:rPr lang="en-US"/>
              <a:pPr>
                <a:defRPr/>
              </a:pPr>
              <a:t>‹#›</a:t>
            </a:fld>
            <a:endParaRPr lang="en-US" dirty="0"/>
          </a:p>
        </p:txBody>
      </p:sp>
    </p:spTree>
    <p:extLst>
      <p:ext uri="{BB962C8B-B14F-4D97-AF65-F5344CB8AC3E}">
        <p14:creationId xmlns:p14="http://schemas.microsoft.com/office/powerpoint/2010/main" val="3063136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B9958D-1395-48D6-A803-4A28D997C403}" type="slidenum">
              <a:rPr lang="en-US"/>
              <a:pPr>
                <a:defRPr/>
              </a:pPr>
              <a:t>‹#›</a:t>
            </a:fld>
            <a:endParaRPr lang="en-US" dirty="0"/>
          </a:p>
        </p:txBody>
      </p:sp>
    </p:spTree>
    <p:extLst>
      <p:ext uri="{BB962C8B-B14F-4D97-AF65-F5344CB8AC3E}">
        <p14:creationId xmlns:p14="http://schemas.microsoft.com/office/powerpoint/2010/main" val="8858064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54A032-4525-4730-A990-85A2E58DFD5B}" type="slidenum">
              <a:rPr lang="en-US"/>
              <a:pPr>
                <a:defRPr/>
              </a:pPr>
              <a:t>‹#›</a:t>
            </a:fld>
            <a:endParaRPr lang="en-US" dirty="0"/>
          </a:p>
        </p:txBody>
      </p:sp>
    </p:spTree>
    <p:extLst>
      <p:ext uri="{BB962C8B-B14F-4D97-AF65-F5344CB8AC3E}">
        <p14:creationId xmlns:p14="http://schemas.microsoft.com/office/powerpoint/2010/main" val="15932143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EAEF2C-E1D7-48BA-B57A-B7A335BE5EE0}" type="slidenum">
              <a:rPr lang="en-US"/>
              <a:pPr>
                <a:defRPr/>
              </a:pPr>
              <a:t>‹#›</a:t>
            </a:fld>
            <a:endParaRPr lang="en-US" dirty="0"/>
          </a:p>
        </p:txBody>
      </p:sp>
    </p:spTree>
    <p:extLst>
      <p:ext uri="{BB962C8B-B14F-4D97-AF65-F5344CB8AC3E}">
        <p14:creationId xmlns:p14="http://schemas.microsoft.com/office/powerpoint/2010/main" val="39248534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4DB54-A09C-46D7-B459-6C743B6AB6B3}" type="slidenum">
              <a:rPr lang="en-US"/>
              <a:pPr>
                <a:defRPr/>
              </a:pPr>
              <a:t>‹#›</a:t>
            </a:fld>
            <a:endParaRPr lang="en-US" dirty="0"/>
          </a:p>
        </p:txBody>
      </p:sp>
    </p:spTree>
    <p:extLst>
      <p:ext uri="{BB962C8B-B14F-4D97-AF65-F5344CB8AC3E}">
        <p14:creationId xmlns:p14="http://schemas.microsoft.com/office/powerpoint/2010/main" val="38505377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4089F7-DBA2-45F2-BBD8-B00B0BDC6F0D}" type="slidenum">
              <a:rPr lang="en-US"/>
              <a:pPr>
                <a:defRPr/>
              </a:pPr>
              <a:t>‹#›</a:t>
            </a:fld>
            <a:endParaRPr lang="en-US" dirty="0"/>
          </a:p>
        </p:txBody>
      </p:sp>
    </p:spTree>
    <p:extLst>
      <p:ext uri="{BB962C8B-B14F-4D97-AF65-F5344CB8AC3E}">
        <p14:creationId xmlns:p14="http://schemas.microsoft.com/office/powerpoint/2010/main" val="6188190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354701-878F-492E-8A1A-521C2C86A96A}" type="slidenum">
              <a:rPr lang="en-US"/>
              <a:pPr>
                <a:defRPr/>
              </a:pPr>
              <a:t>‹#›</a:t>
            </a:fld>
            <a:endParaRPr lang="en-US" dirty="0"/>
          </a:p>
        </p:txBody>
      </p:sp>
    </p:spTree>
    <p:extLst>
      <p:ext uri="{BB962C8B-B14F-4D97-AF65-F5344CB8AC3E}">
        <p14:creationId xmlns:p14="http://schemas.microsoft.com/office/powerpoint/2010/main" val="22716796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EDE853-846C-4C54-851B-7BA85321FD6D}" type="slidenum">
              <a:rPr lang="en-US"/>
              <a:pPr>
                <a:defRPr/>
              </a:pPr>
              <a:t>‹#›</a:t>
            </a:fld>
            <a:endParaRPr lang="en-US" dirty="0"/>
          </a:p>
        </p:txBody>
      </p:sp>
    </p:spTree>
    <p:extLst>
      <p:ext uri="{BB962C8B-B14F-4D97-AF65-F5344CB8AC3E}">
        <p14:creationId xmlns:p14="http://schemas.microsoft.com/office/powerpoint/2010/main" val="11371135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7868A46-3A19-4B62-8011-D047D178DF65}" type="slidenum">
              <a:rPr lang="en-US"/>
              <a:pPr>
                <a:defRPr/>
              </a:pPr>
              <a:t>‹#›</a:t>
            </a:fld>
            <a:endParaRPr lang="en-US" dirty="0"/>
          </a:p>
        </p:txBody>
      </p:sp>
    </p:spTree>
    <p:extLst>
      <p:ext uri="{BB962C8B-B14F-4D97-AF65-F5344CB8AC3E}">
        <p14:creationId xmlns:p14="http://schemas.microsoft.com/office/powerpoint/2010/main" val="2619774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9565818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8D84C0-19ED-4736-87C2-23BF9920A40B}" type="slidenum">
              <a:rPr lang="en-US"/>
              <a:pPr>
                <a:defRPr/>
              </a:pPr>
              <a:t>‹#›</a:t>
            </a:fld>
            <a:endParaRPr lang="en-US" dirty="0"/>
          </a:p>
        </p:txBody>
      </p:sp>
    </p:spTree>
    <p:extLst>
      <p:ext uri="{BB962C8B-B14F-4D97-AF65-F5344CB8AC3E}">
        <p14:creationId xmlns:p14="http://schemas.microsoft.com/office/powerpoint/2010/main" val="8759674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59FF0D7-5FFC-4F4C-A8A9-4FC77B0A2EF1}" type="slidenum">
              <a:rPr lang="en-US"/>
              <a:pPr>
                <a:defRPr/>
              </a:pPr>
              <a:t>‹#›</a:t>
            </a:fld>
            <a:endParaRPr lang="en-US" dirty="0"/>
          </a:p>
        </p:txBody>
      </p:sp>
    </p:spTree>
    <p:extLst>
      <p:ext uri="{BB962C8B-B14F-4D97-AF65-F5344CB8AC3E}">
        <p14:creationId xmlns:p14="http://schemas.microsoft.com/office/powerpoint/2010/main" val="42002777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7979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388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6515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0225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0007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5224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1831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147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6/7/2013</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92593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171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8170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2160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7117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686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5405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765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921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2068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270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6/7/2013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3701311"/>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1754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2001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553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30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1749854178"/>
      </p:ext>
    </p:extLst>
  </p:cSld>
  <p:clrMapOvr>
    <a:masterClrMapping/>
  </p:clrMapOvr>
  <p:timing>
    <p:tnLst>
      <p:par>
        <p:cTn id="1" dur="indefinite" restart="never" nodeType="tmRoot"/>
      </p:par>
    </p:tn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106563345"/>
      </p:ext>
    </p:extLst>
  </p:cSld>
  <p:clrMapOvr>
    <a:masterClrMapping/>
  </p:clrMapOvr>
  <p:timing>
    <p:tnLst>
      <p:par>
        <p:cTn id="1" dur="indefinite" restart="never" nodeType="tmRoot"/>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423073717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34220548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4038172545"/>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6/7/2013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45410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6/7/2013</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280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667000" y="3959225"/>
            <a:ext cx="3505200" cy="730250"/>
          </a:xfrm>
          <a:prstGeom prst="rect">
            <a:avLst/>
          </a:prstGeom>
        </p:spPr>
        <p:txBody>
          <a:bodyPr/>
          <a:lstStyle>
            <a:lvl1pPr marL="0" indent="0" algn="r">
              <a:buNone/>
              <a:defRPr sz="1400"/>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2667000" y="2438400"/>
            <a:ext cx="3505200" cy="1524000"/>
          </a:xfrm>
          <a:prstGeom prst="rect">
            <a:avLst/>
          </a:prstGeom>
        </p:spPr>
        <p:txBody>
          <a:bodyPr anchor="b"/>
          <a:lstStyle>
            <a:lvl1pPr algn="r">
              <a:defRPr sz="3200">
                <a:latin typeface="Franklin Gothic Book" pitchFamily="34" charset="0"/>
              </a:defRPr>
            </a:lvl1pPr>
          </a:lstStyle>
          <a:p>
            <a:r>
              <a:rPr lang="en-US" dirty="0" smtClean="0"/>
              <a:t>Thank You!</a:t>
            </a:r>
            <a:endParaRPr lang="en-US" dirty="0"/>
          </a:p>
        </p:txBody>
      </p:sp>
    </p:spTree>
    <p:extLst>
      <p:ext uri="{BB962C8B-B14F-4D97-AF65-F5344CB8AC3E}">
        <p14:creationId xmlns:p14="http://schemas.microsoft.com/office/powerpoint/2010/main" val="3134705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6" name="TextBox 5"/>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spTree>
    <p:extLst>
      <p:ext uri="{BB962C8B-B14F-4D97-AF65-F5344CB8AC3E}">
        <p14:creationId xmlns:p14="http://schemas.microsoft.com/office/powerpoint/2010/main" val="17410312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3300918238"/>
      </p:ext>
    </p:extLst>
  </p:cSld>
  <p:clrMapOvr>
    <a:masterClrMapping/>
  </p:clrMapOvr>
  <p:timing>
    <p:tnLst>
      <p:par>
        <p:cTn id="1" dur="indefinite" restart="never" nodeType="tmRoot"/>
      </p:par>
    </p:tn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488685046"/>
      </p:ext>
    </p:extLst>
  </p:cSld>
  <p:clrMapOvr>
    <a:masterClrMapping/>
  </p:clrMapOvr>
  <p:timing>
    <p:tnLst>
      <p:par>
        <p:cTn id="1" dur="indefinite" restart="never" nodeType="tmRoot"/>
      </p:par>
    </p:tnLst>
  </p:timing>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25542350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162159809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927429449"/>
      </p:ext>
    </p:extLst>
  </p:cSld>
  <p:clrMapOvr>
    <a:masterClrMapping/>
  </p:clrMapOvr>
  <p:timing>
    <p:tnLst>
      <p:par>
        <p:cTn id="1" dur="indefinite" restart="never" nodeType="tmRoot"/>
      </p:par>
    </p:tn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6/7/2013</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021272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6/7/2013</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9036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ounded Rectangle 15"/>
          <p:cNvSpPr/>
          <p:nvPr userDrawn="1"/>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7"/>
          <p:cNvGrpSpPr/>
          <p:nvPr userDrawn="1"/>
        </p:nvGrpSpPr>
        <p:grpSpPr>
          <a:xfrm>
            <a:off x="211665" y="5353963"/>
            <a:ext cx="8723376" cy="1331580"/>
            <a:chOff x="211665" y="5353963"/>
            <a:chExt cx="8723376" cy="1331580"/>
          </a:xfrm>
        </p:grpSpPr>
        <p:sp>
          <p:nvSpPr>
            <p:cNvPr id="11" name="Freeform 14"/>
            <p:cNvSpPr>
              <a:spLocks/>
            </p:cNvSpPr>
            <p:nvPr/>
          </p:nvSpPr>
          <p:spPr bwMode="hidden">
            <a:xfrm>
              <a:off x="6054922" y="5499186"/>
              <a:ext cx="2880119" cy="71494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18"/>
            <p:cNvSpPr>
              <a:spLocks/>
            </p:cNvSpPr>
            <p:nvPr/>
          </p:nvSpPr>
          <p:spPr bwMode="hidden">
            <a:xfrm>
              <a:off x="2622407" y="5370719"/>
              <a:ext cx="5551627" cy="85122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22"/>
            <p:cNvSpPr>
              <a:spLocks/>
            </p:cNvSpPr>
            <p:nvPr/>
          </p:nvSpPr>
          <p:spPr bwMode="hidden">
            <a:xfrm>
              <a:off x="2832084" y="5383008"/>
              <a:ext cx="5474993" cy="775266"/>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26"/>
            <p:cNvSpPr>
              <a:spLocks/>
            </p:cNvSpPr>
            <p:nvPr/>
          </p:nvSpPr>
          <p:spPr bwMode="hidden">
            <a:xfrm>
              <a:off x="5616412" y="5369602"/>
              <a:ext cx="3312243" cy="652385"/>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5" name="Freeform 10"/>
            <p:cNvSpPr>
              <a:spLocks/>
            </p:cNvSpPr>
            <p:nvPr/>
          </p:nvSpPr>
          <p:spPr bwMode="hidden">
            <a:xfrm>
              <a:off x="211665" y="5353963"/>
              <a:ext cx="8723376" cy="133158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5791200"/>
            <a:ext cx="3069336" cy="405384"/>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6400" y="3027871"/>
            <a:ext cx="2485446" cy="2412906"/>
          </a:xfrm>
          <a:prstGeom prst="rect">
            <a:avLst/>
          </a:prstGeom>
        </p:spPr>
      </p:pic>
      <p:sp>
        <p:nvSpPr>
          <p:cNvPr id="21" name="Title 1"/>
          <p:cNvSpPr>
            <a:spLocks noGrp="1"/>
          </p:cNvSpPr>
          <p:nvPr>
            <p:ph type="ctrTitle"/>
          </p:nvPr>
        </p:nvSpPr>
        <p:spPr>
          <a:xfrm>
            <a:off x="669036" y="533400"/>
            <a:ext cx="7636764" cy="1447800"/>
          </a:xfrm>
        </p:spPr>
        <p:txBody>
          <a:bodyPr>
            <a:normAutofit/>
          </a:bodyPr>
          <a:lstStyle/>
          <a:p>
            <a:r>
              <a:rPr lang="en-US" sz="2700" b="1" dirty="0" smtClean="0">
                <a:solidFill>
                  <a:schemeClr val="tx2">
                    <a:lumMod val="75000"/>
                  </a:schemeClr>
                </a:solidFill>
              </a:rPr>
              <a:t>Minnesota Department of Revenue</a:t>
            </a:r>
            <a:br>
              <a:rPr lang="en-US" sz="2700" b="1" dirty="0" smtClean="0">
                <a:solidFill>
                  <a:schemeClr val="tx2">
                    <a:lumMod val="75000"/>
                  </a:schemeClr>
                </a:solidFill>
              </a:rPr>
            </a:br>
            <a:r>
              <a:rPr lang="en-US" sz="3600" b="1" dirty="0" smtClean="0">
                <a:solidFill>
                  <a:schemeClr val="bg1"/>
                </a:solidFill>
              </a:rPr>
              <a:t>Slideshow Title</a:t>
            </a:r>
            <a:endParaRPr lang="en-US" sz="2000" b="1" dirty="0">
              <a:solidFill>
                <a:schemeClr val="bg1"/>
              </a:solidFill>
            </a:endParaRPr>
          </a:p>
        </p:txBody>
      </p:sp>
      <p:sp>
        <p:nvSpPr>
          <p:cNvPr id="22" name="Subtitle 3"/>
          <p:cNvSpPr>
            <a:spLocks noGrp="1"/>
          </p:cNvSpPr>
          <p:nvPr>
            <p:ph type="subTitle" idx="1"/>
          </p:nvPr>
        </p:nvSpPr>
        <p:spPr>
          <a:xfrm>
            <a:off x="762000" y="2286000"/>
            <a:ext cx="4191000" cy="2819400"/>
          </a:xfrm>
        </p:spPr>
        <p:txBody>
          <a:bodyPr/>
          <a:lstStyle/>
          <a:p>
            <a:pPr algn="l"/>
            <a:endParaRPr lang="en-US" dirty="0"/>
          </a:p>
        </p:txBody>
      </p:sp>
    </p:spTree>
    <p:extLst>
      <p:ext uri="{BB962C8B-B14F-4D97-AF65-F5344CB8AC3E}">
        <p14:creationId xmlns:p14="http://schemas.microsoft.com/office/powerpoint/2010/main" val="229720461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818" y="6349114"/>
            <a:ext cx="2306782" cy="30466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20092"/>
          <a:stretch/>
        </p:blipFill>
        <p:spPr>
          <a:xfrm>
            <a:off x="8001000" y="5867400"/>
            <a:ext cx="914400" cy="709353"/>
          </a:xfrm>
          <a:prstGeom prst="rect">
            <a:avLst/>
          </a:prstGeom>
          <a:effectLst>
            <a:glow rad="101600">
              <a:schemeClr val="bg1">
                <a:alpha val="60000"/>
              </a:schemeClr>
            </a:glow>
          </a:effectLst>
        </p:spPr>
      </p:pic>
    </p:spTree>
    <p:extLst>
      <p:ext uri="{BB962C8B-B14F-4D97-AF65-F5344CB8AC3E}">
        <p14:creationId xmlns:p14="http://schemas.microsoft.com/office/powerpoint/2010/main" val="6727938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a:xfrm>
            <a:off x="457200" y="6416675"/>
            <a:ext cx="2133600" cy="365125"/>
          </a:xfrm>
          <a:prstGeom prst="rect">
            <a:avLst/>
          </a:prstGeom>
        </p:spPr>
        <p:txBody>
          <a:bodyPr/>
          <a:lstStyle/>
          <a:p>
            <a:fld id="{5DC3E618-447C-48AE-AC23-78CED7696653}" type="datetimeFigureOut">
              <a:rPr lang="en-US">
                <a:solidFill>
                  <a:prstClr val="black"/>
                </a:solidFill>
              </a:rPr>
              <a:pPr/>
              <a:t>6/7/2013</a:t>
            </a:fld>
            <a:endParaRPr lang="en-US" dirty="0">
              <a:solidFill>
                <a:prstClr val="black"/>
              </a:solidFill>
            </a:endParaRPr>
          </a:p>
        </p:txBody>
      </p:sp>
      <p:sp>
        <p:nvSpPr>
          <p:cNvPr id="17" name="Footer Placeholder 16"/>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29" name="Slide Number Placeholder 28"/>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9" name="Subtitle 8"/>
          <p:cNvSpPr>
            <a:spLocks noGrp="1"/>
          </p:cNvSpPr>
          <p:nvPr>
            <p:ph type="subTitle" idx="1"/>
          </p:nvPr>
        </p:nvSpPr>
        <p:spPr>
          <a:xfrm>
            <a:off x="1371600" y="3331698"/>
            <a:ext cx="6400800" cy="1752600"/>
          </a:xfrm>
          <a:prstGeom prst="rect">
            <a:avLst/>
          </a:prstGeo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860049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818" y="6349114"/>
            <a:ext cx="2306782" cy="304669"/>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20092"/>
          <a:stretch/>
        </p:blipFill>
        <p:spPr>
          <a:xfrm>
            <a:off x="8001000" y="5867400"/>
            <a:ext cx="914400" cy="709353"/>
          </a:xfrm>
          <a:prstGeom prst="rect">
            <a:avLst/>
          </a:prstGeom>
          <a:effectLst>
            <a:glow rad="101600">
              <a:schemeClr val="bg1">
                <a:alpha val="60000"/>
              </a:schemeClr>
            </a:glow>
          </a:effectLst>
        </p:spPr>
      </p:pic>
    </p:spTree>
    <p:extLst>
      <p:ext uri="{BB962C8B-B14F-4D97-AF65-F5344CB8AC3E}">
        <p14:creationId xmlns:p14="http://schemas.microsoft.com/office/powerpoint/2010/main" val="315887790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818" y="6349114"/>
            <a:ext cx="2306782" cy="30466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b="20092"/>
          <a:stretch/>
        </p:blipFill>
        <p:spPr>
          <a:xfrm>
            <a:off x="8001000" y="5867400"/>
            <a:ext cx="914400" cy="709353"/>
          </a:xfrm>
          <a:prstGeom prst="rect">
            <a:avLst/>
          </a:prstGeom>
          <a:effectLst>
            <a:glow rad="101600">
              <a:schemeClr val="bg1">
                <a:alpha val="60000"/>
              </a:schemeClr>
            </a:glow>
          </a:effectLst>
        </p:spPr>
      </p:pic>
    </p:spTree>
    <p:extLst>
      <p:ext uri="{BB962C8B-B14F-4D97-AF65-F5344CB8AC3E}">
        <p14:creationId xmlns:p14="http://schemas.microsoft.com/office/powerpoint/2010/main" val="956750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818" y="6349114"/>
            <a:ext cx="2306782" cy="304669"/>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b="20092"/>
          <a:stretch/>
        </p:blipFill>
        <p:spPr>
          <a:xfrm>
            <a:off x="8001000" y="5867400"/>
            <a:ext cx="914400" cy="709353"/>
          </a:xfrm>
          <a:prstGeom prst="rect">
            <a:avLst/>
          </a:prstGeom>
          <a:effectLst>
            <a:glow rad="101600">
              <a:schemeClr val="bg1">
                <a:alpha val="60000"/>
              </a:schemeClr>
            </a:glow>
          </a:effectLst>
        </p:spPr>
      </p:pic>
    </p:spTree>
    <p:extLst>
      <p:ext uri="{BB962C8B-B14F-4D97-AF65-F5344CB8AC3E}">
        <p14:creationId xmlns:p14="http://schemas.microsoft.com/office/powerpoint/2010/main" val="295571910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20092"/>
          <a:stretch/>
        </p:blipFill>
        <p:spPr>
          <a:xfrm>
            <a:off x="6248400" y="304799"/>
            <a:ext cx="914400" cy="709353"/>
          </a:xfrm>
          <a:prstGeom prst="rect">
            <a:avLst/>
          </a:prstGeom>
          <a:effectLst>
            <a:glow rad="101600">
              <a:schemeClr val="bg1">
                <a:alpha val="60000"/>
              </a:schemeClr>
            </a:glow>
          </a:effec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974" y="6349113"/>
            <a:ext cx="2306782" cy="304669"/>
          </a:xfrm>
          <a:prstGeom prst="rect">
            <a:avLst/>
          </a:prstGeom>
        </p:spPr>
      </p:pic>
    </p:spTree>
    <p:extLst>
      <p:ext uri="{BB962C8B-B14F-4D97-AF65-F5344CB8AC3E}">
        <p14:creationId xmlns:p14="http://schemas.microsoft.com/office/powerpoint/2010/main" val="185076425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41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109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7151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163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554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28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5DC3E618-447C-48AE-AC23-78CED7696653}" type="datetimeFigureOut">
              <a:rPr lang="en-US">
                <a:solidFill>
                  <a:prstClr val="black"/>
                </a:solidFill>
              </a:rPr>
              <a:pPr/>
              <a:t>6/7/2013</a:t>
            </a:fld>
            <a:endParaRPr lang="en-US" dirty="0">
              <a:solidFill>
                <a:prstClr val="black"/>
              </a:solidFill>
            </a:endParaRPr>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1550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973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713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769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85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26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629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727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033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774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06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600200"/>
            <a:ext cx="8229600" cy="4709160"/>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5DC3E618-447C-48AE-AC23-78CED7696653}" type="datetimeFigureOut">
              <a:rPr lang="en-US">
                <a:solidFill>
                  <a:prstClr val="black"/>
                </a:solidFill>
              </a:rPr>
              <a:pPr/>
              <a:t>6/7/2013</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schemeClr val="bg1"/>
                </a:solidFill>
              </a:rPr>
              <a:t>MnGeo State Government Advisory Council Meeting</a:t>
            </a:r>
            <a:endParaRPr lang="en-US" sz="1400" b="1" dirty="0">
              <a:solidFill>
                <a:schemeClr val="bg1"/>
              </a:solidFill>
            </a:endParaRPr>
          </a:p>
        </p:txBody>
      </p:sp>
    </p:spTree>
    <p:extLst>
      <p:ext uri="{BB962C8B-B14F-4D97-AF65-F5344CB8AC3E}">
        <p14:creationId xmlns:p14="http://schemas.microsoft.com/office/powerpoint/2010/main" val="1981639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473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264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337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778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809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181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BCC49915-AD51-4A82-AA28-46DDE6A3A940}"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90267893"/>
      </p:ext>
    </p:extLst>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AF39A83-1682-4CC5-B8B8-59474F9D0C8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73809696"/>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2D1DAB6-1924-45FA-81D1-EBBB3F71AB49}"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295733771"/>
      </p:ext>
    </p:extLst>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9E587A28-7AF6-44AD-B5AE-EC90B83207F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648490651"/>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3374949820"/>
      </p:ext>
    </p:extLst>
  </p:cSld>
  <p:clrMapOvr>
    <a:masterClrMapping/>
  </p:clrMapOvr>
  <p:timing>
    <p:tnLst>
      <p:par>
        <p:cTn id="1" dur="indefinite" restart="never" nodeType="tmRoot"/>
      </p:par>
    </p:tnLst>
  </p:timing>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285A7843-1DEE-4CBA-83FD-7B08A5080CC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38071620"/>
      </p:ext>
    </p:extLst>
  </p:cSld>
  <p:clrMapOvr>
    <a:masterClrMapping/>
  </p:clrMapOvr>
  <p:transition spd="slow">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D169B317-AE8A-4797-9F7A-0DD42A7D193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466027402"/>
      </p:ext>
    </p:extLst>
  </p:cSld>
  <p:clrMapOvr>
    <a:masterClrMapping/>
  </p:clrMapOvr>
  <p:transition spd="slow">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577E6E82-D9A4-4BF8-BCD0-5BF54CE3D269}"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0856235"/>
      </p:ext>
    </p:extLst>
  </p:cSld>
  <p:clrMapOvr>
    <a:masterClrMapping/>
  </p:clrMapOvr>
  <p:transition spd="slow">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58375202-D24D-4B90-97F6-D62EE57FC9F9}"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887442265"/>
      </p:ext>
    </p:extLst>
  </p:cSld>
  <p:clrMapOvr>
    <a:masterClrMapping/>
  </p:clrMapOvr>
  <p:transition spd="slow">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2010244-F000-4414-B438-AE9C60D667F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56473524"/>
      </p:ext>
    </p:extLst>
  </p:cSld>
  <p:clrMapOvr>
    <a:masterClrMapping/>
  </p:clrMapOvr>
  <p:transition spd="slow">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4EE8F31-9E04-4B0E-86F7-2F1FF66BAF1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5613435"/>
      </p:ext>
    </p:extLst>
  </p:cSld>
  <p:clrMapOvr>
    <a:masterClrMapping/>
  </p:clrMapOvr>
  <p:transition spd="slow">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95EF277-30B5-4173-92B8-502EF7D999C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706523420"/>
      </p:ext>
    </p:extLst>
  </p:cSld>
  <p:clrMapOvr>
    <a:masterClrMapping/>
  </p:clrMapOvr>
  <p:transition spd="slow">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D58D996-91CC-45DD-B54B-C43D284F6C42}" type="datetimeFigureOut">
              <a:rPr lang="en-US" smtClean="0">
                <a:solidFill>
                  <a:srgbClr val="DBF5F9">
                    <a:shade val="90000"/>
                  </a:srgbClr>
                </a:solidFill>
              </a:rPr>
              <a:pPr/>
              <a:t>6/7/2013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D30E97E8-A613-450A-8235-3297DCEEDA8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741944440"/>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78113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D58D996-91CC-45DD-B54B-C43D284F6C42}" type="datetimeFigureOut">
              <a:rPr lang="en-US" smtClean="0">
                <a:solidFill>
                  <a:srgbClr val="DBF5F9">
                    <a:shade val="90000"/>
                  </a:srgbClr>
                </a:solidFill>
              </a:rPr>
              <a:pPr/>
              <a:t>6/7/2013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D30E97E8-A613-450A-8235-3297DCEEDA8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60091320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704735811"/>
      </p:ext>
    </p:extLst>
  </p:cSld>
  <p:clrMapOvr>
    <a:masterClrMapping/>
  </p:clrMapOvr>
  <p:timing>
    <p:tnLst>
      <p:par>
        <p:cTn id="1" dur="indefinite" restart="never" nodeType="tmRoot"/>
      </p:par>
    </p:tnLst>
  </p:timing>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36931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77183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10792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67554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70443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67547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2832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9200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16" name="Slide Number Placeholder 10"/>
          <p:cNvSpPr>
            <a:spLocks noGrp="1"/>
          </p:cNvSpPr>
          <p:nvPr>
            <p:ph type="sldNum" sz="quarter" idx="11"/>
          </p:nvPr>
        </p:nvSpPr>
        <p:spPr>
          <a:xfrm>
            <a:off x="228600" y="6477000"/>
            <a:ext cx="533400" cy="3048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2"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3"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2" name="Date Placeholder 1"/>
          <p:cNvSpPr>
            <a:spLocks noGrp="1"/>
          </p:cNvSpPr>
          <p:nvPr>
            <p:ph type="dt" sz="half" idx="12"/>
          </p:nvPr>
        </p:nvSpPr>
        <p:spPr/>
        <p:txBody>
          <a:body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359205073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3048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5" name="Date Placeholder 1"/>
          <p:cNvSpPr>
            <a:spLocks noGrp="1"/>
          </p:cNvSpPr>
          <p:nvPr>
            <p:ph type="dt" sz="half" idx="12"/>
          </p:nvPr>
        </p:nvSpPr>
        <p:spPr>
          <a:xfrm>
            <a:off x="777072" y="6415755"/>
            <a:ext cx="2133600" cy="365125"/>
          </a:xfrm>
        </p:spPr>
        <p:txBody>
          <a:body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25604510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spTree>
    <p:extLst>
      <p:ext uri="{BB962C8B-B14F-4D97-AF65-F5344CB8AC3E}">
        <p14:creationId xmlns:p14="http://schemas.microsoft.com/office/powerpoint/2010/main" val="263086532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
        <p:nvSpPr>
          <p:cNvPr id="7" name="Date Placeholder 1"/>
          <p:cNvSpPr>
            <a:spLocks noGrp="1"/>
          </p:cNvSpPr>
          <p:nvPr>
            <p:ph type="dt" sz="half" idx="12"/>
          </p:nvPr>
        </p:nvSpPr>
        <p:spPr>
          <a:xfrm>
            <a:off x="777072" y="6415755"/>
            <a:ext cx="2133600" cy="365125"/>
          </a:xfrm>
        </p:spPr>
        <p:txBody>
          <a:body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259862101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13"/>
          </p:nvPr>
        </p:nvSpPr>
        <p:spPr>
          <a:xfrm>
            <a:off x="777072" y="6415755"/>
            <a:ext cx="2133600" cy="365125"/>
          </a:xfrm>
        </p:spPr>
        <p:txBody>
          <a:body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84946899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12"/>
          </p:nvPr>
        </p:nvSpPr>
        <p:spPr>
          <a:xfrm>
            <a:off x="777072" y="6415755"/>
            <a:ext cx="2133600" cy="365125"/>
          </a:xfrm>
        </p:spPr>
        <p:txBody>
          <a:body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293422198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1"/>
          <p:cNvSpPr>
            <a:spLocks noGrp="1"/>
          </p:cNvSpPr>
          <p:nvPr>
            <p:ph type="dt" sz="half" idx="15"/>
          </p:nvPr>
        </p:nvSpPr>
        <p:spPr>
          <a:xfrm>
            <a:off x="777072" y="6415755"/>
            <a:ext cx="2133600" cy="365125"/>
          </a:xfrm>
        </p:spPr>
        <p:txBody>
          <a:body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173315967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523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9824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586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287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376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0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90.xml"/><Relationship Id="rId7"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6.png"/><Relationship Id="rId5" Type="http://schemas.openxmlformats.org/officeDocument/2006/relationships/slideLayout" Target="../slideLayouts/slideLayout92.xml"/><Relationship Id="rId10" Type="http://schemas.openxmlformats.org/officeDocument/2006/relationships/image" Target="../media/image5.png"/><Relationship Id="rId4" Type="http://schemas.openxmlformats.org/officeDocument/2006/relationships/slideLayout" Target="../slideLayouts/slideLayout91.xml"/><Relationship Id="rId9"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2.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3.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4.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6.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5.pn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microsoft.com/office/2007/relationships/hdphoto" Target="../media/hdphoto1.wdp"/><Relationship Id="rId5" Type="http://schemas.openxmlformats.org/officeDocument/2006/relationships/slideLayout" Target="../slideLayouts/slideLayout131.xml"/><Relationship Id="rId10" Type="http://schemas.openxmlformats.org/officeDocument/2006/relationships/image" Target="../media/image4.jpeg"/><Relationship Id="rId4" Type="http://schemas.openxmlformats.org/officeDocument/2006/relationships/slideLayout" Target="../slideLayouts/slideLayout130.xml"/><Relationship Id="rId9" Type="http://schemas.openxmlformats.org/officeDocument/2006/relationships/theme" Target="../theme/theme15.xml"/><Relationship Id="rId1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6.xml"/><Relationship Id="rId1" Type="http://schemas.openxmlformats.org/officeDocument/2006/relationships/slideLayout" Target="../slideLayouts/slideLayout135.xml"/><Relationship Id="rId4" Type="http://schemas.openxmlformats.org/officeDocument/2006/relationships/image" Target="../media/image14.pn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5" Type="http://schemas.openxmlformats.org/officeDocument/2006/relationships/image" Target="../media/image14.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theme" Target="../theme/theme1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56.xml"/><Relationship Id="rId7" Type="http://schemas.openxmlformats.org/officeDocument/2006/relationships/theme" Target="../theme/theme1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5" Type="http://schemas.openxmlformats.org/officeDocument/2006/relationships/slideLayout" Target="../slideLayouts/slideLayout158.xml"/><Relationship Id="rId10" Type="http://schemas.openxmlformats.org/officeDocument/2006/relationships/image" Target="../media/image17.png"/><Relationship Id="rId4" Type="http://schemas.openxmlformats.org/officeDocument/2006/relationships/slideLayout" Target="../slideLayouts/slideLayout157.xml"/><Relationship Id="rId9" Type="http://schemas.openxmlformats.org/officeDocument/2006/relationships/image" Target="../media/image16.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png"/><Relationship Id="rId5" Type="http://schemas.openxmlformats.org/officeDocument/2006/relationships/slideLayout" Target="../slideLayouts/slideLayout11.xml"/><Relationship Id="rId10" Type="http://schemas.microsoft.com/office/2007/relationships/hdphoto" Target="../media/hdphoto1.wdp"/><Relationship Id="rId4" Type="http://schemas.openxmlformats.org/officeDocument/2006/relationships/slideLayout" Target="../slideLayouts/slideLayout10.xml"/><Relationship Id="rId9"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62.xml"/><Relationship Id="rId7" Type="http://schemas.openxmlformats.org/officeDocument/2006/relationships/theme" Target="../theme/theme20.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image" Target="../media/image17.png"/><Relationship Id="rId4" Type="http://schemas.openxmlformats.org/officeDocument/2006/relationships/slideLayout" Target="../slideLayouts/slideLayout163.xml"/><Relationship Id="rId9" Type="http://schemas.openxmlformats.org/officeDocument/2006/relationships/image" Target="../media/image1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2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83.xml"/><Relationship Id="rId7" Type="http://schemas.openxmlformats.org/officeDocument/2006/relationships/theme" Target="../theme/theme2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10" Type="http://schemas.openxmlformats.org/officeDocument/2006/relationships/image" Target="../media/image17.png"/><Relationship Id="rId4" Type="http://schemas.openxmlformats.org/officeDocument/2006/relationships/slideLayout" Target="../slideLayouts/slideLayout184.xml"/><Relationship Id="rId9" Type="http://schemas.openxmlformats.org/officeDocument/2006/relationships/image" Target="../media/image1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theme" Target="../theme/theme23.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5.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jpeg"/><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slideLayout" Target="../slideLayouts/slideLayout26.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6.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5.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microsoft.com/office/2007/relationships/hdphoto" Target="../media/hdphoto1.wdp"/><Relationship Id="rId5" Type="http://schemas.openxmlformats.org/officeDocument/2006/relationships/slideLayout" Target="../slideLayouts/slideLayout34.xml"/><Relationship Id="rId10" Type="http://schemas.openxmlformats.org/officeDocument/2006/relationships/image" Target="../media/image4.jpeg"/><Relationship Id="rId4" Type="http://schemas.openxmlformats.org/officeDocument/2006/relationships/slideLayout" Target="../slideLayouts/slideLayout33.xml"/><Relationship Id="rId9" Type="http://schemas.openxmlformats.org/officeDocument/2006/relationships/theme" Target="../theme/theme5.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9.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ecorative picture of wire mesh"/>
          <p:cNvPicPr>
            <a:picLocks noChangeAspect="1"/>
          </p:cNvPicPr>
          <p:nvPr/>
        </p:nvPicPr>
        <p:blipFill>
          <a:blip r:embed="rId8" cstate="print"/>
          <a:stretch>
            <a:fillRect/>
          </a:stretch>
        </p:blipFill>
        <p:spPr>
          <a:xfrm>
            <a:off x="6850374" y="0"/>
            <a:ext cx="2293626" cy="6858000"/>
          </a:xfrm>
          <a:prstGeom prst="rect">
            <a:avLst/>
          </a:prstGeom>
        </p:spPr>
      </p:pic>
      <p:cxnSp>
        <p:nvCxnSpPr>
          <p:cNvPr id="12" name="Straight Connector 11" descr="Decorative line"/>
          <p:cNvCxnSpPr/>
          <p:nvPr/>
        </p:nvCxnSpPr>
        <p:spPr>
          <a:xfrm>
            <a:off x="0" y="1600200"/>
            <a:ext cx="6850374" cy="0"/>
          </a:xfrm>
          <a:prstGeom prst="line">
            <a:avLst/>
          </a:prstGeom>
          <a:noFill/>
          <a:ln w="28575" cap="flat" cmpd="sng" algn="ctr">
            <a:solidFill>
              <a:srgbClr val="B30838"/>
            </a:solidFill>
            <a:prstDash val="solid"/>
            <a:headEnd type="oval" w="med" len="med"/>
            <a:tailEnd type="oval" w="med" len="med"/>
          </a:ln>
          <a:effectLst/>
        </p:spPr>
      </p:cxnSp>
      <p:pic>
        <p:nvPicPr>
          <p:cNvPr id="7170" name="Picture 2" descr="C:\Projects\DR\Logo_MNIT_sm_jpg.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410200" y="6248400"/>
            <a:ext cx="13239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
        <p:nvSpPr>
          <p:cNvPr id="7" name="TextBox 6"/>
          <p:cNvSpPr txBox="1"/>
          <p:nvPr userDrawn="1"/>
        </p:nvSpPr>
        <p:spPr>
          <a:xfrm rot="5400000">
            <a:off x="7268957" y="3171665"/>
            <a:ext cx="3468706" cy="307777"/>
          </a:xfrm>
          <a:prstGeom prst="rect">
            <a:avLst/>
          </a:prstGeom>
          <a:noFill/>
        </p:spPr>
        <p:txBody>
          <a:bodyPr wrap="none" rtlCol="0">
            <a:spAutoFit/>
          </a:bodyPr>
          <a:lstStyle/>
          <a:p>
            <a:r>
              <a:rPr lang="en-US" sz="1400" b="1" dirty="0" smtClean="0">
                <a:solidFill>
                  <a:schemeClr val="bg1"/>
                </a:solidFill>
              </a:rPr>
              <a:t>MnGeo Statewide Advisory Council Meeting</a:t>
            </a:r>
            <a:endParaRPr lang="en-US" sz="1400" b="1" dirty="0">
              <a:solidFill>
                <a:schemeClr val="bg1"/>
              </a:solidFill>
            </a:endParaRPr>
          </a:p>
        </p:txBody>
      </p:sp>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D58D996-91CC-45DD-B54B-C43D284F6C42}" type="datetimeFigureOut">
              <a:rPr lang="en-US" smtClean="0">
                <a:solidFill>
                  <a:srgbClr val="04617B">
                    <a:shade val="90000"/>
                  </a:srgbClr>
                </a:solidFill>
              </a:rPr>
              <a:pPr/>
              <a:t>6/7/2013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0E97E8-A613-450A-8235-3297DCEEDA8C}"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1924512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Decorative picture" title="Decorative picture"/>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title="MN.IT Services logo"/>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title="Decorative picture"/>
          <p:cNvPicPr>
            <a:picLocks noChangeAspect="1"/>
          </p:cNvPicPr>
          <p:nvPr/>
        </p:nvPicPr>
        <p:blipFill>
          <a:blip r:embed="rId11" cstate="print"/>
          <a:stretch>
            <a:fillRect/>
          </a:stretch>
        </p:blipFill>
        <p:spPr>
          <a:xfrm>
            <a:off x="8823693" y="0"/>
            <a:ext cx="320307" cy="6858000"/>
          </a:xfrm>
          <a:prstGeom prst="rect">
            <a:avLst/>
          </a:prstGeom>
        </p:spPr>
      </p:pic>
      <p:sp>
        <p:nvSpPr>
          <p:cNvPr id="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05EBB909-DEA7-464F-9F72-BA91CB4EC6BB}" type="slidenum">
              <a:rPr lang="en-US" smtClean="0">
                <a:solidFill>
                  <a:prstClr val="black"/>
                </a:solidFill>
              </a:rPr>
              <a:pPr/>
              <a:t>‹#›</a:t>
            </a:fld>
            <a:endParaRPr lang="en-US" dirty="0">
              <a:solidFill>
                <a:prstClr val="black"/>
              </a:solidFill>
            </a:endParaRPr>
          </a:p>
        </p:txBody>
      </p:sp>
      <p:sp>
        <p:nvSpPr>
          <p:cNvPr id="3" name="Date Placeholder 2"/>
          <p:cNvSpPr>
            <a:spLocks noGrp="1"/>
          </p:cNvSpPr>
          <p:nvPr>
            <p:ph type="dt" sz="half" idx="2"/>
          </p:nvPr>
        </p:nvSpPr>
        <p:spPr>
          <a:xfrm>
            <a:off x="777072" y="6415755"/>
            <a:ext cx="21336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smtClean="0">
                <a:solidFill>
                  <a:prstClr val="black">
                    <a:tint val="75000"/>
                  </a:prstClr>
                </a:solidFill>
              </a:rPr>
              <a:t>Manually enter date here if desired.</a:t>
            </a:r>
            <a:endParaRPr lang="en-US" dirty="0">
              <a:solidFill>
                <a:prstClr val="black">
                  <a:tint val="75000"/>
                </a:prstClr>
              </a:solidFill>
            </a:endParaRPr>
          </a:p>
        </p:txBody>
      </p:sp>
    </p:spTree>
    <p:extLst>
      <p:ext uri="{BB962C8B-B14F-4D97-AF65-F5344CB8AC3E}">
        <p14:creationId xmlns:p14="http://schemas.microsoft.com/office/powerpoint/2010/main" val="207725458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timing>
    <p:tnLst>
      <p:par>
        <p:cTn id="1" dur="indefinite" restart="never" nodeType="tmRoot"/>
      </p:par>
    </p:tnLst>
  </p:timing>
  <p:hf hdr="0" ftr="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62384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1C7EC-D17D-4476-AA20-1188D2134F5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FEB9B-2F24-4F23-B067-1A3359240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54777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23362619-C2F9-4734-9907-86243AA7826D}" type="datetimeFigureOut">
              <a:rPr lang="en-US" smtClean="0">
                <a:solidFill>
                  <a:srgbClr val="676A55">
                    <a:tint val="60000"/>
                    <a:satMod val="155000"/>
                  </a:srgbClr>
                </a:solidFill>
              </a:rPr>
              <a:pPr/>
              <a:t>6/7/2013</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6C94AA0-96BC-4E67-87B4-386EC5F6CD84}"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2397072158"/>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pic>
        <p:nvPicPr>
          <p:cNvPr id="11" name="Picture 10" descr="Decorative picture"/>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3" cstate="print"/>
          <a:stretch>
            <a:fillRect/>
          </a:stretch>
        </p:blipFill>
        <p:spPr>
          <a:xfrm>
            <a:off x="8823693" y="0"/>
            <a:ext cx="320307" cy="6858000"/>
          </a:xfrm>
          <a:prstGeom prst="rect">
            <a:avLst/>
          </a:prstGeom>
        </p:spPr>
      </p:pic>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198402431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descr="the agency's logo" title="MN.IT Services logo"/>
          <p:cNvPicPr>
            <a:picLocks noChangeAspect="1"/>
          </p:cNvPicPr>
          <p:nvPr/>
        </p:nvPicPr>
        <p:blipFill rotWithShape="1">
          <a:blip r:embed="rId3"/>
          <a:srcRect/>
          <a:stretch/>
        </p:blipFill>
        <p:spPr>
          <a:xfrm>
            <a:off x="381000" y="333375"/>
            <a:ext cx="3571875" cy="1193800"/>
          </a:xfrm>
          <a:prstGeom prst="rect">
            <a:avLst/>
          </a:prstGeom>
        </p:spPr>
      </p:pic>
      <p:sp>
        <p:nvSpPr>
          <p:cNvPr id="20" name="Footer Placeholder 11" descr="Information Technology for Minnesota Government" title="Tagline"/>
          <p:cNvSpPr txBox="1">
            <a:spLocks/>
          </p:cNvSpPr>
          <p:nvPr/>
        </p:nvSpPr>
        <p:spPr>
          <a:xfrm>
            <a:off x="3962400" y="1447800"/>
            <a:ext cx="2820988" cy="152400"/>
          </a:xfrm>
          <a:prstGeom prst="rect">
            <a:avLst/>
          </a:prstGeom>
        </p:spPr>
        <p:txBody>
          <a:bodyPr anchor="b"/>
          <a:lstStyle>
            <a:defPPr>
              <a:defRPr lang="en-US"/>
            </a:defPPr>
            <a:lvl1pPr marL="0" algn="r" defTabSz="914400" rtl="0" eaLnBrk="1" latinLnBrk="0" hangingPunct="1">
              <a:defRPr sz="800" kern="1200" cap="all" baseline="0">
                <a:solidFill>
                  <a:schemeClr val="tx1"/>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ysClr val="windowText" lastClr="000000"/>
                </a:solidFill>
              </a:rPr>
              <a:t>Information Technology for Minnesota Government</a:t>
            </a:r>
            <a:endParaRPr lang="en-US" dirty="0">
              <a:solidFill>
                <a:sysClr val="windowText" lastClr="000000"/>
              </a:solidFill>
            </a:endParaRPr>
          </a:p>
        </p:txBody>
      </p:sp>
      <p:cxnSp>
        <p:nvCxnSpPr>
          <p:cNvPr id="18" name="Straight Connector 17" descr="decorative line" title="decorative line"/>
          <p:cNvCxnSpPr/>
          <p:nvPr/>
        </p:nvCxnSpPr>
        <p:spPr>
          <a:xfrm>
            <a:off x="0" y="1600200"/>
            <a:ext cx="6850063" cy="0"/>
          </a:xfrm>
          <a:prstGeom prst="line">
            <a:avLst/>
          </a:prstGeom>
          <a:noFill/>
          <a:ln w="28575" cap="flat" cmpd="sng" algn="ctr">
            <a:solidFill>
              <a:srgbClr val="B30838"/>
            </a:solidFill>
            <a:prstDash val="solid"/>
            <a:headEnd type="oval" w="med" len="med"/>
            <a:tailEnd type="oval" w="med" len="med"/>
          </a:ln>
          <a:effectLst/>
        </p:spPr>
      </p:cxnSp>
      <p:pic>
        <p:nvPicPr>
          <p:cNvPr id="14" name="Picture 13" descr="decorative picture of wire mesh" title="Decorative pictur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0063" y="0"/>
            <a:ext cx="2293937" cy="6858000"/>
          </a:xfrm>
          <a:prstGeom prst="rect">
            <a:avLst/>
          </a:prstGeom>
        </p:spPr>
      </p:pic>
    </p:spTree>
    <p:extLst>
      <p:ext uri="{BB962C8B-B14F-4D97-AF65-F5344CB8AC3E}">
        <p14:creationId xmlns:p14="http://schemas.microsoft.com/office/powerpoint/2010/main" val="3229520218"/>
      </p:ext>
    </p:extLst>
  </p:cSld>
  <p:clrMap bg1="lt1" tx1="dk1" bg2="lt2" tx2="dk2" accent1="accent1" accent2="accent2" accent3="accent3" accent4="accent4" accent5="accent5" accent6="accent6" hlink="hlink" folHlink="folHlink"/>
  <p:sldLayoutIdLst>
    <p:sldLayoutId id="2147483816" r:id="rId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Medium" pitchFamily="34" charset="0"/>
        </a:defRPr>
      </a:lvl2pPr>
      <a:lvl3pPr algn="ctr" rtl="0" eaLnBrk="0" fontAlgn="base" hangingPunct="0">
        <a:spcBef>
          <a:spcPct val="0"/>
        </a:spcBef>
        <a:spcAft>
          <a:spcPct val="0"/>
        </a:spcAft>
        <a:defRPr sz="4400">
          <a:solidFill>
            <a:schemeClr val="tx1"/>
          </a:solidFill>
          <a:latin typeface="Franklin Gothic Medium" pitchFamily="34" charset="0"/>
        </a:defRPr>
      </a:lvl3pPr>
      <a:lvl4pPr algn="ctr" rtl="0" eaLnBrk="0" fontAlgn="base" hangingPunct="0">
        <a:spcBef>
          <a:spcPct val="0"/>
        </a:spcBef>
        <a:spcAft>
          <a:spcPct val="0"/>
        </a:spcAft>
        <a:defRPr sz="4400">
          <a:solidFill>
            <a:schemeClr val="tx1"/>
          </a:solidFill>
          <a:latin typeface="Franklin Gothic Medium" pitchFamily="34" charset="0"/>
        </a:defRPr>
      </a:lvl4pPr>
      <a:lvl5pPr algn="ctr" rtl="0" eaLnBrk="0" fontAlgn="base" hangingPunct="0">
        <a:spcBef>
          <a:spcPct val="0"/>
        </a:spcBef>
        <a:spcAft>
          <a:spcPct val="0"/>
        </a:spcAft>
        <a:defRPr sz="4400">
          <a:solidFill>
            <a:schemeClr val="tx1"/>
          </a:solidFill>
          <a:latin typeface="Franklin Gothic Medium" pitchFamily="34" charset="0"/>
        </a:defRPr>
      </a:lvl5pPr>
      <a:lvl6pPr marL="457200" algn="ctr" rtl="0" fontAlgn="base">
        <a:spcBef>
          <a:spcPct val="0"/>
        </a:spcBef>
        <a:spcAft>
          <a:spcPct val="0"/>
        </a:spcAft>
        <a:defRPr sz="4400">
          <a:solidFill>
            <a:schemeClr val="tx1"/>
          </a:solidFill>
          <a:latin typeface="Franklin Gothic Medium" pitchFamily="34" charset="0"/>
        </a:defRPr>
      </a:lvl6pPr>
      <a:lvl7pPr marL="914400" algn="ctr" rtl="0" fontAlgn="base">
        <a:spcBef>
          <a:spcPct val="0"/>
        </a:spcBef>
        <a:spcAft>
          <a:spcPct val="0"/>
        </a:spcAft>
        <a:defRPr sz="4400">
          <a:solidFill>
            <a:schemeClr val="tx1"/>
          </a:solidFill>
          <a:latin typeface="Franklin Gothic Medium" pitchFamily="34" charset="0"/>
        </a:defRPr>
      </a:lvl7pPr>
      <a:lvl8pPr marL="1371600" algn="ctr" rtl="0" fontAlgn="base">
        <a:spcBef>
          <a:spcPct val="0"/>
        </a:spcBef>
        <a:spcAft>
          <a:spcPct val="0"/>
        </a:spcAft>
        <a:defRPr sz="4400">
          <a:solidFill>
            <a:schemeClr val="tx1"/>
          </a:solidFill>
          <a:latin typeface="Franklin Gothic Medium" pitchFamily="34" charset="0"/>
        </a:defRPr>
      </a:lvl8pPr>
      <a:lvl9pPr marL="1828800" algn="ctr" rtl="0" fontAlgn="base">
        <a:spcBef>
          <a:spcPct val="0"/>
        </a:spcBef>
        <a:spcAft>
          <a:spcPct val="0"/>
        </a:spcAft>
        <a:defRPr sz="4400">
          <a:solidFill>
            <a:schemeClr val="tx1"/>
          </a:solidFill>
          <a:latin typeface="Franklin Gothic Medium"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ecorative picture of wire mesh" title="Decorative pictur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0063" y="0"/>
            <a:ext cx="2293937" cy="6858000"/>
          </a:xfrm>
          <a:prstGeom prst="rect">
            <a:avLst/>
          </a:prstGeom>
        </p:spPr>
      </p:pic>
      <p:cxnSp>
        <p:nvCxnSpPr>
          <p:cNvPr id="12" name="Straight Connector 11" descr="Decorative line" title="Decorative line"/>
          <p:cNvCxnSpPr/>
          <p:nvPr/>
        </p:nvCxnSpPr>
        <p:spPr>
          <a:xfrm>
            <a:off x="0" y="1600200"/>
            <a:ext cx="6850063" cy="0"/>
          </a:xfrm>
          <a:prstGeom prst="line">
            <a:avLst/>
          </a:prstGeom>
          <a:noFill/>
          <a:ln w="28575" cap="flat" cmpd="sng" algn="ctr">
            <a:solidFill>
              <a:srgbClr val="B30838"/>
            </a:solidFill>
            <a:prstDash val="solid"/>
            <a:headEnd type="oval" w="med" len="med"/>
            <a:tailEnd type="oval" w="med" len="med"/>
          </a:ln>
          <a:effectLst/>
        </p:spPr>
      </p:cxnSp>
    </p:spTree>
    <p:extLst>
      <p:ext uri="{BB962C8B-B14F-4D97-AF65-F5344CB8AC3E}">
        <p14:creationId xmlns:p14="http://schemas.microsoft.com/office/powerpoint/2010/main" val="402768206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3BF8D5F-6D04-48E1-A4B6-E0DE6BD9D29B}"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31421074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 descr="Decorative pictur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0430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N.IT Services logo" title="MN.IT Services logo"/>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3800" y="6202363"/>
            <a:ext cx="1203325" cy="427037"/>
          </a:xfrm>
          <a:prstGeom prst="rect">
            <a:avLst/>
          </a:prstGeom>
        </p:spPr>
      </p:pic>
      <p:pic>
        <p:nvPicPr>
          <p:cNvPr id="12" name="Picture 11" descr="Decorative picture" title="Decorative pictur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23325" y="0"/>
            <a:ext cx="320675" cy="6858000"/>
          </a:xfrm>
          <a:prstGeom prst="rect">
            <a:avLst/>
          </a:prstGeom>
        </p:spPr>
      </p:pic>
      <p:sp>
        <p:nvSpPr>
          <p:cNvPr id="9" name="Slide Number Placeholder 10"/>
          <p:cNvSpPr>
            <a:spLocks noGrp="1"/>
          </p:cNvSpPr>
          <p:nvPr>
            <p:ph type="sldNum" sz="quarter" idx="4"/>
          </p:nvPr>
        </p:nvSpPr>
        <p:spPr>
          <a:xfrm>
            <a:off x="228600" y="6477000"/>
            <a:ext cx="533400" cy="304800"/>
          </a:xfrm>
          <a:prstGeom prst="rect">
            <a:avLst/>
          </a:prstGeom>
        </p:spPr>
        <p:txBody>
          <a:bodyPr/>
          <a:lstStyle>
            <a:lvl1pPr algn="l" fontAlgn="auto">
              <a:spcBef>
                <a:spcPts val="0"/>
              </a:spcBef>
              <a:spcAft>
                <a:spcPts val="0"/>
              </a:spcAft>
              <a:defRPr sz="800">
                <a:solidFill>
                  <a:prstClr val="black"/>
                </a:solidFill>
                <a:latin typeface="Franklin Gothic Book" pitchFamily="34" charset="0"/>
              </a:defRPr>
            </a:lvl1pPr>
          </a:lstStyle>
          <a:p>
            <a:pPr>
              <a:defRPr/>
            </a:pPr>
            <a:fld id="{6F230854-3A6F-4BC3-8654-B0A20125BED1}" type="slidenum">
              <a:rPr lang="en-US"/>
              <a:pPr>
                <a:defRPr/>
              </a:pPr>
              <a:t>‹#›</a:t>
            </a:fld>
            <a:endParaRPr lang="en-US" dirty="0"/>
          </a:p>
        </p:txBody>
      </p:sp>
      <p:sp>
        <p:nvSpPr>
          <p:cNvPr id="3" name="Date Placeholder 2"/>
          <p:cNvSpPr>
            <a:spLocks noGrp="1"/>
          </p:cNvSpPr>
          <p:nvPr>
            <p:ph type="dt" sz="half" idx="2"/>
          </p:nvPr>
        </p:nvSpPr>
        <p:spPr>
          <a:xfrm>
            <a:off x="776288" y="6415088"/>
            <a:ext cx="2133600" cy="365125"/>
          </a:xfrm>
          <a:prstGeom prst="rect">
            <a:avLst/>
          </a:prstGeom>
        </p:spPr>
        <p:txBody>
          <a:bodyPr vert="horz" lIns="91440" tIns="45720" rIns="91440" bIns="45720" rtlCol="0" anchor="ctr"/>
          <a:lstStyle>
            <a:lvl1pPr algn="l" fontAlgn="auto">
              <a:spcBef>
                <a:spcPts val="0"/>
              </a:spcBef>
              <a:spcAft>
                <a:spcPts val="0"/>
              </a:spcAft>
              <a:defRPr sz="800">
                <a:solidFill>
                  <a:prstClr val="black">
                    <a:tint val="75000"/>
                  </a:prstClr>
                </a:solidFill>
                <a:latin typeface="Franklin Gothic Book"/>
              </a:defRPr>
            </a:lvl1pPr>
          </a:lstStyle>
          <a:p>
            <a:pPr>
              <a:defRPr/>
            </a:pPr>
            <a:r>
              <a:rPr lang="en-US"/>
              <a:t>Manually enter date here if desired.</a:t>
            </a:r>
          </a:p>
        </p:txBody>
      </p:sp>
    </p:spTree>
    <p:extLst>
      <p:ext uri="{BB962C8B-B14F-4D97-AF65-F5344CB8AC3E}">
        <p14:creationId xmlns:p14="http://schemas.microsoft.com/office/powerpoint/2010/main" val="2122062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Lst>
  <p:timing>
    <p:tnLst>
      <p:par>
        <p:cTn id="1" dur="indefinite" restart="never" nodeType="tmRoot"/>
      </p:par>
    </p:tnLst>
  </p:timing>
  <p:hf hdr="0" ftr="0"/>
  <p:txStyles>
    <p:titleStyle>
      <a:lvl1pPr algn="r" rtl="0" eaLnBrk="0" fontAlgn="base" hangingPunct="0">
        <a:spcBef>
          <a:spcPct val="0"/>
        </a:spcBef>
        <a:spcAft>
          <a:spcPct val="0"/>
        </a:spcAft>
        <a:defRPr sz="2800" kern="1200">
          <a:gradFill>
            <a:gsLst>
              <a:gs pos="0">
                <a:schemeClr val="tx1">
                  <a:lumMod val="50000"/>
                </a:schemeClr>
              </a:gs>
              <a:gs pos="61000">
                <a:schemeClr val="tx1"/>
              </a:gs>
            </a:gsLst>
            <a:lin ang="5400000" scaled="0"/>
          </a:gradFill>
          <a:latin typeface="Franklin Gothic Book" pitchFamily="34" charset="0"/>
          <a:ea typeface="+mj-ea"/>
          <a:cs typeface="+mj-cs"/>
        </a:defRPr>
      </a:lvl1pPr>
      <a:lvl2pPr algn="r" rtl="0" eaLnBrk="0" fontAlgn="base" hangingPunct="0">
        <a:spcBef>
          <a:spcPct val="0"/>
        </a:spcBef>
        <a:spcAft>
          <a:spcPct val="0"/>
        </a:spcAft>
        <a:defRPr sz="2800">
          <a:solidFill>
            <a:schemeClr val="tx1"/>
          </a:solidFill>
          <a:latin typeface="Franklin Gothic Book" pitchFamily="34" charset="0"/>
        </a:defRPr>
      </a:lvl2pPr>
      <a:lvl3pPr algn="r" rtl="0" eaLnBrk="0" fontAlgn="base" hangingPunct="0">
        <a:spcBef>
          <a:spcPct val="0"/>
        </a:spcBef>
        <a:spcAft>
          <a:spcPct val="0"/>
        </a:spcAft>
        <a:defRPr sz="2800">
          <a:solidFill>
            <a:schemeClr val="tx1"/>
          </a:solidFill>
          <a:latin typeface="Franklin Gothic Book" pitchFamily="34" charset="0"/>
        </a:defRPr>
      </a:lvl3pPr>
      <a:lvl4pPr algn="r" rtl="0" eaLnBrk="0" fontAlgn="base" hangingPunct="0">
        <a:spcBef>
          <a:spcPct val="0"/>
        </a:spcBef>
        <a:spcAft>
          <a:spcPct val="0"/>
        </a:spcAft>
        <a:defRPr sz="2800">
          <a:solidFill>
            <a:schemeClr val="tx1"/>
          </a:solidFill>
          <a:latin typeface="Franklin Gothic Book" pitchFamily="34" charset="0"/>
        </a:defRPr>
      </a:lvl4pPr>
      <a:lvl5pPr algn="r" rtl="0" eaLnBrk="0" fontAlgn="base" hangingPunct="0">
        <a:spcBef>
          <a:spcPct val="0"/>
        </a:spcBef>
        <a:spcAft>
          <a:spcPct val="0"/>
        </a:spcAft>
        <a:defRPr sz="2800">
          <a:solidFill>
            <a:schemeClr val="tx1"/>
          </a:solidFill>
          <a:latin typeface="Franklin Gothic Book" pitchFamily="34" charset="0"/>
        </a:defRPr>
      </a:lvl5pPr>
      <a:lvl6pPr marL="457200" algn="r" rtl="0" fontAlgn="base">
        <a:spcBef>
          <a:spcPct val="0"/>
        </a:spcBef>
        <a:spcAft>
          <a:spcPct val="0"/>
        </a:spcAft>
        <a:defRPr sz="2800">
          <a:solidFill>
            <a:schemeClr val="tx1"/>
          </a:solidFill>
          <a:latin typeface="Franklin Gothic Book" pitchFamily="34" charset="0"/>
        </a:defRPr>
      </a:lvl6pPr>
      <a:lvl7pPr marL="914400" algn="r" rtl="0" fontAlgn="base">
        <a:spcBef>
          <a:spcPct val="0"/>
        </a:spcBef>
        <a:spcAft>
          <a:spcPct val="0"/>
        </a:spcAft>
        <a:defRPr sz="2800">
          <a:solidFill>
            <a:schemeClr val="tx1"/>
          </a:solidFill>
          <a:latin typeface="Franklin Gothic Book" pitchFamily="34" charset="0"/>
        </a:defRPr>
      </a:lvl7pPr>
      <a:lvl8pPr marL="1371600" algn="r" rtl="0" fontAlgn="base">
        <a:spcBef>
          <a:spcPct val="0"/>
        </a:spcBef>
        <a:spcAft>
          <a:spcPct val="0"/>
        </a:spcAft>
        <a:defRPr sz="2800">
          <a:solidFill>
            <a:schemeClr val="tx1"/>
          </a:solidFill>
          <a:latin typeface="Franklin Gothic Book" pitchFamily="34" charset="0"/>
        </a:defRPr>
      </a:lvl8pPr>
      <a:lvl9pPr marL="1828800" algn="r" rtl="0" fontAlgn="base">
        <a:spcBef>
          <a:spcPct val="0"/>
        </a:spcBef>
        <a:spcAft>
          <a:spcPct val="0"/>
        </a:spcAft>
        <a:defRPr sz="2800">
          <a:solidFill>
            <a:schemeClr val="tx1"/>
          </a:solidFill>
          <a:latin typeface="Franklin Gothic Book" pitchFamily="34" charset="0"/>
        </a:defRPr>
      </a:lvl9pPr>
    </p:titleStyle>
    <p:bodyStyle>
      <a:lvl1pPr marL="182563" indent="-182563" algn="l" rtl="0" eaLnBrk="0" fontAlgn="base" hangingPunct="0">
        <a:spcBef>
          <a:spcPct val="20000"/>
        </a:spcBef>
        <a:spcAft>
          <a:spcPct val="0"/>
        </a:spcAft>
        <a:buClr>
          <a:srgbClr val="7F7F7F"/>
        </a:buClr>
        <a:buFont typeface="Wingdings" pitchFamily="2" charset="2"/>
        <a:buChar char="§"/>
        <a:defRPr kern="1200">
          <a:solidFill>
            <a:srgbClr val="000000"/>
          </a:solidFill>
          <a:latin typeface="Franklin Gothic Book" pitchFamily="34" charset="0"/>
          <a:ea typeface="+mn-ea"/>
          <a:cs typeface="+mn-cs"/>
        </a:defRPr>
      </a:lvl1pPr>
      <a:lvl2pPr marL="411163"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2pPr>
      <a:lvl3pPr marL="593725"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3pPr>
      <a:lvl4pPr marL="776288"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4pPr>
      <a:lvl5pPr marL="958850"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pic>
        <p:nvPicPr>
          <p:cNvPr id="11" name="Picture 10" descr="Decorative picture"/>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2" cstate="print"/>
          <a:stretch>
            <a:fillRect/>
          </a:stretch>
        </p:blipFill>
        <p:spPr>
          <a:xfrm>
            <a:off x="8823693" y="0"/>
            <a:ext cx="320307" cy="6858000"/>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
        <p:nvSpPr>
          <p:cNvPr id="9" name="TextBox 8"/>
          <p:cNvSpPr txBox="1"/>
          <p:nvPr userDrawn="1"/>
        </p:nvSpPr>
        <p:spPr>
          <a:xfrm rot="5400000">
            <a:off x="7315006" y="3104465"/>
            <a:ext cx="3468706" cy="307777"/>
          </a:xfrm>
          <a:prstGeom prst="rect">
            <a:avLst/>
          </a:prstGeom>
          <a:noFill/>
        </p:spPr>
        <p:txBody>
          <a:bodyPr wrap="none" rtlCol="0">
            <a:spAutoFit/>
          </a:bodyPr>
          <a:lstStyle/>
          <a:p>
            <a:r>
              <a:rPr lang="en-US" sz="1400" b="1" dirty="0" smtClean="0">
                <a:solidFill>
                  <a:schemeClr val="bg1"/>
                </a:solidFill>
              </a:rPr>
              <a:t>MnGeo Statewide Advisory Council Meeting</a:t>
            </a:r>
            <a:endParaRPr lang="en-US" sz="1400" b="1" dirty="0">
              <a:solidFill>
                <a:schemeClr val="bg1"/>
              </a:solidFill>
            </a:endParaRPr>
          </a:p>
        </p:txBody>
      </p:sp>
    </p:spTree>
    <p:extLst>
      <p:ext uri="{BB962C8B-B14F-4D97-AF65-F5344CB8AC3E}">
        <p14:creationId xmlns:p14="http://schemas.microsoft.com/office/powerpoint/2010/main" val="16449258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6" r:id="rId6"/>
    <p:sldLayoutId id="2147483707" r:id="rId7"/>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0" descr="Decorative pictur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0430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N.IT Services logo" title="MN.IT Services logo"/>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3800" y="6202363"/>
            <a:ext cx="1203325" cy="427037"/>
          </a:xfrm>
          <a:prstGeom prst="rect">
            <a:avLst/>
          </a:prstGeom>
        </p:spPr>
      </p:pic>
      <p:pic>
        <p:nvPicPr>
          <p:cNvPr id="12" name="Picture 11" descr="Decorative picture" title="Decorative pictur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23325" y="0"/>
            <a:ext cx="320675" cy="6858000"/>
          </a:xfrm>
          <a:prstGeom prst="rect">
            <a:avLst/>
          </a:prstGeom>
        </p:spPr>
      </p:pic>
      <p:sp>
        <p:nvSpPr>
          <p:cNvPr id="9" name="Slide Number Placeholder 10"/>
          <p:cNvSpPr>
            <a:spLocks noGrp="1"/>
          </p:cNvSpPr>
          <p:nvPr>
            <p:ph type="sldNum" sz="quarter" idx="4"/>
          </p:nvPr>
        </p:nvSpPr>
        <p:spPr>
          <a:xfrm>
            <a:off x="228600" y="6477000"/>
            <a:ext cx="533400" cy="304800"/>
          </a:xfrm>
          <a:prstGeom prst="rect">
            <a:avLst/>
          </a:prstGeom>
        </p:spPr>
        <p:txBody>
          <a:bodyPr/>
          <a:lstStyle>
            <a:lvl1pPr algn="l" fontAlgn="auto">
              <a:spcBef>
                <a:spcPts val="0"/>
              </a:spcBef>
              <a:spcAft>
                <a:spcPts val="0"/>
              </a:spcAft>
              <a:defRPr sz="800">
                <a:solidFill>
                  <a:prstClr val="black"/>
                </a:solidFill>
                <a:latin typeface="Franklin Gothic Book" pitchFamily="34" charset="0"/>
              </a:defRPr>
            </a:lvl1pPr>
          </a:lstStyle>
          <a:p>
            <a:pPr>
              <a:defRPr/>
            </a:pPr>
            <a:fld id="{398403C6-96B9-4006-B770-6E0E6E364837}" type="slidenum">
              <a:rPr lang="en-US"/>
              <a:pPr>
                <a:defRPr/>
              </a:pPr>
              <a:t>‹#›</a:t>
            </a:fld>
            <a:endParaRPr lang="en-US" dirty="0"/>
          </a:p>
        </p:txBody>
      </p:sp>
      <p:sp>
        <p:nvSpPr>
          <p:cNvPr id="3" name="Date Placeholder 2"/>
          <p:cNvSpPr>
            <a:spLocks noGrp="1"/>
          </p:cNvSpPr>
          <p:nvPr>
            <p:ph type="dt" sz="half" idx="2"/>
          </p:nvPr>
        </p:nvSpPr>
        <p:spPr>
          <a:xfrm>
            <a:off x="776288" y="6415088"/>
            <a:ext cx="2133600" cy="365125"/>
          </a:xfrm>
          <a:prstGeom prst="rect">
            <a:avLst/>
          </a:prstGeom>
        </p:spPr>
        <p:txBody>
          <a:bodyPr vert="horz" lIns="91440" tIns="45720" rIns="91440" bIns="45720" rtlCol="0" anchor="ctr"/>
          <a:lstStyle>
            <a:lvl1pPr algn="l" fontAlgn="auto">
              <a:spcBef>
                <a:spcPts val="0"/>
              </a:spcBef>
              <a:spcAft>
                <a:spcPts val="0"/>
              </a:spcAft>
              <a:defRPr sz="800">
                <a:solidFill>
                  <a:prstClr val="black">
                    <a:tint val="75000"/>
                  </a:prstClr>
                </a:solidFill>
                <a:latin typeface="Franklin Gothic Book"/>
              </a:defRPr>
            </a:lvl1pPr>
          </a:lstStyle>
          <a:p>
            <a:pPr>
              <a:defRPr/>
            </a:pPr>
            <a:r>
              <a:rPr lang="en-US"/>
              <a:t>Manually enter date here if desired.</a:t>
            </a:r>
          </a:p>
        </p:txBody>
      </p:sp>
    </p:spTree>
    <p:extLst>
      <p:ext uri="{BB962C8B-B14F-4D97-AF65-F5344CB8AC3E}">
        <p14:creationId xmlns:p14="http://schemas.microsoft.com/office/powerpoint/2010/main" val="248997670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Lst>
  <p:timing>
    <p:tnLst>
      <p:par>
        <p:cTn id="1" dur="indefinite" restart="never" nodeType="tmRoot"/>
      </p:par>
    </p:tnLst>
  </p:timing>
  <p:hf hdr="0" ftr="0"/>
  <p:txStyles>
    <p:titleStyle>
      <a:lvl1pPr algn="r" rtl="0" eaLnBrk="0" fontAlgn="base" hangingPunct="0">
        <a:spcBef>
          <a:spcPct val="0"/>
        </a:spcBef>
        <a:spcAft>
          <a:spcPct val="0"/>
        </a:spcAft>
        <a:defRPr sz="2800" kern="1200">
          <a:gradFill>
            <a:gsLst>
              <a:gs pos="0">
                <a:schemeClr val="tx1">
                  <a:lumMod val="50000"/>
                </a:schemeClr>
              </a:gs>
              <a:gs pos="61000">
                <a:schemeClr val="tx1"/>
              </a:gs>
            </a:gsLst>
            <a:lin ang="5400000" scaled="0"/>
          </a:gradFill>
          <a:latin typeface="Franklin Gothic Book" pitchFamily="34" charset="0"/>
          <a:ea typeface="+mj-ea"/>
          <a:cs typeface="+mj-cs"/>
        </a:defRPr>
      </a:lvl1pPr>
      <a:lvl2pPr algn="r" rtl="0" eaLnBrk="0" fontAlgn="base" hangingPunct="0">
        <a:spcBef>
          <a:spcPct val="0"/>
        </a:spcBef>
        <a:spcAft>
          <a:spcPct val="0"/>
        </a:spcAft>
        <a:defRPr sz="2800">
          <a:solidFill>
            <a:schemeClr val="tx1"/>
          </a:solidFill>
          <a:latin typeface="Franklin Gothic Book" pitchFamily="34" charset="0"/>
        </a:defRPr>
      </a:lvl2pPr>
      <a:lvl3pPr algn="r" rtl="0" eaLnBrk="0" fontAlgn="base" hangingPunct="0">
        <a:spcBef>
          <a:spcPct val="0"/>
        </a:spcBef>
        <a:spcAft>
          <a:spcPct val="0"/>
        </a:spcAft>
        <a:defRPr sz="2800">
          <a:solidFill>
            <a:schemeClr val="tx1"/>
          </a:solidFill>
          <a:latin typeface="Franklin Gothic Book" pitchFamily="34" charset="0"/>
        </a:defRPr>
      </a:lvl3pPr>
      <a:lvl4pPr algn="r" rtl="0" eaLnBrk="0" fontAlgn="base" hangingPunct="0">
        <a:spcBef>
          <a:spcPct val="0"/>
        </a:spcBef>
        <a:spcAft>
          <a:spcPct val="0"/>
        </a:spcAft>
        <a:defRPr sz="2800">
          <a:solidFill>
            <a:schemeClr val="tx1"/>
          </a:solidFill>
          <a:latin typeface="Franklin Gothic Book" pitchFamily="34" charset="0"/>
        </a:defRPr>
      </a:lvl4pPr>
      <a:lvl5pPr algn="r" rtl="0" eaLnBrk="0" fontAlgn="base" hangingPunct="0">
        <a:spcBef>
          <a:spcPct val="0"/>
        </a:spcBef>
        <a:spcAft>
          <a:spcPct val="0"/>
        </a:spcAft>
        <a:defRPr sz="2800">
          <a:solidFill>
            <a:schemeClr val="tx1"/>
          </a:solidFill>
          <a:latin typeface="Franklin Gothic Book" pitchFamily="34" charset="0"/>
        </a:defRPr>
      </a:lvl5pPr>
      <a:lvl6pPr marL="457200" algn="r" rtl="0" fontAlgn="base">
        <a:spcBef>
          <a:spcPct val="0"/>
        </a:spcBef>
        <a:spcAft>
          <a:spcPct val="0"/>
        </a:spcAft>
        <a:defRPr sz="2800">
          <a:solidFill>
            <a:schemeClr val="tx1"/>
          </a:solidFill>
          <a:latin typeface="Franklin Gothic Book" pitchFamily="34" charset="0"/>
        </a:defRPr>
      </a:lvl6pPr>
      <a:lvl7pPr marL="914400" algn="r" rtl="0" fontAlgn="base">
        <a:spcBef>
          <a:spcPct val="0"/>
        </a:spcBef>
        <a:spcAft>
          <a:spcPct val="0"/>
        </a:spcAft>
        <a:defRPr sz="2800">
          <a:solidFill>
            <a:schemeClr val="tx1"/>
          </a:solidFill>
          <a:latin typeface="Franklin Gothic Book" pitchFamily="34" charset="0"/>
        </a:defRPr>
      </a:lvl7pPr>
      <a:lvl8pPr marL="1371600" algn="r" rtl="0" fontAlgn="base">
        <a:spcBef>
          <a:spcPct val="0"/>
        </a:spcBef>
        <a:spcAft>
          <a:spcPct val="0"/>
        </a:spcAft>
        <a:defRPr sz="2800">
          <a:solidFill>
            <a:schemeClr val="tx1"/>
          </a:solidFill>
          <a:latin typeface="Franklin Gothic Book" pitchFamily="34" charset="0"/>
        </a:defRPr>
      </a:lvl8pPr>
      <a:lvl9pPr marL="1828800" algn="r" rtl="0" fontAlgn="base">
        <a:spcBef>
          <a:spcPct val="0"/>
        </a:spcBef>
        <a:spcAft>
          <a:spcPct val="0"/>
        </a:spcAft>
        <a:defRPr sz="2800">
          <a:solidFill>
            <a:schemeClr val="tx1"/>
          </a:solidFill>
          <a:latin typeface="Franklin Gothic Book" pitchFamily="34" charset="0"/>
        </a:defRPr>
      </a:lvl9pPr>
    </p:titleStyle>
    <p:bodyStyle>
      <a:lvl1pPr marL="182563" indent="-182563" algn="l" rtl="0" eaLnBrk="0" fontAlgn="base" hangingPunct="0">
        <a:spcBef>
          <a:spcPct val="20000"/>
        </a:spcBef>
        <a:spcAft>
          <a:spcPct val="0"/>
        </a:spcAft>
        <a:buClr>
          <a:srgbClr val="7F7F7F"/>
        </a:buClr>
        <a:buFont typeface="Wingdings" pitchFamily="2" charset="2"/>
        <a:buChar char="§"/>
        <a:defRPr kern="1200">
          <a:solidFill>
            <a:srgbClr val="000000"/>
          </a:solidFill>
          <a:latin typeface="Franklin Gothic Book" pitchFamily="34" charset="0"/>
          <a:ea typeface="+mn-ea"/>
          <a:cs typeface="+mn-cs"/>
        </a:defRPr>
      </a:lvl1pPr>
      <a:lvl2pPr marL="411163"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2pPr>
      <a:lvl3pPr marL="593725"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3pPr>
      <a:lvl4pPr marL="776288"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4pPr>
      <a:lvl5pPr marL="958850"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3BF8D5F-6D04-48E1-A4B6-E0DE6BD9D29B}"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54298748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10" descr="Decorative pictur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0430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N.IT Services logo" title="MN.IT Services logo"/>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3800" y="6202363"/>
            <a:ext cx="1203325" cy="427037"/>
          </a:xfrm>
          <a:prstGeom prst="rect">
            <a:avLst/>
          </a:prstGeom>
        </p:spPr>
      </p:pic>
      <p:pic>
        <p:nvPicPr>
          <p:cNvPr id="12" name="Picture 11" descr="Decorative picture" title="Decorative pictur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23325" y="0"/>
            <a:ext cx="320675" cy="6858000"/>
          </a:xfrm>
          <a:prstGeom prst="rect">
            <a:avLst/>
          </a:prstGeom>
        </p:spPr>
      </p:pic>
      <p:sp>
        <p:nvSpPr>
          <p:cNvPr id="9" name="Slide Number Placeholder 10"/>
          <p:cNvSpPr>
            <a:spLocks noGrp="1"/>
          </p:cNvSpPr>
          <p:nvPr>
            <p:ph type="sldNum" sz="quarter" idx="4"/>
          </p:nvPr>
        </p:nvSpPr>
        <p:spPr>
          <a:xfrm>
            <a:off x="228600" y="6477000"/>
            <a:ext cx="533400" cy="304800"/>
          </a:xfrm>
          <a:prstGeom prst="rect">
            <a:avLst/>
          </a:prstGeom>
        </p:spPr>
        <p:txBody>
          <a:bodyPr/>
          <a:lstStyle>
            <a:lvl1pPr algn="l" fontAlgn="auto">
              <a:spcBef>
                <a:spcPts val="0"/>
              </a:spcBef>
              <a:spcAft>
                <a:spcPts val="0"/>
              </a:spcAft>
              <a:defRPr sz="800">
                <a:solidFill>
                  <a:prstClr val="black"/>
                </a:solidFill>
                <a:latin typeface="Franklin Gothic Book" pitchFamily="34" charset="0"/>
              </a:defRPr>
            </a:lvl1pPr>
          </a:lstStyle>
          <a:p>
            <a:pPr>
              <a:defRPr/>
            </a:pPr>
            <a:fld id="{11A6D228-4EB2-4492-B60A-055591429480}" type="slidenum">
              <a:rPr lang="en-US"/>
              <a:pPr>
                <a:defRPr/>
              </a:pPr>
              <a:t>‹#›</a:t>
            </a:fld>
            <a:endParaRPr lang="en-US" dirty="0"/>
          </a:p>
        </p:txBody>
      </p:sp>
      <p:sp>
        <p:nvSpPr>
          <p:cNvPr id="3" name="Date Placeholder 2"/>
          <p:cNvSpPr>
            <a:spLocks noGrp="1"/>
          </p:cNvSpPr>
          <p:nvPr>
            <p:ph type="dt" sz="half" idx="2"/>
          </p:nvPr>
        </p:nvSpPr>
        <p:spPr>
          <a:xfrm>
            <a:off x="776288" y="6415088"/>
            <a:ext cx="2133600" cy="365125"/>
          </a:xfrm>
          <a:prstGeom prst="rect">
            <a:avLst/>
          </a:prstGeom>
        </p:spPr>
        <p:txBody>
          <a:bodyPr vert="horz" lIns="91440" tIns="45720" rIns="91440" bIns="45720" rtlCol="0" anchor="ctr"/>
          <a:lstStyle>
            <a:lvl1pPr algn="l" fontAlgn="auto">
              <a:spcBef>
                <a:spcPts val="0"/>
              </a:spcBef>
              <a:spcAft>
                <a:spcPts val="0"/>
              </a:spcAft>
              <a:defRPr sz="800">
                <a:solidFill>
                  <a:prstClr val="black">
                    <a:tint val="75000"/>
                  </a:prstClr>
                </a:solidFill>
                <a:latin typeface="Franklin Gothic Book"/>
              </a:defRPr>
            </a:lvl1pPr>
          </a:lstStyle>
          <a:p>
            <a:pPr>
              <a:defRPr/>
            </a:pPr>
            <a:r>
              <a:rPr lang="en-US"/>
              <a:t>Manually enter date here if desired.</a:t>
            </a:r>
          </a:p>
        </p:txBody>
      </p:sp>
    </p:spTree>
    <p:extLst>
      <p:ext uri="{BB962C8B-B14F-4D97-AF65-F5344CB8AC3E}">
        <p14:creationId xmlns:p14="http://schemas.microsoft.com/office/powerpoint/2010/main" val="103489326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iming>
    <p:tnLst>
      <p:par>
        <p:cTn id="1" dur="indefinite" restart="never" nodeType="tmRoot"/>
      </p:par>
    </p:tnLst>
  </p:timing>
  <p:hf hdr="0" ftr="0"/>
  <p:txStyles>
    <p:titleStyle>
      <a:lvl1pPr algn="r" rtl="0" eaLnBrk="0" fontAlgn="base" hangingPunct="0">
        <a:spcBef>
          <a:spcPct val="0"/>
        </a:spcBef>
        <a:spcAft>
          <a:spcPct val="0"/>
        </a:spcAft>
        <a:defRPr sz="2800" kern="1200">
          <a:gradFill>
            <a:gsLst>
              <a:gs pos="0">
                <a:schemeClr val="tx1">
                  <a:lumMod val="50000"/>
                </a:schemeClr>
              </a:gs>
              <a:gs pos="61000">
                <a:schemeClr val="tx1"/>
              </a:gs>
            </a:gsLst>
            <a:lin ang="5400000" scaled="0"/>
          </a:gradFill>
          <a:latin typeface="Franklin Gothic Book" pitchFamily="34" charset="0"/>
          <a:ea typeface="+mj-ea"/>
          <a:cs typeface="+mj-cs"/>
        </a:defRPr>
      </a:lvl1pPr>
      <a:lvl2pPr algn="r" rtl="0" eaLnBrk="0" fontAlgn="base" hangingPunct="0">
        <a:spcBef>
          <a:spcPct val="0"/>
        </a:spcBef>
        <a:spcAft>
          <a:spcPct val="0"/>
        </a:spcAft>
        <a:defRPr sz="2800">
          <a:solidFill>
            <a:schemeClr val="tx1"/>
          </a:solidFill>
          <a:latin typeface="Franklin Gothic Book" pitchFamily="34" charset="0"/>
        </a:defRPr>
      </a:lvl2pPr>
      <a:lvl3pPr algn="r" rtl="0" eaLnBrk="0" fontAlgn="base" hangingPunct="0">
        <a:spcBef>
          <a:spcPct val="0"/>
        </a:spcBef>
        <a:spcAft>
          <a:spcPct val="0"/>
        </a:spcAft>
        <a:defRPr sz="2800">
          <a:solidFill>
            <a:schemeClr val="tx1"/>
          </a:solidFill>
          <a:latin typeface="Franklin Gothic Book" pitchFamily="34" charset="0"/>
        </a:defRPr>
      </a:lvl3pPr>
      <a:lvl4pPr algn="r" rtl="0" eaLnBrk="0" fontAlgn="base" hangingPunct="0">
        <a:spcBef>
          <a:spcPct val="0"/>
        </a:spcBef>
        <a:spcAft>
          <a:spcPct val="0"/>
        </a:spcAft>
        <a:defRPr sz="2800">
          <a:solidFill>
            <a:schemeClr val="tx1"/>
          </a:solidFill>
          <a:latin typeface="Franklin Gothic Book" pitchFamily="34" charset="0"/>
        </a:defRPr>
      </a:lvl4pPr>
      <a:lvl5pPr algn="r" rtl="0" eaLnBrk="0" fontAlgn="base" hangingPunct="0">
        <a:spcBef>
          <a:spcPct val="0"/>
        </a:spcBef>
        <a:spcAft>
          <a:spcPct val="0"/>
        </a:spcAft>
        <a:defRPr sz="2800">
          <a:solidFill>
            <a:schemeClr val="tx1"/>
          </a:solidFill>
          <a:latin typeface="Franklin Gothic Book" pitchFamily="34" charset="0"/>
        </a:defRPr>
      </a:lvl5pPr>
      <a:lvl6pPr marL="457200" algn="r" rtl="0" fontAlgn="base">
        <a:spcBef>
          <a:spcPct val="0"/>
        </a:spcBef>
        <a:spcAft>
          <a:spcPct val="0"/>
        </a:spcAft>
        <a:defRPr sz="2800">
          <a:solidFill>
            <a:schemeClr val="tx1"/>
          </a:solidFill>
          <a:latin typeface="Franklin Gothic Book" pitchFamily="34" charset="0"/>
        </a:defRPr>
      </a:lvl6pPr>
      <a:lvl7pPr marL="914400" algn="r" rtl="0" fontAlgn="base">
        <a:spcBef>
          <a:spcPct val="0"/>
        </a:spcBef>
        <a:spcAft>
          <a:spcPct val="0"/>
        </a:spcAft>
        <a:defRPr sz="2800">
          <a:solidFill>
            <a:schemeClr val="tx1"/>
          </a:solidFill>
          <a:latin typeface="Franklin Gothic Book" pitchFamily="34" charset="0"/>
        </a:defRPr>
      </a:lvl7pPr>
      <a:lvl8pPr marL="1371600" algn="r" rtl="0" fontAlgn="base">
        <a:spcBef>
          <a:spcPct val="0"/>
        </a:spcBef>
        <a:spcAft>
          <a:spcPct val="0"/>
        </a:spcAft>
        <a:defRPr sz="2800">
          <a:solidFill>
            <a:schemeClr val="tx1"/>
          </a:solidFill>
          <a:latin typeface="Franklin Gothic Book" pitchFamily="34" charset="0"/>
        </a:defRPr>
      </a:lvl8pPr>
      <a:lvl9pPr marL="1828800" algn="r" rtl="0" fontAlgn="base">
        <a:spcBef>
          <a:spcPct val="0"/>
        </a:spcBef>
        <a:spcAft>
          <a:spcPct val="0"/>
        </a:spcAft>
        <a:defRPr sz="2800">
          <a:solidFill>
            <a:schemeClr val="tx1"/>
          </a:solidFill>
          <a:latin typeface="Franklin Gothic Book" pitchFamily="34" charset="0"/>
        </a:defRPr>
      </a:lvl9pPr>
    </p:titleStyle>
    <p:bodyStyle>
      <a:lvl1pPr marL="182563" indent="-182563" algn="l" rtl="0" eaLnBrk="0" fontAlgn="base" hangingPunct="0">
        <a:spcBef>
          <a:spcPct val="20000"/>
        </a:spcBef>
        <a:spcAft>
          <a:spcPct val="0"/>
        </a:spcAft>
        <a:buClr>
          <a:srgbClr val="7F7F7F"/>
        </a:buClr>
        <a:buFont typeface="Wingdings" pitchFamily="2" charset="2"/>
        <a:buChar char="§"/>
        <a:defRPr kern="1200">
          <a:solidFill>
            <a:srgbClr val="000000"/>
          </a:solidFill>
          <a:latin typeface="Franklin Gothic Book" pitchFamily="34" charset="0"/>
          <a:ea typeface="+mn-ea"/>
          <a:cs typeface="+mn-cs"/>
        </a:defRPr>
      </a:lvl1pPr>
      <a:lvl2pPr marL="411163"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2pPr>
      <a:lvl3pPr marL="593725"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3pPr>
      <a:lvl4pPr marL="776288"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4pPr>
      <a:lvl5pPr marL="958850" indent="-182563" algn="l" rtl="0" eaLnBrk="0" fontAlgn="base" hangingPunct="0">
        <a:spcBef>
          <a:spcPct val="20000"/>
        </a:spcBef>
        <a:spcAft>
          <a:spcPct val="0"/>
        </a:spcAft>
        <a:buClr>
          <a:srgbClr val="7F7F7F"/>
        </a:buClr>
        <a:buFont typeface="Wingdings" pitchFamily="2" charset="2"/>
        <a:buChar char="§"/>
        <a:defRPr sz="1400" kern="1200">
          <a:solidFill>
            <a:srgbClr val="000000"/>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10DFB865-C00E-4CEC-91A1-174642DA368D}"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30531489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183E4-9AD9-4109-8F9B-C3FB52671FFC}"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7F48F-CD03-4DBC-8844-0D1FFA5989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81444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FBEFD-D5BE-4274-AACC-C16750E48540}"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48DDD-6C58-4DA1-B678-19399487C1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19649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pic>
        <p:nvPicPr>
          <p:cNvPr id="11" name="Picture 10" descr="Decorative picture"/>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4" cstate="print"/>
          <a:stretch>
            <a:fillRect/>
          </a:stretch>
        </p:blipFill>
        <p:spPr>
          <a:xfrm>
            <a:off x="8823693" y="0"/>
            <a:ext cx="320307" cy="6858000"/>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
        <p:nvSpPr>
          <p:cNvPr id="9" name="TextBox 8"/>
          <p:cNvSpPr txBox="1"/>
          <p:nvPr userDrawn="1"/>
        </p:nvSpPr>
        <p:spPr>
          <a:xfrm rot="5400000">
            <a:off x="7315006" y="3104465"/>
            <a:ext cx="3468706" cy="307777"/>
          </a:xfrm>
          <a:prstGeom prst="rect">
            <a:avLst/>
          </a:prstGeom>
          <a:noFill/>
        </p:spPr>
        <p:txBody>
          <a:bodyPr wrap="none" rtlCol="0">
            <a:spAutoFit/>
          </a:bodyPr>
          <a:lstStyle/>
          <a:p>
            <a:r>
              <a:rPr lang="en-US" sz="1400" b="1" dirty="0" smtClean="0">
                <a:solidFill>
                  <a:prstClr val="white"/>
                </a:solidFill>
              </a:rPr>
              <a:t>MnGeo Statewide Advisory Council Meeting</a:t>
            </a:r>
            <a:endParaRPr lang="en-US" sz="1400" b="1" dirty="0">
              <a:solidFill>
                <a:prstClr val="white"/>
              </a:solidFill>
            </a:endParaRPr>
          </a:p>
        </p:txBody>
      </p:sp>
    </p:spTree>
    <p:extLst>
      <p:ext uri="{BB962C8B-B14F-4D97-AF65-F5344CB8AC3E}">
        <p14:creationId xmlns:p14="http://schemas.microsoft.com/office/powerpoint/2010/main" val="25195521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705" r:id="rId8"/>
    <p:sldLayoutId id="2147483706" r:id="rId9"/>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pic>
        <p:nvPicPr>
          <p:cNvPr id="11" name="Picture 10" descr="Decorative picture"/>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2" cstate="print"/>
          <a:stretch>
            <a:fillRect/>
          </a:stretch>
        </p:blipFill>
        <p:spPr>
          <a:xfrm>
            <a:off x="8823693" y="0"/>
            <a:ext cx="320307" cy="6858000"/>
          </a:xfrm>
          <a:prstGeom prst="rect">
            <a:avLst/>
          </a:prstGeom>
        </p:spPr>
      </p:pic>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22294758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6/7/2013</a:t>
            </a:fld>
            <a:endParaRPr lang="en-US" dirty="0">
              <a:solidFill>
                <a:prstClr val="black"/>
              </a:solidFill>
            </a:endParaRPr>
          </a:p>
        </p:txBody>
      </p:sp>
      <p:pic>
        <p:nvPicPr>
          <p:cNvPr id="11" name="Picture 10" descr="Decorative picture"/>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3" cstate="print"/>
          <a:stretch>
            <a:fillRect/>
          </a:stretch>
        </p:blipFill>
        <p:spPr>
          <a:xfrm>
            <a:off x="8823693" y="0"/>
            <a:ext cx="320307" cy="6858000"/>
          </a:xfrm>
          <a:prstGeom prst="rect">
            <a:avLst/>
          </a:prstGeom>
        </p:spPr>
      </p:pic>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38416094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7818" y="6349114"/>
            <a:ext cx="2306782" cy="304669"/>
          </a:xfrm>
          <a:prstGeom prst="rect">
            <a:avLst/>
          </a:prstGeom>
        </p:spPr>
      </p:pic>
      <p:pic>
        <p:nvPicPr>
          <p:cNvPr id="16" name="Picture 15"/>
          <p:cNvPicPr>
            <a:picLocks noChangeAspect="1"/>
          </p:cNvPicPr>
          <p:nvPr userDrawn="1"/>
        </p:nvPicPr>
        <p:blipFill rotWithShape="1">
          <a:blip r:embed="rId9" cstate="print">
            <a:extLst>
              <a:ext uri="{28A0092B-C50C-407E-A947-70E740481C1C}">
                <a14:useLocalDpi xmlns:a14="http://schemas.microsoft.com/office/drawing/2010/main" val="0"/>
              </a:ext>
            </a:extLst>
          </a:blip>
          <a:srcRect b="20092"/>
          <a:stretch/>
        </p:blipFill>
        <p:spPr>
          <a:xfrm>
            <a:off x="8001000" y="5867400"/>
            <a:ext cx="914400" cy="709353"/>
          </a:xfrm>
          <a:prstGeom prst="rect">
            <a:avLst/>
          </a:prstGeom>
          <a:effectLst>
            <a:glow rad="101600">
              <a:schemeClr val="bg1">
                <a:alpha val="60000"/>
              </a:schemeClr>
            </a:glow>
          </a:effectLst>
        </p:spPr>
      </p:pic>
    </p:spTree>
    <p:extLst>
      <p:ext uri="{BB962C8B-B14F-4D97-AF65-F5344CB8AC3E}">
        <p14:creationId xmlns:p14="http://schemas.microsoft.com/office/powerpoint/2010/main" val="12546069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12B4C-2988-496A-A05A-2AC7C1AFA35F}"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EB9A9-4B55-4894-A953-E765457B49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69546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F7A68-055F-4919-9839-D9EC1F32C539}" type="datetimeFigureOut">
              <a:rPr lang="en-US" smtClean="0">
                <a:solidFill>
                  <a:prstClr val="black">
                    <a:tint val="75000"/>
                  </a:prstClr>
                </a:solidFill>
              </a:rPr>
              <a:pPr/>
              <a:t>6/7/2013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65B5-6152-47AF-86A5-F5CD307697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3423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itchFamily="18"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itchFamily="18"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9864D37D-B01E-49C7-8498-6DD7547724AD}" type="slidenum">
              <a:rPr lang="en-US">
                <a:solidFill>
                  <a:srgbClr val="04617B">
                    <a:shade val="90000"/>
                  </a:srgbClr>
                </a:solidFill>
                <a:latin typeface="Times New Roman" pitchFamily="18" charset="0"/>
              </a:rPr>
              <a:pPr fontAlgn="base">
                <a:spcBef>
                  <a:spcPct val="0"/>
                </a:spcBef>
                <a:spcAft>
                  <a:spcPct val="0"/>
                </a:spcAft>
                <a:defRPr/>
              </a:pPr>
              <a:t>‹#›</a:t>
            </a:fld>
            <a:endParaRPr lang="en-US">
              <a:solidFill>
                <a:srgbClr val="04617B">
                  <a:shade val="90000"/>
                </a:srgbClr>
              </a:solidFill>
              <a:latin typeface="Times New Roman" pitchFamily="18"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white"/>
                </a:solidFill>
                <a:latin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3200">
                <a:solidFill>
                  <a:prstClr val="white"/>
                </a:solidFill>
                <a:latin typeface="Times New Roman" pitchFamily="18" charset="0"/>
              </a:endParaRPr>
            </a:p>
          </p:txBody>
        </p:sp>
      </p:grpSp>
    </p:spTree>
    <p:extLst>
      <p:ext uri="{BB962C8B-B14F-4D97-AF65-F5344CB8AC3E}">
        <p14:creationId xmlns:p14="http://schemas.microsoft.com/office/powerpoint/2010/main" val="3199820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thruBlk="1"/>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Bookman Old Style" pitchFamily="18" charset="0"/>
        </a:defRPr>
      </a:lvl2pPr>
      <a:lvl3pPr algn="l" rtl="0" eaLnBrk="0" fontAlgn="base" hangingPunct="0">
        <a:spcBef>
          <a:spcPct val="0"/>
        </a:spcBef>
        <a:spcAft>
          <a:spcPct val="0"/>
        </a:spcAft>
        <a:defRPr sz="5000">
          <a:solidFill>
            <a:schemeClr val="tx2"/>
          </a:solidFill>
          <a:latin typeface="Bookman Old Style" pitchFamily="18" charset="0"/>
        </a:defRPr>
      </a:lvl3pPr>
      <a:lvl4pPr algn="l" rtl="0" eaLnBrk="0" fontAlgn="base" hangingPunct="0">
        <a:spcBef>
          <a:spcPct val="0"/>
        </a:spcBef>
        <a:spcAft>
          <a:spcPct val="0"/>
        </a:spcAft>
        <a:defRPr sz="5000">
          <a:solidFill>
            <a:schemeClr val="tx2"/>
          </a:solidFill>
          <a:latin typeface="Bookman Old Style" pitchFamily="18" charset="0"/>
        </a:defRPr>
      </a:lvl4pPr>
      <a:lvl5pPr algn="l" rtl="0" eaLnBrk="0" fontAlgn="base" hangingPunct="0">
        <a:spcBef>
          <a:spcPct val="0"/>
        </a:spcBef>
        <a:spcAft>
          <a:spcPct val="0"/>
        </a:spcAft>
        <a:defRPr sz="5000">
          <a:solidFill>
            <a:schemeClr val="tx2"/>
          </a:solidFill>
          <a:latin typeface="Bookman Old Style" pitchFamily="18" charset="0"/>
        </a:defRPr>
      </a:lvl5pPr>
      <a:lvl6pPr marL="457200" algn="l" rtl="0" fontAlgn="base">
        <a:spcBef>
          <a:spcPct val="0"/>
        </a:spcBef>
        <a:spcAft>
          <a:spcPct val="0"/>
        </a:spcAft>
        <a:defRPr sz="5000">
          <a:solidFill>
            <a:schemeClr val="tx2"/>
          </a:solidFill>
          <a:latin typeface="Bookman Old Style" pitchFamily="18" charset="0"/>
        </a:defRPr>
      </a:lvl6pPr>
      <a:lvl7pPr marL="914400" algn="l" rtl="0" fontAlgn="base">
        <a:spcBef>
          <a:spcPct val="0"/>
        </a:spcBef>
        <a:spcAft>
          <a:spcPct val="0"/>
        </a:spcAft>
        <a:defRPr sz="5000">
          <a:solidFill>
            <a:schemeClr val="tx2"/>
          </a:solidFill>
          <a:latin typeface="Bookman Old Style" pitchFamily="18" charset="0"/>
        </a:defRPr>
      </a:lvl7pPr>
      <a:lvl8pPr marL="1371600" algn="l" rtl="0" fontAlgn="base">
        <a:spcBef>
          <a:spcPct val="0"/>
        </a:spcBef>
        <a:spcAft>
          <a:spcPct val="0"/>
        </a:spcAft>
        <a:defRPr sz="5000">
          <a:solidFill>
            <a:schemeClr val="tx2"/>
          </a:solidFill>
          <a:latin typeface="Bookman Old Style" pitchFamily="18" charset="0"/>
        </a:defRPr>
      </a:lvl8pPr>
      <a:lvl9pPr marL="1828800" algn="l" rtl="0" fontAlgn="base">
        <a:spcBef>
          <a:spcPct val="0"/>
        </a:spcBef>
        <a:spcAft>
          <a:spcPct val="0"/>
        </a:spcAft>
        <a:defRPr sz="5000">
          <a:solidFill>
            <a:schemeClr val="tx2"/>
          </a:solidFill>
          <a:latin typeface="Bookman Old Style" pitchFamily="18"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www.mngeo.state.mn.us/councils/statewide/SWGAC_minutes_2012Nov28.pdf" TargetMode="External"/><Relationship Id="rId7" Type="http://schemas.openxmlformats.org/officeDocument/2006/relationships/hyperlink" Target="http://www.revenue.state.mn.us/local_gov/prop_tax_admin/Pages/PRISM.aspx"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mngeo.state.mn.us/coord/parcel_business_plan/index.html" TargetMode="External"/><Relationship Id="rId5" Type="http://schemas.openxmlformats.org/officeDocument/2006/relationships/hyperlink" Target="http://www.mngeo.state.mn.us/awards/gov_commendations/" TargetMode="External"/><Relationship Id="rId4" Type="http://schemas.openxmlformats.org/officeDocument/2006/relationships/hyperlink" Target="http://www.sos.state.mn.us/index.aspx?page=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0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cf.pca.state.mn.us/water/watershedweb/wdip/index.cfm" TargetMode="External"/><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50.xml"/><Relationship Id="rId5" Type="http://schemas.openxmlformats.org/officeDocument/2006/relationships/image" Target="../media/image45.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5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60.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60.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77.xml"/><Relationship Id="rId4" Type="http://schemas.openxmlformats.org/officeDocument/2006/relationships/hyperlink" Target="http://cf.pca.state.mn.us/water/watershedweb/wdip/index.cf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1.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1.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9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mn.gov/oet/policies-and-standards/data-management/"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esri.com/partners/alliances/amazon/managed-services"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828800"/>
            <a:ext cx="6359770" cy="1828800"/>
          </a:xfrm>
        </p:spPr>
        <p:txBody>
          <a:bodyPr>
            <a:normAutofit fontScale="90000"/>
          </a:bodyPr>
          <a:lstStyle/>
          <a:p>
            <a:r>
              <a:rPr lang="en-US" dirty="0" smtClean="0"/>
              <a:t/>
            </a:r>
            <a:br>
              <a:rPr lang="en-US" dirty="0" smtClean="0"/>
            </a:br>
            <a:r>
              <a:rPr lang="en-US" dirty="0"/>
              <a:t/>
            </a:r>
            <a:br>
              <a:rPr lang="en-US" dirty="0"/>
            </a:br>
            <a:r>
              <a:rPr lang="en-US" dirty="0" smtClean="0"/>
              <a:t>Statewide</a:t>
            </a:r>
            <a:br>
              <a:rPr lang="en-US" dirty="0" smtClean="0"/>
            </a:br>
            <a:r>
              <a:rPr lang="en-US" dirty="0" smtClean="0"/>
              <a:t>Geospatial Advisory council</a:t>
            </a:r>
            <a:endParaRPr lang="en-US" dirty="0"/>
          </a:p>
        </p:txBody>
      </p:sp>
      <p:sp>
        <p:nvSpPr>
          <p:cNvPr id="5" name="Subtitle 4"/>
          <p:cNvSpPr>
            <a:spLocks noGrp="1"/>
          </p:cNvSpPr>
          <p:nvPr>
            <p:ph type="subTitle" idx="1"/>
          </p:nvPr>
        </p:nvSpPr>
        <p:spPr>
          <a:xfrm>
            <a:off x="1371600" y="3810000"/>
            <a:ext cx="4572000" cy="1752600"/>
          </a:xfrm>
        </p:spPr>
        <p:txBody>
          <a:bodyPr/>
          <a:lstStyle/>
          <a:p>
            <a:r>
              <a:rPr lang="en-US" smtClean="0"/>
              <a:t>May 29, 2013</a:t>
            </a:r>
            <a:endParaRPr lang="en-US" dirty="0"/>
          </a:p>
        </p:txBody>
      </p:sp>
    </p:spTree>
    <p:extLst>
      <p:ext uri="{BB962C8B-B14F-4D97-AF65-F5344CB8AC3E}">
        <p14:creationId xmlns:p14="http://schemas.microsoft.com/office/powerpoint/2010/main" val="164689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57200" y="1981200"/>
            <a:ext cx="7848600" cy="4038600"/>
          </a:xfrm>
        </p:spPr>
        <p:txBody>
          <a:bodyPr/>
          <a:lstStyle/>
          <a:p>
            <a:pPr marL="457200" indent="-457200" algn="l">
              <a:buFont typeface="Arial" pitchFamily="34" charset="0"/>
              <a:buChar char="•"/>
            </a:pPr>
            <a:r>
              <a:rPr lang="en-US" sz="2400" dirty="0" smtClean="0">
                <a:latin typeface="Arial" pitchFamily="34" charset="0"/>
                <a:cs typeface="Arial" pitchFamily="34" charset="0"/>
              </a:rPr>
              <a:t>National Association of State Procurement Officials </a:t>
            </a:r>
          </a:p>
          <a:p>
            <a:pPr marL="457200" indent="-457200" algn="l">
              <a:buFont typeface="Arial" pitchFamily="34" charset="0"/>
              <a:buChar char="•"/>
            </a:pPr>
            <a:r>
              <a:rPr lang="en-US" sz="2400" dirty="0" smtClean="0">
                <a:latin typeface="Arial" pitchFamily="34" charset="0"/>
                <a:cs typeface="Arial" pitchFamily="34" charset="0"/>
              </a:rPr>
              <a:t>50 states’ </a:t>
            </a:r>
            <a:r>
              <a:rPr lang="en-US" sz="2400" dirty="0">
                <a:latin typeface="Arial" pitchFamily="34" charset="0"/>
                <a:cs typeface="Arial" pitchFamily="34" charset="0"/>
              </a:rPr>
              <a:t>b</a:t>
            </a:r>
            <a:r>
              <a:rPr lang="en-US" sz="2400" dirty="0" smtClean="0">
                <a:latin typeface="Arial" pitchFamily="34" charset="0"/>
                <a:cs typeface="Arial" pitchFamily="34" charset="0"/>
              </a:rPr>
              <a:t>uying power</a:t>
            </a:r>
            <a:endParaRPr lang="en-US" sz="2400" dirty="0">
              <a:latin typeface="Arial" pitchFamily="34" charset="0"/>
              <a:cs typeface="Arial" pitchFamily="34" charset="0"/>
            </a:endParaRPr>
          </a:p>
          <a:p>
            <a:pPr marL="457200" indent="-457200" algn="l">
              <a:buFont typeface="Arial" pitchFamily="34" charset="0"/>
              <a:buChar char="•"/>
            </a:pPr>
            <a:r>
              <a:rPr lang="en-US" sz="2400" dirty="0" smtClean="0">
                <a:latin typeface="Arial" pitchFamily="34" charset="0"/>
                <a:cs typeface="Arial" pitchFamily="34" charset="0"/>
              </a:rPr>
              <a:t>Use by state signing a </a:t>
            </a:r>
            <a:r>
              <a:rPr lang="en-US" sz="2400" b="1" dirty="0" smtClean="0">
                <a:latin typeface="Arial" pitchFamily="34" charset="0"/>
                <a:cs typeface="Arial" pitchFamily="34" charset="0"/>
              </a:rPr>
              <a:t>Participation Agreement </a:t>
            </a:r>
          </a:p>
          <a:p>
            <a:pPr marL="457200" indent="-457200" algn="l">
              <a:buFont typeface="Arial" pitchFamily="34" charset="0"/>
              <a:buChar char="•"/>
            </a:pPr>
            <a:r>
              <a:rPr lang="en-US" sz="2400" u="sng" dirty="0" smtClean="0">
                <a:latin typeface="Arial" pitchFamily="34" charset="0"/>
                <a:cs typeface="Arial" pitchFamily="34" charset="0"/>
              </a:rPr>
              <a:t>Managed Services</a:t>
            </a:r>
            <a:r>
              <a:rPr lang="en-US" sz="2400" dirty="0" smtClean="0">
                <a:latin typeface="Arial" pitchFamily="34" charset="0"/>
                <a:cs typeface="Arial" pitchFamily="34" charset="0"/>
              </a:rPr>
              <a:t> </a:t>
            </a:r>
          </a:p>
          <a:p>
            <a:pPr marL="868680" lvl="1" indent="-457200">
              <a:buFont typeface="Arial" pitchFamily="34" charset="0"/>
              <a:buChar char="•"/>
            </a:pPr>
            <a:r>
              <a:rPr lang="en-US" sz="2400" dirty="0" smtClean="0">
                <a:latin typeface="Arial" pitchFamily="34" charset="0"/>
                <a:cs typeface="Arial" pitchFamily="34" charset="0"/>
              </a:rPr>
              <a:t>Application hosting</a:t>
            </a:r>
          </a:p>
          <a:p>
            <a:pPr marL="868680" lvl="1" indent="-457200">
              <a:buFont typeface="Arial" pitchFamily="34" charset="0"/>
              <a:buChar char="•"/>
            </a:pPr>
            <a:r>
              <a:rPr lang="en-US" sz="2400" dirty="0" err="1" smtClean="0">
                <a:latin typeface="Arial" pitchFamily="34" charset="0"/>
                <a:cs typeface="Arial" pitchFamily="34" charset="0"/>
              </a:rPr>
              <a:t>Esri</a:t>
            </a:r>
            <a:r>
              <a:rPr lang="en-US" sz="2400" dirty="0">
                <a:latin typeface="Arial" pitchFamily="34" charset="0"/>
                <a:cs typeface="Arial" pitchFamily="34" charset="0"/>
              </a:rPr>
              <a:t>-</a:t>
            </a:r>
            <a:r>
              <a:rPr lang="en-US" sz="2400" dirty="0" smtClean="0">
                <a:latin typeface="Arial" pitchFamily="34" charset="0"/>
                <a:cs typeface="Arial" pitchFamily="34" charset="0"/>
              </a:rPr>
              <a:t>licensed hosting solutions</a:t>
            </a:r>
          </a:p>
          <a:p>
            <a:pPr marL="868680" lvl="1" indent="-457200">
              <a:buFont typeface="Arial" pitchFamily="34" charset="0"/>
              <a:buChar char="•"/>
            </a:pPr>
            <a:r>
              <a:rPr lang="en-US" sz="2400" dirty="0" smtClean="0">
                <a:latin typeface="Arial" pitchFamily="34" charset="0"/>
                <a:cs typeface="Arial" pitchFamily="34" charset="0"/>
              </a:rPr>
              <a:t>Data storage and </a:t>
            </a:r>
            <a:r>
              <a:rPr lang="en-US" sz="2400" dirty="0">
                <a:latin typeface="Arial" pitchFamily="34" charset="0"/>
                <a:cs typeface="Arial" pitchFamily="34" charset="0"/>
              </a:rPr>
              <a:t>d</a:t>
            </a:r>
            <a:r>
              <a:rPr lang="en-US" sz="2400" dirty="0" smtClean="0">
                <a:latin typeface="Arial" pitchFamily="34" charset="0"/>
                <a:cs typeface="Arial" pitchFamily="34" charset="0"/>
              </a:rPr>
              <a:t>atabase hosting</a:t>
            </a:r>
          </a:p>
          <a:p>
            <a:pPr marL="868680" lvl="1" indent="-457200">
              <a:buFont typeface="Arial" pitchFamily="34" charset="0"/>
              <a:buChar char="•"/>
            </a:pPr>
            <a:r>
              <a:rPr lang="en-US" sz="2400" dirty="0" smtClean="0">
                <a:latin typeface="Arial" pitchFamily="34" charset="0"/>
                <a:cs typeface="Arial" pitchFamily="34" charset="0"/>
              </a:rPr>
              <a:t>Consulting services </a:t>
            </a:r>
          </a:p>
          <a:p>
            <a:pPr marL="868680" lvl="1" indent="-457200">
              <a:buFont typeface="Arial" pitchFamily="34" charset="0"/>
              <a:buChar char="•"/>
            </a:pPr>
            <a:r>
              <a:rPr lang="en-US" sz="2400" dirty="0" smtClean="0">
                <a:latin typeface="Arial" pitchFamily="34" charset="0"/>
                <a:cs typeface="Arial" pitchFamily="34" charset="0"/>
              </a:rPr>
              <a:t>Support </a:t>
            </a:r>
          </a:p>
        </p:txBody>
      </p:sp>
      <p:sp>
        <p:nvSpPr>
          <p:cNvPr id="4" name="Title 3"/>
          <p:cNvSpPr>
            <a:spLocks noGrp="1"/>
          </p:cNvSpPr>
          <p:nvPr>
            <p:ph type="title"/>
          </p:nvPr>
        </p:nvSpPr>
        <p:spPr>
          <a:xfrm>
            <a:off x="228600" y="914400"/>
            <a:ext cx="8458200" cy="609600"/>
          </a:xfrm>
        </p:spPr>
        <p:txBody>
          <a:bodyPr/>
          <a:lstStyle/>
          <a:p>
            <a:r>
              <a:rPr lang="en-US" sz="3200" b="1" dirty="0"/>
              <a:t>Western States Contracting Alliance (WSCA)</a:t>
            </a:r>
            <a:endParaRPr lang="en-US" sz="3200" dirty="0"/>
          </a:p>
        </p:txBody>
      </p:sp>
    </p:spTree>
    <p:extLst>
      <p:ext uri="{BB962C8B-B14F-4D97-AF65-F5344CB8AC3E}">
        <p14:creationId xmlns:p14="http://schemas.microsoft.com/office/powerpoint/2010/main" val="12286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57200" y="1981200"/>
            <a:ext cx="7848600" cy="4038600"/>
          </a:xfrm>
        </p:spPr>
        <p:txBody>
          <a:bodyPr/>
          <a:lstStyle/>
          <a:p>
            <a:pPr lvl="1" indent="0">
              <a:buNone/>
            </a:pPr>
            <a:r>
              <a:rPr lang="en-US" sz="2400" u="sng" dirty="0" smtClean="0">
                <a:latin typeface="Arial" pitchFamily="34" charset="0"/>
                <a:cs typeface="Arial" pitchFamily="34" charset="0"/>
              </a:rPr>
              <a:t>Cloud processing </a:t>
            </a:r>
            <a:r>
              <a:rPr lang="en-US" sz="2400" u="sng" dirty="0">
                <a:latin typeface="Arial" pitchFamily="34" charset="0"/>
                <a:cs typeface="Arial" pitchFamily="34" charset="0"/>
              </a:rPr>
              <a:t>n</a:t>
            </a:r>
            <a:r>
              <a:rPr lang="en-US" sz="2400" u="sng" dirty="0" smtClean="0">
                <a:latin typeface="Arial" pitchFamily="34" charset="0"/>
                <a:cs typeface="Arial" pitchFamily="34" charset="0"/>
              </a:rPr>
              <a:t>ot </a:t>
            </a:r>
            <a:r>
              <a:rPr lang="en-US" sz="2400" u="sng" dirty="0">
                <a:latin typeface="Arial" pitchFamily="34" charset="0"/>
                <a:cs typeface="Arial" pitchFamily="34" charset="0"/>
              </a:rPr>
              <a:t>c</a:t>
            </a:r>
            <a:r>
              <a:rPr lang="en-US" sz="2400" u="sng" dirty="0" smtClean="0">
                <a:latin typeface="Arial" pitchFamily="34" charset="0"/>
                <a:cs typeface="Arial" pitchFamily="34" charset="0"/>
              </a:rPr>
              <a:t>urrently available for Minnesota</a:t>
            </a:r>
          </a:p>
          <a:p>
            <a:pPr marL="754380" lvl="1" indent="-342900">
              <a:lnSpc>
                <a:spcPct val="150000"/>
              </a:lnSpc>
            </a:pPr>
            <a:r>
              <a:rPr lang="en-US" sz="2400" dirty="0" smtClean="0">
                <a:latin typeface="Arial" pitchFamily="34" charset="0"/>
                <a:cs typeface="Arial" pitchFamily="34" charset="0"/>
              </a:rPr>
              <a:t>Security </a:t>
            </a:r>
            <a:r>
              <a:rPr lang="en-US" sz="2400" dirty="0">
                <a:latin typeface="Arial" pitchFamily="34" charset="0"/>
                <a:cs typeface="Arial" pitchFamily="34" charset="0"/>
              </a:rPr>
              <a:t>c</a:t>
            </a:r>
            <a:r>
              <a:rPr lang="en-US" sz="2400" dirty="0" smtClean="0">
                <a:latin typeface="Arial" pitchFamily="34" charset="0"/>
                <a:cs typeface="Arial" pitchFamily="34" charset="0"/>
              </a:rPr>
              <a:t>oncerns</a:t>
            </a:r>
          </a:p>
          <a:p>
            <a:pPr marL="754380" lvl="1" indent="-342900">
              <a:lnSpc>
                <a:spcPct val="150000"/>
              </a:lnSpc>
            </a:pPr>
            <a:r>
              <a:rPr lang="en-US" sz="2400" dirty="0" smtClean="0">
                <a:latin typeface="Arial" pitchFamily="34" charset="0"/>
                <a:cs typeface="Arial" pitchFamily="34" charset="0"/>
              </a:rPr>
              <a:t>Vendors using Amazon Cloud Services</a:t>
            </a:r>
          </a:p>
          <a:p>
            <a:pPr marL="754380" lvl="1" indent="-342900">
              <a:lnSpc>
                <a:spcPct val="150000"/>
              </a:lnSpc>
            </a:pPr>
            <a:r>
              <a:rPr lang="en-US" sz="2400" dirty="0" smtClean="0">
                <a:latin typeface="Arial" pitchFamily="34" charset="0"/>
                <a:cs typeface="Arial" pitchFamily="34" charset="0"/>
              </a:rPr>
              <a:t>Amazon recently met Federal Security Standard</a:t>
            </a:r>
          </a:p>
          <a:p>
            <a:pPr marL="754380" lvl="1" indent="-342900">
              <a:lnSpc>
                <a:spcPct val="150000"/>
              </a:lnSpc>
            </a:pPr>
            <a:r>
              <a:rPr lang="en-US" sz="2400" dirty="0" smtClean="0">
                <a:latin typeface="Arial" pitchFamily="34" charset="0"/>
                <a:cs typeface="Arial" pitchFamily="34" charset="0"/>
              </a:rPr>
              <a:t>State’s </a:t>
            </a:r>
            <a:r>
              <a:rPr lang="en-US" sz="2400" dirty="0">
                <a:latin typeface="Arial" pitchFamily="34" charset="0"/>
                <a:cs typeface="Arial" pitchFamily="34" charset="0"/>
              </a:rPr>
              <a:t>n</a:t>
            </a:r>
            <a:r>
              <a:rPr lang="en-US" sz="2400" dirty="0" smtClean="0">
                <a:latin typeface="Arial" pitchFamily="34" charset="0"/>
                <a:cs typeface="Arial" pitchFamily="34" charset="0"/>
              </a:rPr>
              <a:t>ext steps</a:t>
            </a:r>
          </a:p>
          <a:p>
            <a:pPr marL="754380" lvl="1" indent="-342900">
              <a:lnSpc>
                <a:spcPct val="150000"/>
              </a:lnSpc>
            </a:pPr>
            <a:endParaRPr lang="en-US" sz="2000" dirty="0" smtClean="0">
              <a:latin typeface="Times New Roman" pitchFamily="18" charset="0"/>
              <a:cs typeface="Times New Roman" pitchFamily="18" charset="0"/>
            </a:endParaRPr>
          </a:p>
          <a:p>
            <a:pPr marL="754380" lvl="1" indent="-342900"/>
            <a:endParaRPr lang="en-US" sz="2000" dirty="0" smtClean="0">
              <a:latin typeface="Times New Roman" pitchFamily="18" charset="0"/>
              <a:cs typeface="Times New Roman" pitchFamily="18" charset="0"/>
            </a:endParaRPr>
          </a:p>
        </p:txBody>
      </p:sp>
      <p:sp>
        <p:nvSpPr>
          <p:cNvPr id="4" name="Title 3"/>
          <p:cNvSpPr>
            <a:spLocks noGrp="1"/>
          </p:cNvSpPr>
          <p:nvPr>
            <p:ph type="title"/>
          </p:nvPr>
        </p:nvSpPr>
        <p:spPr>
          <a:xfrm>
            <a:off x="228600" y="914400"/>
            <a:ext cx="8458200" cy="609600"/>
          </a:xfrm>
        </p:spPr>
        <p:txBody>
          <a:bodyPr/>
          <a:lstStyle/>
          <a:p>
            <a:r>
              <a:rPr lang="en-US" sz="3200" b="1" dirty="0"/>
              <a:t>Western States Contracting Alliance (WSCA)</a:t>
            </a:r>
            <a:endParaRPr lang="en-US" sz="3200" dirty="0"/>
          </a:p>
        </p:txBody>
      </p:sp>
    </p:spTree>
    <p:extLst>
      <p:ext uri="{BB962C8B-B14F-4D97-AF65-F5344CB8AC3E}">
        <p14:creationId xmlns:p14="http://schemas.microsoft.com/office/powerpoint/2010/main" val="201633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14400" y="1981200"/>
            <a:ext cx="7391400" cy="3962400"/>
          </a:xfrm>
        </p:spPr>
        <p:txBody>
          <a:bodyPr/>
          <a:lstStyle/>
          <a:p>
            <a:pPr lvl="1"/>
            <a:r>
              <a:rPr lang="en-US" sz="2400" dirty="0" smtClean="0">
                <a:solidFill>
                  <a:schemeClr val="tx1"/>
                </a:solidFill>
                <a:latin typeface="Arial" pitchFamily="34" charset="0"/>
                <a:cs typeface="Arial" pitchFamily="34" charset="0"/>
              </a:rPr>
              <a:t>Addresses</a:t>
            </a:r>
          </a:p>
          <a:p>
            <a:pPr lvl="1"/>
            <a:r>
              <a:rPr lang="en-US" sz="2400" dirty="0" smtClean="0">
                <a:solidFill>
                  <a:schemeClr val="tx1"/>
                </a:solidFill>
                <a:latin typeface="Arial" pitchFamily="34" charset="0"/>
                <a:cs typeface="Arial" pitchFamily="34" charset="0"/>
              </a:rPr>
              <a:t>Aerial </a:t>
            </a:r>
            <a:r>
              <a:rPr lang="en-US" sz="2400" dirty="0">
                <a:solidFill>
                  <a:schemeClr val="tx1"/>
                </a:solidFill>
                <a:latin typeface="Arial" pitchFamily="34" charset="0"/>
                <a:cs typeface="Arial" pitchFamily="34" charset="0"/>
              </a:rPr>
              <a:t>Imagery</a:t>
            </a:r>
          </a:p>
          <a:p>
            <a:pPr lvl="1"/>
            <a:r>
              <a:rPr lang="en-US" sz="2400" dirty="0">
                <a:solidFill>
                  <a:schemeClr val="tx1"/>
                </a:solidFill>
                <a:latin typeface="Arial" pitchFamily="34" charset="0"/>
                <a:cs typeface="Arial" pitchFamily="34" charset="0"/>
              </a:rPr>
              <a:t>Altered </a:t>
            </a:r>
            <a:r>
              <a:rPr lang="en-US" sz="2400" dirty="0" smtClean="0">
                <a:solidFill>
                  <a:schemeClr val="tx1"/>
                </a:solidFill>
                <a:latin typeface="Arial" pitchFamily="34" charset="0"/>
                <a:cs typeface="Arial" pitchFamily="34" charset="0"/>
              </a:rPr>
              <a:t>Waters</a:t>
            </a:r>
            <a:endParaRPr lang="en-US" sz="2400" dirty="0">
              <a:solidFill>
                <a:schemeClr val="tx1"/>
              </a:solidFill>
              <a:latin typeface="Arial" pitchFamily="34" charset="0"/>
              <a:cs typeface="Arial" pitchFamily="34" charset="0"/>
            </a:endParaRPr>
          </a:p>
          <a:p>
            <a:pPr lvl="1"/>
            <a:r>
              <a:rPr lang="en-US" sz="2400" dirty="0">
                <a:solidFill>
                  <a:schemeClr val="tx1"/>
                </a:solidFill>
                <a:latin typeface="Arial" pitchFamily="34" charset="0"/>
                <a:cs typeface="Arial" pitchFamily="34" charset="0"/>
              </a:rPr>
              <a:t>Geospatial </a:t>
            </a:r>
            <a:r>
              <a:rPr lang="en-US" sz="2400" dirty="0" smtClean="0">
                <a:solidFill>
                  <a:schemeClr val="tx1"/>
                </a:solidFill>
                <a:latin typeface="Arial" pitchFamily="34" charset="0"/>
                <a:cs typeface="Arial" pitchFamily="34" charset="0"/>
              </a:rPr>
              <a:t>Commons</a:t>
            </a:r>
            <a:r>
              <a:rPr lang="en-US" sz="2400" dirty="0">
                <a:solidFill>
                  <a:schemeClr val="tx1"/>
                </a:solidFill>
                <a:latin typeface="Arial" pitchFamily="34" charset="0"/>
                <a:cs typeface="Arial" pitchFamily="34" charset="0"/>
              </a:rPr>
              <a:t>	</a:t>
            </a:r>
          </a:p>
          <a:p>
            <a:pPr lvl="1"/>
            <a:r>
              <a:rPr lang="en-US" sz="2400" dirty="0" err="1" smtClean="0">
                <a:solidFill>
                  <a:schemeClr val="tx1"/>
                </a:solidFill>
                <a:latin typeface="Arial" pitchFamily="34" charset="0"/>
                <a:cs typeface="Arial" pitchFamily="34" charset="0"/>
              </a:rPr>
              <a:t>LiDAR</a:t>
            </a:r>
            <a:r>
              <a:rPr lang="en-US" sz="2400" dirty="0" smtClean="0">
                <a:solidFill>
                  <a:schemeClr val="tx1"/>
                </a:solidFill>
                <a:latin typeface="Arial" pitchFamily="34" charset="0"/>
                <a:cs typeface="Arial" pitchFamily="34" charset="0"/>
              </a:rPr>
              <a:t>/Elevation</a:t>
            </a:r>
          </a:p>
          <a:p>
            <a:pPr lvl="1"/>
            <a:r>
              <a:rPr lang="en-US" sz="2400" dirty="0" smtClean="0">
                <a:solidFill>
                  <a:schemeClr val="tx1"/>
                </a:solidFill>
                <a:latin typeface="Arial" pitchFamily="34" charset="0"/>
                <a:cs typeface="Arial" pitchFamily="34" charset="0"/>
              </a:rPr>
              <a:t>Hydrography</a:t>
            </a:r>
            <a:r>
              <a:rPr lang="en-US" sz="2400" dirty="0">
                <a:solidFill>
                  <a:schemeClr val="tx1"/>
                </a:solidFill>
                <a:latin typeface="Arial" pitchFamily="34" charset="0"/>
                <a:cs typeface="Arial" pitchFamily="34" charset="0"/>
              </a:rPr>
              <a:t>	</a:t>
            </a:r>
          </a:p>
          <a:p>
            <a:pPr lvl="1"/>
            <a:r>
              <a:rPr lang="en-US" sz="2400" dirty="0">
                <a:solidFill>
                  <a:schemeClr val="tx1"/>
                </a:solidFill>
                <a:latin typeface="Arial" pitchFamily="34" charset="0"/>
                <a:cs typeface="Arial" pitchFamily="34" charset="0"/>
              </a:rPr>
              <a:t>Parcels</a:t>
            </a:r>
          </a:p>
          <a:p>
            <a:pPr lvl="1"/>
            <a:r>
              <a:rPr lang="en-US" sz="2400" dirty="0" smtClean="0">
                <a:solidFill>
                  <a:schemeClr val="tx1"/>
                </a:solidFill>
                <a:latin typeface="Arial" pitchFamily="34" charset="0"/>
                <a:cs typeface="Arial" pitchFamily="34" charset="0"/>
              </a:rPr>
              <a:t>Street Centerlines</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a:xfrm>
            <a:off x="1600200" y="609600"/>
            <a:ext cx="7010400" cy="1295400"/>
          </a:xfrm>
        </p:spPr>
        <p:txBody>
          <a:bodyPr/>
          <a:lstStyle/>
          <a:p>
            <a:r>
              <a:rPr lang="en-US" dirty="0" smtClean="0"/>
              <a:t>MnGeo Priority Projects </a:t>
            </a:r>
            <a:endParaRPr lang="en-US" dirty="0"/>
          </a:p>
        </p:txBody>
      </p:sp>
    </p:spTree>
    <p:extLst>
      <p:ext uri="{BB962C8B-B14F-4D97-AF65-F5344CB8AC3E}">
        <p14:creationId xmlns:p14="http://schemas.microsoft.com/office/powerpoint/2010/main" val="2283783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362200" y="609600"/>
            <a:ext cx="5486400" cy="4114800"/>
          </a:xfrm>
        </p:spPr>
        <p:txBody>
          <a:bodyPr/>
          <a:lstStyle/>
          <a:p>
            <a:r>
              <a:rPr lang="en-US" dirty="0" smtClean="0"/>
              <a:t>Addresses</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2400" dirty="0" smtClean="0"/>
              <a:t>Future Project</a:t>
            </a:r>
            <a:r>
              <a:rPr lang="en-US" sz="2800" dirty="0" smtClean="0"/>
              <a:t/>
            </a:r>
            <a:br>
              <a:rPr lang="en-US" sz="2800" dirty="0" smtClean="0"/>
            </a:br>
            <a:r>
              <a:rPr lang="en-US" dirty="0" smtClean="0"/>
              <a:t/>
            </a:r>
            <a:br>
              <a:rPr lang="en-US" dirty="0" smtClean="0"/>
            </a:br>
            <a:endParaRPr lang="en-US" dirty="0"/>
          </a:p>
        </p:txBody>
      </p:sp>
      <p:pic>
        <p:nvPicPr>
          <p:cNvPr id="8194" name="Picture 2" descr="http://townofwayneny.com/graphics/street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80029"/>
            <a:ext cx="476250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5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33516" cy="838200"/>
          </a:xfrm>
        </p:spPr>
        <p:txBody>
          <a:bodyPr/>
          <a:lstStyle/>
          <a:p>
            <a:pPr eaLnBrk="1" fontAlgn="auto" hangingPunct="1">
              <a:spcAft>
                <a:spcPts val="0"/>
              </a:spcAft>
              <a:defRPr/>
            </a:pPr>
            <a:r>
              <a:rPr lang="en-US" dirty="0" smtClean="0"/>
              <a:t>Spring </a:t>
            </a:r>
            <a:r>
              <a:rPr lang="en-US" b="1" dirty="0" smtClean="0"/>
              <a:t>Aerial Imagery </a:t>
            </a:r>
            <a:r>
              <a:rPr lang="en-US" dirty="0" smtClean="0"/>
              <a:t>Program (SAIP)</a:t>
            </a:r>
            <a:endParaRPr lang="en-US" dirty="0"/>
          </a:p>
        </p:txBody>
      </p:sp>
      <p:sp>
        <p:nvSpPr>
          <p:cNvPr id="7" name="Content Placeholder 6"/>
          <p:cNvSpPr>
            <a:spLocks noGrp="1"/>
          </p:cNvSpPr>
          <p:nvPr>
            <p:ph sz="half" idx="2"/>
          </p:nvPr>
        </p:nvSpPr>
        <p:spPr>
          <a:xfrm>
            <a:off x="3733800" y="1066800"/>
            <a:ext cx="4953000" cy="5059363"/>
          </a:xfrm>
        </p:spPr>
        <p:txBody>
          <a:bodyPr/>
          <a:lstStyle/>
          <a:p>
            <a:pPr lvl="1"/>
            <a:r>
              <a:rPr lang="en-US" dirty="0" smtClean="0"/>
              <a:t>Leaf-off, 4-band imagery</a:t>
            </a:r>
          </a:p>
          <a:p>
            <a:pPr lvl="1"/>
            <a:r>
              <a:rPr lang="en-US" dirty="0" smtClean="0"/>
              <a:t>Despite adverse weather, much of 2013-14 area was flown at 50 cm resolution</a:t>
            </a:r>
          </a:p>
          <a:p>
            <a:pPr lvl="1"/>
            <a:r>
              <a:rPr lang="en-US" dirty="0" smtClean="0"/>
              <a:t>Nine partners cost-shared for </a:t>
            </a:r>
            <a:br>
              <a:rPr lang="en-US" dirty="0" smtClean="0"/>
            </a:br>
            <a:r>
              <a:rPr lang="en-US" dirty="0" smtClean="0"/>
              <a:t>30 cm (1-foot) resolution</a:t>
            </a:r>
          </a:p>
          <a:p>
            <a:pPr lvl="1"/>
            <a:r>
              <a:rPr lang="en-US" dirty="0" smtClean="0"/>
              <a:t>This year’s imagery anticipated to be available Fall 2013</a:t>
            </a:r>
          </a:p>
          <a:p>
            <a:pPr lvl="1"/>
            <a:r>
              <a:rPr lang="en-US" dirty="0" smtClean="0"/>
              <a:t>Remaining areas to be flown Spring 2014</a:t>
            </a:r>
            <a:endParaRPr lang="en-US"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724400"/>
            <a:ext cx="2296506"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49" y="838200"/>
            <a:ext cx="3431724" cy="392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48357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DNR\2013 Central MN Orthoimagery\Administration\Status Graphics\collaborations_20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40" t="15313" r="8827" b="8251"/>
          <a:stretch/>
        </p:blipFill>
        <p:spPr bwMode="auto">
          <a:xfrm>
            <a:off x="150632" y="533400"/>
            <a:ext cx="4936661" cy="5682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457200"/>
            <a:ext cx="8382000" cy="838200"/>
          </a:xfrm>
        </p:spPr>
        <p:txBody>
          <a:bodyPr/>
          <a:lstStyle/>
          <a:p>
            <a:r>
              <a:rPr lang="en-US" dirty="0" smtClean="0"/>
              <a:t>SAIP Investments	  </a:t>
            </a:r>
            <a:endParaRPr lang="en-US" dirty="0"/>
          </a:p>
        </p:txBody>
      </p:sp>
      <p:sp>
        <p:nvSpPr>
          <p:cNvPr id="4" name="Content Placeholder 3"/>
          <p:cNvSpPr>
            <a:spLocks noGrp="1"/>
          </p:cNvSpPr>
          <p:nvPr>
            <p:ph sz="half" idx="2"/>
          </p:nvPr>
        </p:nvSpPr>
        <p:spPr>
          <a:xfrm>
            <a:off x="5100873" y="1371600"/>
            <a:ext cx="3429000" cy="4525963"/>
          </a:xfrm>
        </p:spPr>
        <p:txBody>
          <a:bodyPr/>
          <a:lstStyle/>
          <a:p>
            <a:r>
              <a:rPr lang="en-US" sz="2400" b="1" dirty="0" smtClean="0"/>
              <a:t>21 partnerships:</a:t>
            </a:r>
          </a:p>
          <a:p>
            <a:pPr lvl="1"/>
            <a:r>
              <a:rPr lang="en-US" sz="2000" dirty="0" smtClean="0"/>
              <a:t>Federal (2)</a:t>
            </a:r>
          </a:p>
          <a:p>
            <a:pPr lvl="1"/>
            <a:r>
              <a:rPr lang="en-US" sz="2000" dirty="0" smtClean="0"/>
              <a:t>State (1)</a:t>
            </a:r>
          </a:p>
          <a:p>
            <a:pPr lvl="1"/>
            <a:r>
              <a:rPr lang="en-US" sz="2000" dirty="0" smtClean="0"/>
              <a:t>Counties (13)</a:t>
            </a:r>
          </a:p>
          <a:p>
            <a:pPr lvl="1"/>
            <a:r>
              <a:rPr lang="en-US" sz="2000" dirty="0" smtClean="0"/>
              <a:t>Native American Lands (2)</a:t>
            </a:r>
          </a:p>
          <a:p>
            <a:pPr lvl="1"/>
            <a:r>
              <a:rPr lang="en-US" sz="2000" dirty="0" smtClean="0"/>
              <a:t>Regional (2) </a:t>
            </a:r>
          </a:p>
          <a:p>
            <a:pPr lvl="1"/>
            <a:r>
              <a:rPr lang="en-US" sz="2000" dirty="0" smtClean="0"/>
              <a:t>National Guard (1)</a:t>
            </a:r>
          </a:p>
          <a:p>
            <a:r>
              <a:rPr lang="en-US" sz="2400" b="1" dirty="0" smtClean="0"/>
              <a:t>Program Funds: $1,300,000</a:t>
            </a:r>
          </a:p>
          <a:p>
            <a:r>
              <a:rPr lang="en-US" sz="2400" b="1" dirty="0" smtClean="0"/>
              <a:t>Partner buy-ups:   $650,000</a:t>
            </a:r>
          </a:p>
          <a:p>
            <a:endParaRPr lang="en-US" dirty="0"/>
          </a:p>
        </p:txBody>
      </p:sp>
    </p:spTree>
    <p:extLst>
      <p:ext uri="{BB962C8B-B14F-4D97-AF65-F5344CB8AC3E}">
        <p14:creationId xmlns:p14="http://schemas.microsoft.com/office/powerpoint/2010/main" val="2323600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371600"/>
            <a:ext cx="8503920" cy="4873752"/>
          </a:xfrm>
        </p:spPr>
        <p:txBody>
          <a:bodyPr/>
          <a:lstStyle/>
          <a:p>
            <a:pPr marL="0" indent="0">
              <a:buNone/>
            </a:pPr>
            <a:r>
              <a:rPr lang="en-US" sz="2400" dirty="0" smtClean="0">
                <a:latin typeface="Arial" pitchFamily="34" charset="0"/>
                <a:cs typeface="Arial" pitchFamily="34" charset="0"/>
              </a:rPr>
              <a:t>An altered watercourse is a stream/river or portion of a stream/river that has been modified in such a way to </a:t>
            </a:r>
            <a:br>
              <a:rPr lang="en-US" sz="2400" dirty="0" smtClean="0">
                <a:latin typeface="Arial" pitchFamily="34" charset="0"/>
                <a:cs typeface="Arial" pitchFamily="34" charset="0"/>
              </a:rPr>
            </a:br>
            <a:r>
              <a:rPr lang="en-US" sz="2400" i="1" dirty="0" smtClean="0">
                <a:latin typeface="Arial" pitchFamily="34" charset="0"/>
                <a:cs typeface="Arial" pitchFamily="34" charset="0"/>
              </a:rPr>
              <a:t>alter</a:t>
            </a:r>
            <a:r>
              <a:rPr lang="en-US" sz="2400" dirty="0" smtClean="0">
                <a:latin typeface="Arial" pitchFamily="34" charset="0"/>
                <a:cs typeface="Arial" pitchFamily="34" charset="0"/>
              </a:rPr>
              <a:t> its natural course</a:t>
            </a:r>
          </a:p>
          <a:p>
            <a:pPr lvl="1"/>
            <a:r>
              <a:rPr lang="en-US" sz="2000" dirty="0" smtClean="0">
                <a:latin typeface="Arial" pitchFamily="34" charset="0"/>
                <a:cs typeface="Arial" pitchFamily="34" charset="0"/>
              </a:rPr>
              <a:t>Channel alterations include:</a:t>
            </a:r>
          </a:p>
          <a:p>
            <a:pPr lvl="2"/>
            <a:r>
              <a:rPr lang="en-US" sz="2000" dirty="0" smtClean="0">
                <a:latin typeface="Arial" pitchFamily="34" charset="0"/>
                <a:cs typeface="Arial" pitchFamily="34" charset="0"/>
              </a:rPr>
              <a:t>Channelized streams, ditches and impoundments</a:t>
            </a:r>
          </a:p>
          <a:p>
            <a:pPr lvl="1"/>
            <a:r>
              <a:rPr lang="en-US" sz="2000" dirty="0" smtClean="0">
                <a:latin typeface="Arial" pitchFamily="34" charset="0"/>
                <a:cs typeface="Arial" pitchFamily="34" charset="0"/>
              </a:rPr>
              <a:t>Channel alterations </a:t>
            </a:r>
            <a:r>
              <a:rPr lang="en-US" sz="2000" i="1" dirty="0" smtClean="0">
                <a:latin typeface="Arial" pitchFamily="34" charset="0"/>
                <a:cs typeface="Arial" pitchFamily="34" charset="0"/>
              </a:rPr>
              <a:t>do not</a:t>
            </a:r>
            <a:r>
              <a:rPr lang="en-US" sz="2000" dirty="0" smtClean="0">
                <a:latin typeface="Arial" pitchFamily="34" charset="0"/>
                <a:cs typeface="Arial" pitchFamily="34" charset="0"/>
              </a:rPr>
              <a:t> include:</a:t>
            </a:r>
          </a:p>
          <a:p>
            <a:pPr lvl="2"/>
            <a:r>
              <a:rPr lang="en-US" sz="2000" dirty="0" smtClean="0">
                <a:latin typeface="Arial" pitchFamily="34" charset="0"/>
                <a:cs typeface="Arial" pitchFamily="34" charset="0"/>
              </a:rPr>
              <a:t>Beaver dams, dredging, rip-rap, removed snags and wetlands</a:t>
            </a:r>
            <a:endParaRPr lang="en-US" sz="20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6629400" y="4495800"/>
            <a:ext cx="2112264" cy="1828800"/>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4" cstate="print"/>
          <a:srcRect/>
          <a:stretch>
            <a:fillRect/>
          </a:stretch>
        </p:blipFill>
        <p:spPr bwMode="auto">
          <a:xfrm>
            <a:off x="3551936" y="4495800"/>
            <a:ext cx="2391664" cy="1793748"/>
          </a:xfrm>
          <a:prstGeom prst="rect">
            <a:avLst/>
          </a:prstGeom>
          <a:ln>
            <a:noFill/>
          </a:ln>
          <a:effectLst>
            <a:outerShdw blurRad="292100" dist="139700" dir="2700000" algn="tl" rotWithShape="0">
              <a:srgbClr val="333333">
                <a:alpha val="65000"/>
              </a:srgbClr>
            </a:outerShdw>
          </a:effectLst>
        </p:spPr>
      </p:pic>
      <p:pic>
        <p:nvPicPr>
          <p:cNvPr id="6" name="Picture 5" descr="92MN041_DU!.JPG"/>
          <p:cNvPicPr>
            <a:picLocks noChangeAspect="1"/>
          </p:cNvPicPr>
          <p:nvPr/>
        </p:nvPicPr>
        <p:blipFill>
          <a:blip r:embed="rId5" cstate="print"/>
          <a:stretch>
            <a:fillRect/>
          </a:stretch>
        </p:blipFill>
        <p:spPr>
          <a:xfrm>
            <a:off x="457200" y="4495800"/>
            <a:ext cx="2389632" cy="1792224"/>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304800" y="457200"/>
            <a:ext cx="8382000" cy="838200"/>
          </a:xfrm>
          <a:prstGeom prst="rect">
            <a:avLst/>
          </a:prstGeom>
        </p:spPr>
        <p:txBody>
          <a:bodyPr anchor="ct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a:lstStyle>
          <a:p>
            <a:r>
              <a:rPr lang="en-US" dirty="0" smtClean="0"/>
              <a:t>Altered Watercourses	  </a:t>
            </a:r>
            <a:endParaRPr lang="en-US" dirty="0"/>
          </a:p>
        </p:txBody>
      </p:sp>
    </p:spTree>
    <p:extLst>
      <p:ext uri="{BB962C8B-B14F-4D97-AF65-F5344CB8AC3E}">
        <p14:creationId xmlns:p14="http://schemas.microsoft.com/office/powerpoint/2010/main" val="4248624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sz="3600" b="1" dirty="0" smtClean="0"/>
              <a:t>MN Geospatial Commons</a:t>
            </a:r>
            <a:endParaRPr lang="en-US" sz="3600" b="1" dirty="0"/>
          </a:p>
        </p:txBody>
      </p:sp>
      <p:sp>
        <p:nvSpPr>
          <p:cNvPr id="3" name="Content Placeholder 2"/>
          <p:cNvSpPr>
            <a:spLocks noGrp="1"/>
          </p:cNvSpPr>
          <p:nvPr>
            <p:ph idx="1"/>
          </p:nvPr>
        </p:nvSpPr>
        <p:spPr>
          <a:xfrm>
            <a:off x="304800" y="914400"/>
            <a:ext cx="8458200" cy="1295400"/>
          </a:xfrm>
        </p:spPr>
        <p:txBody>
          <a:bodyPr>
            <a:normAutofit/>
          </a:bodyPr>
          <a:lstStyle/>
          <a:p>
            <a:r>
              <a:rPr lang="en-US" sz="3600" dirty="0" smtClean="0"/>
              <a:t>A single </a:t>
            </a:r>
            <a:r>
              <a:rPr lang="en-US" sz="3600" u="sng" dirty="0" smtClean="0">
                <a:solidFill>
                  <a:schemeClr val="accent6">
                    <a:lumMod val="75000"/>
                  </a:schemeClr>
                </a:solidFill>
              </a:rPr>
              <a:t>place</a:t>
            </a:r>
            <a:r>
              <a:rPr lang="en-US" sz="3600" dirty="0" smtClean="0">
                <a:solidFill>
                  <a:srgbClr val="FF9900"/>
                </a:solidFill>
              </a:rPr>
              <a:t> </a:t>
            </a:r>
            <a:r>
              <a:rPr lang="en-US" sz="3600" dirty="0" smtClean="0"/>
              <a:t>we all go to </a:t>
            </a:r>
            <a:r>
              <a:rPr lang="en-US" sz="3600" u="sng" dirty="0" smtClean="0">
                <a:solidFill>
                  <a:schemeClr val="accent6">
                    <a:lumMod val="75000"/>
                  </a:schemeClr>
                </a:solidFill>
              </a:rPr>
              <a:t>find</a:t>
            </a:r>
            <a:r>
              <a:rPr lang="en-US" sz="3600" dirty="0" smtClean="0">
                <a:solidFill>
                  <a:srgbClr val="FF9900"/>
                </a:solidFill>
              </a:rPr>
              <a:t> </a:t>
            </a:r>
            <a:r>
              <a:rPr lang="en-US" sz="3600" dirty="0" smtClean="0"/>
              <a:t>and </a:t>
            </a:r>
            <a:r>
              <a:rPr lang="en-US" sz="3600" u="sng" dirty="0" smtClean="0">
                <a:solidFill>
                  <a:schemeClr val="accent6">
                    <a:lumMod val="75000"/>
                  </a:schemeClr>
                </a:solidFill>
              </a:rPr>
              <a:t>share</a:t>
            </a:r>
            <a:r>
              <a:rPr lang="en-US" sz="3600" dirty="0" smtClean="0"/>
              <a:t> geospatial resources</a:t>
            </a:r>
          </a:p>
          <a:p>
            <a:endParaRPr lang="en-US" sz="3600" dirty="0" smtClean="0"/>
          </a:p>
        </p:txBody>
      </p:sp>
      <p:graphicFrame>
        <p:nvGraphicFramePr>
          <p:cNvPr id="7" name="Content Placeholder 4"/>
          <p:cNvGraphicFramePr>
            <a:graphicFrameLocks/>
          </p:cNvGraphicFramePr>
          <p:nvPr>
            <p:extLst>
              <p:ext uri="{D42A27DB-BD31-4B8C-83A1-F6EECF244321}">
                <p14:modId xmlns:p14="http://schemas.microsoft.com/office/powerpoint/2010/main" val="3399102925"/>
              </p:ext>
            </p:extLst>
          </p:nvPr>
        </p:nvGraphicFramePr>
        <p:xfrm>
          <a:off x="5181600" y="3124200"/>
          <a:ext cx="35052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04800" y="2634258"/>
            <a:ext cx="4953000" cy="3508653"/>
          </a:xfrm>
          <a:prstGeom prst="rect">
            <a:avLst/>
          </a:prstGeom>
          <a:noFill/>
        </p:spPr>
        <p:txBody>
          <a:bodyPr wrap="square" rtlCol="0">
            <a:spAutoFit/>
          </a:bodyPr>
          <a:lstStyle/>
          <a:p>
            <a:pPr marL="571500" indent="-571500">
              <a:buFont typeface="Wingdings" pitchFamily="2" charset="2"/>
              <a:buChar char="§"/>
            </a:pPr>
            <a:r>
              <a:rPr lang="en-US" sz="3600" dirty="0"/>
              <a:t>Where are we?</a:t>
            </a:r>
          </a:p>
          <a:p>
            <a:pPr marL="914400" lvl="1" indent="-457200">
              <a:buFont typeface="Arial" pitchFamily="34" charset="0"/>
              <a:buChar char="•"/>
            </a:pPr>
            <a:r>
              <a:rPr lang="en-US" sz="2800" dirty="0" smtClean="0"/>
              <a:t>Hired project </a:t>
            </a:r>
            <a:r>
              <a:rPr lang="en-US" sz="2800" dirty="0"/>
              <a:t>m</a:t>
            </a:r>
            <a:r>
              <a:rPr lang="en-US" sz="2800" dirty="0" smtClean="0"/>
              <a:t>anager</a:t>
            </a:r>
            <a:endParaRPr lang="en-US" sz="2800" dirty="0"/>
          </a:p>
          <a:p>
            <a:pPr marL="914400" lvl="1" indent="-457200">
              <a:buFont typeface="Arial" pitchFamily="34" charset="0"/>
              <a:buChar char="•"/>
            </a:pPr>
            <a:r>
              <a:rPr lang="en-US" sz="2800" dirty="0" smtClean="0"/>
              <a:t>Aligning </a:t>
            </a:r>
            <a:r>
              <a:rPr lang="en-US" sz="2800" dirty="0"/>
              <a:t>with </a:t>
            </a:r>
            <a:r>
              <a:rPr lang="en-US" sz="2800" dirty="0" smtClean="0"/>
              <a:t>infra-structure and data</a:t>
            </a:r>
          </a:p>
          <a:p>
            <a:pPr marL="914400" lvl="1" indent="-457200">
              <a:buFont typeface="Arial" pitchFamily="34" charset="0"/>
              <a:buChar char="•"/>
            </a:pPr>
            <a:r>
              <a:rPr lang="en-US" sz="2800" dirty="0" smtClean="0"/>
              <a:t>Defining scope</a:t>
            </a:r>
          </a:p>
          <a:p>
            <a:pPr marL="914400" lvl="1" indent="-457200">
              <a:buFont typeface="Arial" pitchFamily="34" charset="0"/>
              <a:buChar char="•"/>
            </a:pPr>
            <a:r>
              <a:rPr lang="en-US" sz="2800" dirty="0" smtClean="0"/>
              <a:t>CKAN selected for portal</a:t>
            </a:r>
          </a:p>
          <a:p>
            <a:pPr lvl="1"/>
            <a:endParaRPr lang="en-US" sz="2800" dirty="0" smtClean="0"/>
          </a:p>
          <a:p>
            <a:endParaRPr lang="en-US" dirty="0"/>
          </a:p>
        </p:txBody>
      </p:sp>
    </p:spTree>
    <p:extLst>
      <p:ext uri="{BB962C8B-B14F-4D97-AF65-F5344CB8AC3E}">
        <p14:creationId xmlns:p14="http://schemas.microsoft.com/office/powerpoint/2010/main" val="270397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52400"/>
            <a:ext cx="4124325" cy="762000"/>
          </a:xfrm>
        </p:spPr>
        <p:txBody>
          <a:bodyPr>
            <a:noAutofit/>
          </a:bodyPr>
          <a:lstStyle/>
          <a:p>
            <a:pPr eaLnBrk="1" fontAlgn="auto" hangingPunct="1">
              <a:spcAft>
                <a:spcPts val="0"/>
              </a:spcAft>
              <a:defRPr/>
            </a:pPr>
            <a:r>
              <a:rPr lang="en-US" dirty="0" err="1" smtClean="0"/>
              <a:t>LiDAR</a:t>
            </a:r>
            <a:r>
              <a:rPr lang="en-US" dirty="0" smtClean="0"/>
              <a:t> Elevation</a:t>
            </a:r>
            <a:endParaRPr lang="en-US" dirty="0"/>
          </a:p>
        </p:txBody>
      </p:sp>
      <p:sp>
        <p:nvSpPr>
          <p:cNvPr id="37891" name="Content Placeholder 2"/>
          <p:cNvSpPr>
            <a:spLocks noGrp="1"/>
          </p:cNvSpPr>
          <p:nvPr>
            <p:ph idx="1"/>
          </p:nvPr>
        </p:nvSpPr>
        <p:spPr bwMode="auto">
          <a:xfrm>
            <a:off x="123371" y="2590800"/>
            <a:ext cx="8991600" cy="334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07950" indent="0" eaLnBrk="1" hangingPunct="1">
              <a:buClr>
                <a:schemeClr val="tx2"/>
              </a:buClr>
            </a:pPr>
            <a:endParaRPr lang="en-US" i="1" dirty="0" smtClean="0"/>
          </a:p>
          <a:p>
            <a:pPr marL="107950" indent="0" eaLnBrk="1" hangingPunct="1">
              <a:buClr>
                <a:schemeClr val="tx2"/>
              </a:buClr>
            </a:pPr>
            <a:endParaRPr lang="en-US" i="1" dirty="0" smtClean="0"/>
          </a:p>
          <a:p>
            <a:pPr marL="107950" indent="0" eaLnBrk="1" hangingPunct="1">
              <a:buClr>
                <a:schemeClr val="tx2"/>
              </a:buClr>
            </a:pPr>
            <a:endParaRPr lang="en-US" i="1" dirty="0" smtClean="0"/>
          </a:p>
        </p:txBody>
      </p:sp>
      <p:pic>
        <p:nvPicPr>
          <p:cNvPr id="65542" name="Picture 12"/>
          <p:cNvPicPr>
            <a:picLocks noChangeAspect="1" noChangeArrowheads="1"/>
          </p:cNvPicPr>
          <p:nvPr/>
        </p:nvPicPr>
        <p:blipFill>
          <a:blip r:embed="rId3"/>
          <a:srcRect/>
          <a:stretch>
            <a:fillRect/>
          </a:stretch>
        </p:blipFill>
        <p:spPr bwMode="auto">
          <a:xfrm>
            <a:off x="5105400" y="884238"/>
            <a:ext cx="2857500" cy="2419350"/>
          </a:xfrm>
          <a:prstGeom prst="rect">
            <a:avLst/>
          </a:prstGeom>
          <a:ln>
            <a:noFill/>
          </a:ln>
          <a:effectLst>
            <a:outerShdw blurRad="292100" dist="139700" dir="2700000" algn="tl" rotWithShape="0">
              <a:srgbClr val="333333">
                <a:alpha val="65000"/>
              </a:srgbClr>
            </a:outerShdw>
          </a:effectLst>
          <a:extLst/>
        </p:spPr>
      </p:pic>
      <p:sp>
        <p:nvSpPr>
          <p:cNvPr id="7" name="Rectangle 6"/>
          <p:cNvSpPr>
            <a:spLocks noChangeArrowheads="1"/>
          </p:cNvSpPr>
          <p:nvPr/>
        </p:nvSpPr>
        <p:spPr bwMode="auto">
          <a:xfrm>
            <a:off x="4724400" y="3973830"/>
            <a:ext cx="4114800" cy="1692771"/>
          </a:xfrm>
          <a:prstGeom prst="rect">
            <a:avLst/>
          </a:prstGeom>
          <a:noFill/>
          <a:ln w="19050">
            <a:noFill/>
          </a:ln>
          <a:effectLst>
            <a:innerShdw blurRad="114300">
              <a:prstClr val="black"/>
            </a:innerShdw>
          </a:effectLst>
        </p:spPr>
        <p:txBody>
          <a:bodyPr wrap="square" anchor="ctr">
            <a:spAutoFit/>
          </a:bodyPr>
          <a:lstStyle/>
          <a:p>
            <a:pPr>
              <a:defRPr/>
            </a:pPr>
            <a:r>
              <a:rPr lang="en-US" sz="2000" dirty="0">
                <a:solidFill>
                  <a:prstClr val="black"/>
                </a:solidFill>
                <a:latin typeface="Arial" pitchFamily="34" charset="0"/>
                <a:cs typeface="Arial" pitchFamily="34" charset="0"/>
              </a:rPr>
              <a:t> </a:t>
            </a:r>
            <a:r>
              <a:rPr lang="en-US" sz="2400" dirty="0" smtClean="0">
                <a:solidFill>
                  <a:prstClr val="black"/>
                </a:solidFill>
                <a:latin typeface="+mj-lt"/>
                <a:cs typeface="Arial" pitchFamily="34" charset="0"/>
              </a:rPr>
              <a:t>Partnership with MN DNR to:</a:t>
            </a:r>
            <a:endParaRPr lang="en-US" sz="2400" dirty="0">
              <a:solidFill>
                <a:prstClr val="black"/>
              </a:solidFill>
              <a:latin typeface="+mj-lt"/>
              <a:cs typeface="Arial" pitchFamily="34" charset="0"/>
            </a:endParaRPr>
          </a:p>
          <a:p>
            <a:pPr marL="800100" lvl="1" indent="-342900">
              <a:buFont typeface="Wingdings" pitchFamily="2" charset="2"/>
              <a:buChar char="q"/>
              <a:defRPr/>
            </a:pPr>
            <a:r>
              <a:rPr lang="en-US" sz="2000" dirty="0" smtClean="0">
                <a:solidFill>
                  <a:prstClr val="black"/>
                </a:solidFill>
                <a:latin typeface="Arial" pitchFamily="34" charset="0"/>
                <a:cs typeface="Arial" pitchFamily="34" charset="0"/>
              </a:rPr>
              <a:t>Provide FTP </a:t>
            </a:r>
            <a:r>
              <a:rPr lang="en-US" sz="2000" dirty="0">
                <a:solidFill>
                  <a:prstClr val="black"/>
                </a:solidFill>
                <a:latin typeface="Arial" pitchFamily="34" charset="0"/>
                <a:cs typeface="Arial" pitchFamily="34" charset="0"/>
              </a:rPr>
              <a:t>s</a:t>
            </a:r>
            <a:r>
              <a:rPr lang="en-US" sz="2000" dirty="0" smtClean="0">
                <a:solidFill>
                  <a:prstClr val="black"/>
                </a:solidFill>
                <a:latin typeface="Arial" pitchFamily="34" charset="0"/>
                <a:cs typeface="Arial" pitchFamily="34" charset="0"/>
              </a:rPr>
              <a:t>ite</a:t>
            </a:r>
            <a:endParaRPr lang="en-US" sz="2000" dirty="0">
              <a:solidFill>
                <a:prstClr val="black"/>
              </a:solidFill>
              <a:latin typeface="Arial" pitchFamily="34" charset="0"/>
              <a:cs typeface="Arial" pitchFamily="34" charset="0"/>
            </a:endParaRPr>
          </a:p>
          <a:p>
            <a:pPr marL="800100" lvl="1" indent="-342900">
              <a:buFont typeface="Wingdings" pitchFamily="2" charset="2"/>
              <a:buChar char="q"/>
              <a:defRPr/>
            </a:pPr>
            <a:r>
              <a:rPr lang="en-US" sz="2000" dirty="0" smtClean="0">
                <a:solidFill>
                  <a:prstClr val="black"/>
                </a:solidFill>
                <a:latin typeface="Arial" pitchFamily="34" charset="0"/>
                <a:cs typeface="Arial" pitchFamily="34" charset="0"/>
              </a:rPr>
              <a:t>Improve data download </a:t>
            </a:r>
          </a:p>
          <a:p>
            <a:pPr marL="800100" lvl="1" indent="-342900">
              <a:buFont typeface="Wingdings" pitchFamily="2" charset="2"/>
              <a:buChar char="q"/>
              <a:defRPr/>
            </a:pPr>
            <a:r>
              <a:rPr lang="en-US" sz="2000" dirty="0" smtClean="0">
                <a:solidFill>
                  <a:prstClr val="black"/>
                </a:solidFill>
                <a:latin typeface="Arial" pitchFamily="34" charset="0"/>
                <a:cs typeface="Arial" pitchFamily="34" charset="0"/>
              </a:rPr>
              <a:t>Develop browser </a:t>
            </a:r>
            <a:r>
              <a:rPr lang="en-US" sz="2000" dirty="0">
                <a:solidFill>
                  <a:prstClr val="black"/>
                </a:solidFill>
                <a:latin typeface="Arial" pitchFamily="34" charset="0"/>
                <a:cs typeface="Arial" pitchFamily="34" charset="0"/>
              </a:rPr>
              <a:t>v</a:t>
            </a:r>
            <a:r>
              <a:rPr lang="en-US" sz="2000" dirty="0" smtClean="0">
                <a:solidFill>
                  <a:prstClr val="black"/>
                </a:solidFill>
                <a:latin typeface="Arial" pitchFamily="34" charset="0"/>
                <a:cs typeface="Arial" pitchFamily="34" charset="0"/>
              </a:rPr>
              <a:t>iewer</a:t>
            </a:r>
            <a:endParaRPr lang="en-US" sz="2000" dirty="0">
              <a:solidFill>
                <a:prstClr val="black"/>
              </a:solidFill>
              <a:latin typeface="Arial" pitchFamily="34" charset="0"/>
              <a:cs typeface="Arial" pitchFamily="34" charset="0"/>
            </a:endParaRPr>
          </a:p>
          <a:p>
            <a:pPr algn="r">
              <a:defRPr/>
            </a:pPr>
            <a:r>
              <a:rPr lang="en-US" sz="2000" dirty="0">
                <a:solidFill>
                  <a:prstClr val="black"/>
                </a:solidFill>
                <a:latin typeface="Arial" pitchFamily="34" charset="0"/>
                <a:cs typeface="Arial" pitchFamily="34" charset="0"/>
              </a:rPr>
              <a:t>	   </a:t>
            </a:r>
          </a:p>
        </p:txBody>
      </p:sp>
      <p:pic>
        <p:nvPicPr>
          <p:cNvPr id="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04799"/>
            <a:ext cx="4130982" cy="5515691"/>
          </a:xfrm>
          <a:prstGeom prst="rect">
            <a:avLst/>
          </a:prstGeom>
        </p:spPr>
      </p:pic>
    </p:spTree>
    <p:extLst>
      <p:ext uri="{BB962C8B-B14F-4D97-AF65-F5344CB8AC3E}">
        <p14:creationId xmlns:p14="http://schemas.microsoft.com/office/powerpoint/2010/main" val="34317120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458200" cy="838200"/>
          </a:xfrm>
        </p:spPr>
        <p:txBody>
          <a:bodyPr>
            <a:noAutofit/>
          </a:bodyPr>
          <a:lstStyle/>
          <a:p>
            <a:pPr>
              <a:defRPr/>
            </a:pPr>
            <a:r>
              <a:rPr lang="en-US" dirty="0" smtClean="0"/>
              <a:t>Hydrography</a:t>
            </a:r>
            <a:br>
              <a:rPr lang="en-US" dirty="0" smtClean="0"/>
            </a:br>
            <a:endParaRPr lang="en-US" dirty="0"/>
          </a:p>
        </p:txBody>
      </p:sp>
      <p:sp>
        <p:nvSpPr>
          <p:cNvPr id="5" name="Content Placeholder 4"/>
          <p:cNvSpPr>
            <a:spLocks noGrp="1"/>
          </p:cNvSpPr>
          <p:nvPr>
            <p:ph sz="half" idx="1"/>
          </p:nvPr>
        </p:nvSpPr>
        <p:spPr/>
        <p:txBody>
          <a:bodyPr>
            <a:normAutofit/>
          </a:bodyPr>
          <a:lstStyle/>
          <a:p>
            <a:pPr lvl="1">
              <a:defRPr/>
            </a:pPr>
            <a:r>
              <a:rPr lang="en-US" dirty="0" smtClean="0"/>
              <a:t>Hydrographic </a:t>
            </a:r>
            <a:r>
              <a:rPr lang="en-US" dirty="0"/>
              <a:t>features for making maps</a:t>
            </a:r>
          </a:p>
          <a:p>
            <a:pPr lvl="1">
              <a:defRPr/>
            </a:pPr>
            <a:r>
              <a:rPr lang="en-US" dirty="0"/>
              <a:t>A national stream addressing system</a:t>
            </a:r>
          </a:p>
          <a:p>
            <a:pPr lvl="1">
              <a:defRPr/>
            </a:pPr>
            <a:r>
              <a:rPr lang="en-US" dirty="0"/>
              <a:t>A modeling network for navigating upstream/downstream</a:t>
            </a:r>
          </a:p>
          <a:p>
            <a:pPr lvl="1">
              <a:defRPr/>
            </a:pPr>
            <a:r>
              <a:rPr lang="en-US" dirty="0"/>
              <a:t>A maintenance infrastructure</a:t>
            </a:r>
          </a:p>
          <a:p>
            <a:pPr lvl="1">
              <a:defRPr/>
            </a:pPr>
            <a:r>
              <a:rPr lang="en-US" dirty="0"/>
              <a:t>Additional tools to enhance use of data</a:t>
            </a:r>
          </a:p>
          <a:p>
            <a:pPr lvl="1">
              <a:defRPr/>
            </a:pPr>
            <a:endParaRPr lang="en-US" dirty="0"/>
          </a:p>
        </p:txBody>
      </p:sp>
      <p:pic>
        <p:nvPicPr>
          <p:cNvPr id="9" name="Content Placeholder 8"/>
          <p:cNvPicPr>
            <a:picLocks noGrp="1" noChangeAspect="1"/>
          </p:cNvPicPr>
          <p:nvPr>
            <p:ph sz="half" idx="2"/>
          </p:nvPr>
        </p:nvPicPr>
        <p:blipFill>
          <a:blip r:embed="rId3" cstate="print"/>
          <a:stretch>
            <a:fillRect/>
          </a:stretch>
        </p:blipFill>
        <p:spPr>
          <a:xfrm>
            <a:off x="4495800" y="1981200"/>
            <a:ext cx="4038600" cy="2984500"/>
          </a:xfr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5224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600200"/>
            <a:ext cx="6400800" cy="4525962"/>
          </a:xfrm>
        </p:spPr>
        <p:txBody>
          <a:bodyPr/>
          <a:lstStyle/>
          <a:p>
            <a:pPr lvl="0"/>
            <a:r>
              <a:rPr lang="en-US" dirty="0"/>
              <a:t>Call to order and introductions			  </a:t>
            </a:r>
            <a:r>
              <a:rPr lang="en-US" dirty="0" smtClean="0"/>
              <a:t>	  5 </a:t>
            </a:r>
            <a:r>
              <a:rPr lang="en-US" dirty="0"/>
              <a:t>Min </a:t>
            </a:r>
          </a:p>
          <a:p>
            <a:pPr lvl="0"/>
            <a:r>
              <a:rPr lang="en-US" dirty="0"/>
              <a:t>Approval of </a:t>
            </a:r>
            <a:r>
              <a:rPr lang="en-US" u="sng" dirty="0">
                <a:hlinkClick r:id="rId3"/>
              </a:rPr>
              <a:t>November 28, 2012 Meeting Minutes</a:t>
            </a:r>
            <a:r>
              <a:rPr lang="en-US" dirty="0"/>
              <a:t>		  5 Min </a:t>
            </a:r>
            <a:endParaRPr lang="en-US" dirty="0" smtClean="0"/>
          </a:p>
          <a:p>
            <a:r>
              <a:rPr lang="en-US" dirty="0" smtClean="0"/>
              <a:t>2013 </a:t>
            </a:r>
            <a:r>
              <a:rPr lang="en-US" dirty="0"/>
              <a:t>Legislative session 			    	20 </a:t>
            </a:r>
            <a:r>
              <a:rPr lang="en-US" dirty="0" smtClean="0"/>
              <a:t>Min</a:t>
            </a:r>
          </a:p>
          <a:p>
            <a:r>
              <a:rPr lang="en-US" u="sng" dirty="0" smtClean="0">
                <a:hlinkClick r:id="rId4"/>
              </a:rPr>
              <a:t>Open </a:t>
            </a:r>
            <a:r>
              <a:rPr lang="en-US" u="sng" dirty="0">
                <a:hlinkClick r:id="rId4"/>
              </a:rPr>
              <a:t>Appointments</a:t>
            </a:r>
            <a:r>
              <a:rPr lang="en-US" dirty="0"/>
              <a:t>					  5 Min </a:t>
            </a:r>
            <a:endParaRPr lang="en-US" dirty="0" smtClean="0"/>
          </a:p>
          <a:p>
            <a:pPr lvl="0"/>
            <a:r>
              <a:rPr lang="en-US" u="sng" dirty="0" smtClean="0">
                <a:hlinkClick r:id="rId5"/>
              </a:rPr>
              <a:t>Governor’s </a:t>
            </a:r>
            <a:r>
              <a:rPr lang="en-US" u="sng" dirty="0">
                <a:hlinkClick r:id="rId5"/>
              </a:rPr>
              <a:t>Commendations</a:t>
            </a:r>
            <a:r>
              <a:rPr lang="en-US" dirty="0"/>
              <a:t>				  5 Min </a:t>
            </a:r>
            <a:endParaRPr lang="en-US" dirty="0" smtClean="0"/>
          </a:p>
          <a:p>
            <a:pPr lvl="0"/>
            <a:r>
              <a:rPr lang="en-US" dirty="0" smtClean="0"/>
              <a:t>Esri </a:t>
            </a:r>
            <a:r>
              <a:rPr lang="en-US" dirty="0"/>
              <a:t>Master Purchase Agreement 			</a:t>
            </a:r>
            <a:r>
              <a:rPr lang="en-US" dirty="0" smtClean="0"/>
              <a:t>10 </a:t>
            </a:r>
            <a:r>
              <a:rPr lang="en-US" dirty="0"/>
              <a:t>Min </a:t>
            </a:r>
            <a:endParaRPr lang="en-US" dirty="0" smtClean="0"/>
          </a:p>
          <a:p>
            <a:pPr lvl="0"/>
            <a:r>
              <a:rPr lang="en-US" dirty="0" smtClean="0"/>
              <a:t>MnGeo </a:t>
            </a:r>
            <a:r>
              <a:rPr lang="en-US" dirty="0"/>
              <a:t>Priority Activities and Initiatives 			</a:t>
            </a:r>
            <a:r>
              <a:rPr lang="en-US" dirty="0" smtClean="0"/>
              <a:t>10 Min</a:t>
            </a:r>
          </a:p>
          <a:p>
            <a:pPr lvl="0"/>
            <a:r>
              <a:rPr lang="en-US" dirty="0" err="1" smtClean="0"/>
              <a:t>MnGeo</a:t>
            </a:r>
            <a:r>
              <a:rPr lang="en-US" dirty="0" smtClean="0"/>
              <a:t> </a:t>
            </a:r>
            <a:r>
              <a:rPr lang="en-US" u="sng" dirty="0">
                <a:hlinkClick r:id="rId6"/>
              </a:rPr>
              <a:t>Parcel Project</a:t>
            </a:r>
            <a:r>
              <a:rPr lang="en-US" dirty="0"/>
              <a:t> </a:t>
            </a:r>
            <a:r>
              <a:rPr lang="en-US" dirty="0" smtClean="0"/>
              <a:t>and </a:t>
            </a:r>
            <a:r>
              <a:rPr lang="en-US" dirty="0"/>
              <a:t>Revenue’s </a:t>
            </a:r>
            <a:r>
              <a:rPr lang="en-US" u="sng" dirty="0">
                <a:hlinkClick r:id="rId7"/>
              </a:rPr>
              <a:t>PRISM Project</a:t>
            </a:r>
            <a:r>
              <a:rPr lang="en-US" dirty="0"/>
              <a:t> 		20 Min </a:t>
            </a:r>
          </a:p>
          <a:p>
            <a:pPr lvl="0"/>
            <a:r>
              <a:rPr lang="en-US" dirty="0"/>
              <a:t>Break				</a:t>
            </a:r>
            <a:r>
              <a:rPr lang="en-US" dirty="0" smtClean="0"/>
              <a:t>	</a:t>
            </a:r>
            <a:r>
              <a:rPr lang="en-US" dirty="0"/>
              <a:t>	15 </a:t>
            </a:r>
            <a:r>
              <a:rPr lang="en-US" dirty="0" smtClean="0"/>
              <a:t>Min</a:t>
            </a:r>
          </a:p>
          <a:p>
            <a:pPr lvl="0"/>
            <a:r>
              <a:rPr lang="en-US" dirty="0" smtClean="0"/>
              <a:t>Updates</a:t>
            </a:r>
            <a:r>
              <a:rPr lang="en-US" dirty="0"/>
              <a:t>: </a:t>
            </a:r>
            <a:r>
              <a:rPr lang="en-US" dirty="0" smtClean="0"/>
              <a:t> </a:t>
            </a:r>
            <a:r>
              <a:rPr lang="en-US" u="sng" dirty="0"/>
              <a:t>Members describe </a:t>
            </a:r>
            <a:r>
              <a:rPr lang="en-US" u="sng" dirty="0" smtClean="0"/>
              <a:t>their </a:t>
            </a:r>
            <a:r>
              <a:rPr lang="en-US" u="sng" dirty="0"/>
              <a:t>sector </a:t>
            </a:r>
            <a:r>
              <a:rPr lang="en-US" u="sng" dirty="0" smtClean="0"/>
              <a:t>activities</a:t>
            </a:r>
            <a:r>
              <a:rPr lang="en-US" dirty="0" smtClean="0"/>
              <a:t> </a:t>
            </a:r>
            <a:r>
              <a:rPr lang="en-US" dirty="0"/>
              <a:t>	</a:t>
            </a:r>
            <a:r>
              <a:rPr lang="en-US" dirty="0" smtClean="0"/>
              <a:t>	35 Min</a:t>
            </a:r>
            <a:endParaRPr lang="en-US" dirty="0"/>
          </a:p>
          <a:p>
            <a:pPr lvl="0"/>
            <a:r>
              <a:rPr lang="en-US" dirty="0"/>
              <a:t>Hot topic – </a:t>
            </a:r>
            <a:r>
              <a:rPr lang="en-US" dirty="0" smtClean="0"/>
              <a:t>PCA’s Surface Water Environmental Data Application </a:t>
            </a:r>
            <a:r>
              <a:rPr lang="en-US" dirty="0"/>
              <a:t>	15 Min </a:t>
            </a:r>
            <a:r>
              <a:rPr lang="en-US" dirty="0" smtClean="0"/>
              <a:t> </a:t>
            </a:r>
          </a:p>
          <a:p>
            <a:pPr lvl="0"/>
            <a:r>
              <a:rPr lang="en-US" dirty="0" smtClean="0"/>
              <a:t>Review </a:t>
            </a:r>
            <a:r>
              <a:rPr lang="en-US" dirty="0"/>
              <a:t>of past 2 years of the Council 			20 Min </a:t>
            </a:r>
            <a:endParaRPr lang="en-US" dirty="0" smtClean="0"/>
          </a:p>
          <a:p>
            <a:pPr lvl="0"/>
            <a:r>
              <a:rPr lang="en-US" dirty="0" smtClean="0"/>
              <a:t>Update</a:t>
            </a:r>
            <a:r>
              <a:rPr lang="en-US" dirty="0"/>
              <a:t>:  State Geospatial Governance going </a:t>
            </a:r>
            <a:r>
              <a:rPr lang="en-US" dirty="0" smtClean="0"/>
              <a:t>forward		10 Min </a:t>
            </a:r>
          </a:p>
          <a:p>
            <a:pPr lvl="0"/>
            <a:r>
              <a:rPr lang="en-US" dirty="0" smtClean="0"/>
              <a:t>Future </a:t>
            </a:r>
            <a:r>
              <a:rPr lang="en-US" dirty="0"/>
              <a:t>Council Meeting Dates - August 28, November </a:t>
            </a:r>
            <a:r>
              <a:rPr lang="en-US" dirty="0" smtClean="0"/>
              <a:t>20, 2013</a:t>
            </a:r>
            <a:endParaRPr lang="en-US" dirty="0"/>
          </a:p>
          <a:p>
            <a:r>
              <a:rPr lang="en-US" dirty="0"/>
              <a:t>Adjourn </a:t>
            </a:r>
            <a:endParaRPr lang="en-US" sz="1600" dirty="0"/>
          </a:p>
        </p:txBody>
      </p:sp>
      <p:sp>
        <p:nvSpPr>
          <p:cNvPr id="5" name="TextBox 4"/>
          <p:cNvSpPr txBox="1"/>
          <p:nvPr/>
        </p:nvSpPr>
        <p:spPr>
          <a:xfrm>
            <a:off x="609600" y="914400"/>
            <a:ext cx="1657633" cy="584775"/>
          </a:xfrm>
          <a:prstGeom prst="rect">
            <a:avLst/>
          </a:prstGeom>
          <a:noFill/>
        </p:spPr>
        <p:txBody>
          <a:bodyPr wrap="none" rtlCol="0">
            <a:spAutoFit/>
          </a:bodyPr>
          <a:lstStyle/>
          <a:p>
            <a:r>
              <a:rPr lang="en-US" sz="3200" b="1" dirty="0" smtClean="0">
                <a:latin typeface="Franklin Gothic Book" pitchFamily="34" charset="0"/>
              </a:rPr>
              <a:t>AGENDA</a:t>
            </a:r>
            <a:endParaRPr lang="en-US" sz="3200" b="1" dirty="0">
              <a:latin typeface="Franklin Gothic Book" pitchFamily="34" charset="0"/>
            </a:endParaRPr>
          </a:p>
        </p:txBody>
      </p:sp>
    </p:spTree>
    <p:extLst>
      <p:ext uri="{BB962C8B-B14F-4D97-AF65-F5344CB8AC3E}">
        <p14:creationId xmlns:p14="http://schemas.microsoft.com/office/powerpoint/2010/main" val="1283043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219199"/>
          </a:xfrm>
        </p:spPr>
        <p:txBody>
          <a:bodyPr/>
          <a:lstStyle/>
          <a:p>
            <a:pPr algn="ctr"/>
            <a:r>
              <a:rPr lang="en-US" sz="3200" b="1" dirty="0" smtClean="0"/>
              <a:t>Statewide Parcel Integration Project</a:t>
            </a:r>
            <a:endParaRPr lang="en-US" dirty="0"/>
          </a:p>
        </p:txBody>
      </p:sp>
      <p:sp>
        <p:nvSpPr>
          <p:cNvPr id="3" name="Subtitle 2"/>
          <p:cNvSpPr>
            <a:spLocks noGrp="1"/>
          </p:cNvSpPr>
          <p:nvPr>
            <p:ph type="subTitle" idx="1"/>
          </p:nvPr>
        </p:nvSpPr>
        <p:spPr>
          <a:xfrm>
            <a:off x="457200" y="1447800"/>
            <a:ext cx="5410200" cy="4191000"/>
          </a:xfrm>
        </p:spPr>
        <p:txBody>
          <a:bodyPr/>
          <a:lstStyle/>
          <a:p>
            <a:pPr marL="457200" indent="-457200" algn="l">
              <a:buFont typeface="Arial" pitchFamily="34" charset="0"/>
              <a:buChar char="•"/>
            </a:pPr>
            <a:r>
              <a:rPr lang="en-US" sz="2400" dirty="0" smtClean="0"/>
              <a:t>Legislation </a:t>
            </a:r>
          </a:p>
          <a:p>
            <a:pPr marL="457200" indent="-457200" algn="l">
              <a:buFont typeface="Arial" pitchFamily="34" charset="0"/>
              <a:buChar char="•"/>
            </a:pPr>
            <a:r>
              <a:rPr lang="en-US" sz="2400" dirty="0" smtClean="0"/>
              <a:t>License Agreement </a:t>
            </a:r>
          </a:p>
          <a:p>
            <a:pPr marL="457200" indent="-457200" algn="l">
              <a:buFont typeface="Arial" pitchFamily="34" charset="0"/>
              <a:buChar char="•"/>
            </a:pPr>
            <a:r>
              <a:rPr lang="en-US" sz="2400" dirty="0" smtClean="0"/>
              <a:t>Exchange Guideline </a:t>
            </a:r>
          </a:p>
          <a:p>
            <a:pPr marL="457200" indent="-457200" algn="l">
              <a:buFont typeface="Arial" pitchFamily="34" charset="0"/>
              <a:buChar char="•"/>
            </a:pPr>
            <a:r>
              <a:rPr lang="en-US" sz="2400" dirty="0" smtClean="0"/>
              <a:t>Regional Collaborations  </a:t>
            </a:r>
          </a:p>
          <a:p>
            <a:pPr marL="457200" indent="-457200" algn="l">
              <a:buFont typeface="Arial" pitchFamily="34" charset="0"/>
              <a:buChar char="•"/>
            </a:pPr>
            <a:r>
              <a:rPr lang="en-US" sz="2400" dirty="0" smtClean="0"/>
              <a:t>MN Dept. of Revenue Project</a:t>
            </a:r>
            <a:endParaRPr lang="en-US" sz="2400" dirty="0"/>
          </a:p>
        </p:txBody>
      </p:sp>
      <p:pic>
        <p:nvPicPr>
          <p:cNvPr id="4" name="Picture 2"/>
          <p:cNvPicPr>
            <a:picLocks noChangeAspect="1" noChangeArrowheads="1"/>
          </p:cNvPicPr>
          <p:nvPr/>
        </p:nvPicPr>
        <p:blipFill>
          <a:blip r:embed="rId3" cstate="print"/>
          <a:srcRect/>
          <a:stretch>
            <a:fillRect/>
          </a:stretch>
        </p:blipFill>
        <p:spPr bwMode="auto">
          <a:xfrm>
            <a:off x="2438400" y="3886200"/>
            <a:ext cx="4572000" cy="2286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232425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341437"/>
            <a:ext cx="4648200" cy="4830763"/>
          </a:xfrm>
        </p:spPr>
        <p:txBody>
          <a:bodyPr/>
          <a:lstStyle/>
          <a:p>
            <a:r>
              <a:rPr lang="en-US" dirty="0" smtClean="0"/>
              <a:t>Multi </a:t>
            </a:r>
            <a:r>
              <a:rPr lang="en-US" dirty="0"/>
              <a:t>g</a:t>
            </a:r>
            <a:r>
              <a:rPr lang="en-US" dirty="0" smtClean="0"/>
              <a:t>overnment/agency</a:t>
            </a:r>
          </a:p>
          <a:p>
            <a:pPr lvl="1"/>
            <a:r>
              <a:rPr lang="en-US" dirty="0" smtClean="0"/>
              <a:t>MnDOT, MnGeo, Met Council</a:t>
            </a:r>
          </a:p>
          <a:p>
            <a:r>
              <a:rPr lang="en-US" dirty="0" smtClean="0"/>
              <a:t>Single authoritative </a:t>
            </a:r>
            <a:r>
              <a:rPr lang="en-US" dirty="0"/>
              <a:t>c</a:t>
            </a:r>
            <a:r>
              <a:rPr lang="en-US" dirty="0" smtClean="0"/>
              <a:t>enterline</a:t>
            </a:r>
          </a:p>
          <a:p>
            <a:r>
              <a:rPr lang="en-US" dirty="0" smtClean="0"/>
              <a:t>Common tools</a:t>
            </a:r>
          </a:p>
          <a:p>
            <a:r>
              <a:rPr lang="en-US" dirty="0" smtClean="0"/>
              <a:t>Roads and highways at MnDOT</a:t>
            </a:r>
          </a:p>
          <a:p>
            <a:r>
              <a:rPr lang="en-US" dirty="0" smtClean="0"/>
              <a:t>Pilot and partners</a:t>
            </a:r>
          </a:p>
          <a:p>
            <a:pPr lvl="1"/>
            <a:r>
              <a:rPr lang="en-US" dirty="0" smtClean="0"/>
              <a:t>Stearns, Benton, Carver, Ramsey, Mahnomen</a:t>
            </a:r>
          </a:p>
          <a:p>
            <a:pPr lvl="1"/>
            <a:r>
              <a:rPr lang="en-US" dirty="0" smtClean="0"/>
              <a:t>White Earth Nation</a:t>
            </a:r>
          </a:p>
          <a:p>
            <a:pPr lvl="1"/>
            <a:r>
              <a:rPr lang="en-US" dirty="0" smtClean="0"/>
              <a:t>NextGen 911</a:t>
            </a:r>
            <a:endParaRPr lang="en-US" dirty="0"/>
          </a:p>
        </p:txBody>
      </p:sp>
      <p:sp>
        <p:nvSpPr>
          <p:cNvPr id="4" name="Title 3"/>
          <p:cNvSpPr>
            <a:spLocks noGrp="1"/>
          </p:cNvSpPr>
          <p:nvPr>
            <p:ph type="title"/>
          </p:nvPr>
        </p:nvSpPr>
        <p:spPr/>
        <p:txBody>
          <a:bodyPr/>
          <a:lstStyle/>
          <a:p>
            <a:r>
              <a:rPr lang="en-US" dirty="0" smtClean="0"/>
              <a:t>Street Centerlines</a:t>
            </a:r>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04" t="27620" r="12818" b="13889"/>
          <a:stretch/>
        </p:blipFill>
        <p:spPr bwMode="auto">
          <a:xfrm>
            <a:off x="4495800" y="2651016"/>
            <a:ext cx="4191000" cy="2688021"/>
          </a:xfrm>
          <a:prstGeom prst="rect">
            <a:avLst/>
          </a:prstGeom>
          <a:noFill/>
          <a:ln>
            <a:noFill/>
          </a:ln>
          <a:effectLst>
            <a:outerShdw dist="889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126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524000" y="2514600"/>
            <a:ext cx="5334000" cy="1752600"/>
          </a:xfrm>
        </p:spPr>
        <p:txBody>
          <a:bodyPr/>
          <a:lstStyle/>
          <a:p>
            <a:pPr marL="285750" indent="-285750" algn="l">
              <a:buFont typeface="Arial" pitchFamily="34" charset="0"/>
              <a:buChar char="•"/>
            </a:pPr>
            <a:r>
              <a:rPr lang="en-US" sz="2800" dirty="0" smtClean="0">
                <a:latin typeface="Arial" pitchFamily="34" charset="0"/>
                <a:cs typeface="Arial" pitchFamily="34" charset="0"/>
              </a:rPr>
              <a:t>Guide</a:t>
            </a:r>
          </a:p>
          <a:p>
            <a:pPr marL="285750" indent="-285750" algn="l">
              <a:buFont typeface="Arial" pitchFamily="34" charset="0"/>
              <a:buChar char="•"/>
            </a:pPr>
            <a:r>
              <a:rPr lang="en-US" sz="2800" dirty="0" smtClean="0">
                <a:latin typeface="Arial" pitchFamily="34" charset="0"/>
                <a:cs typeface="Arial" pitchFamily="34" charset="0"/>
              </a:rPr>
              <a:t>Charter template</a:t>
            </a:r>
          </a:p>
          <a:p>
            <a:pPr marL="285750" indent="-285750" algn="l">
              <a:buFont typeface="Arial" pitchFamily="34" charset="0"/>
              <a:buChar char="•"/>
            </a:pPr>
            <a:r>
              <a:rPr lang="en-US" sz="2800" dirty="0" smtClean="0">
                <a:latin typeface="Arial" pitchFamily="34" charset="0"/>
                <a:cs typeface="Arial" pitchFamily="34" charset="0"/>
              </a:rPr>
              <a:t>Additional templates to come</a:t>
            </a:r>
          </a:p>
          <a:p>
            <a:pPr marL="285750" indent="-285750" algn="l">
              <a:buFont typeface="Arial" pitchFamily="34" charset="0"/>
              <a:buChar char="•"/>
            </a:pPr>
            <a:endParaRPr lang="en-US" sz="2800" dirty="0">
              <a:latin typeface="Arial" pitchFamily="34" charset="0"/>
              <a:cs typeface="Arial" pitchFamily="34" charset="0"/>
            </a:endParaRPr>
          </a:p>
          <a:p>
            <a:pPr marL="285750" indent="-285750" algn="l">
              <a:buFont typeface="Arial" pitchFamily="34" charset="0"/>
              <a:buChar char="•"/>
            </a:pPr>
            <a:r>
              <a:rPr lang="en-US" sz="2800" dirty="0" smtClean="0">
                <a:latin typeface="Arial" pitchFamily="34" charset="0"/>
                <a:cs typeface="Arial" pitchFamily="34" charset="0"/>
              </a:rPr>
              <a:t>Committees and workgroups need to generate </a:t>
            </a:r>
            <a:r>
              <a:rPr lang="en-US" sz="2800" dirty="0">
                <a:latin typeface="Arial" pitchFamily="34" charset="0"/>
                <a:cs typeface="Arial" pitchFamily="34" charset="0"/>
              </a:rPr>
              <a:t>c</a:t>
            </a:r>
            <a:r>
              <a:rPr lang="en-US" sz="2800" dirty="0" smtClean="0">
                <a:latin typeface="Arial" pitchFamily="34" charset="0"/>
                <a:cs typeface="Arial" pitchFamily="34" charset="0"/>
              </a:rPr>
              <a:t>harters</a:t>
            </a:r>
            <a:endParaRPr lang="en-US" sz="2800" dirty="0">
              <a:latin typeface="Arial" pitchFamily="34" charset="0"/>
              <a:cs typeface="Arial" pitchFamily="34" charset="0"/>
            </a:endParaRPr>
          </a:p>
        </p:txBody>
      </p:sp>
      <p:sp>
        <p:nvSpPr>
          <p:cNvPr id="3" name="Title 2"/>
          <p:cNvSpPr>
            <a:spLocks noGrp="1"/>
          </p:cNvSpPr>
          <p:nvPr>
            <p:ph type="title"/>
          </p:nvPr>
        </p:nvSpPr>
        <p:spPr>
          <a:xfrm>
            <a:off x="609600" y="914400"/>
            <a:ext cx="7772400" cy="1295400"/>
          </a:xfrm>
        </p:spPr>
        <p:txBody>
          <a:bodyPr/>
          <a:lstStyle/>
          <a:p>
            <a:r>
              <a:rPr lang="en-US" dirty="0" smtClean="0"/>
              <a:t>Update: Committee/Workgroup Guide</a:t>
            </a:r>
            <a:endParaRPr lang="en-US" dirty="0"/>
          </a:p>
        </p:txBody>
      </p:sp>
    </p:spTree>
    <p:extLst>
      <p:ext uri="{BB962C8B-B14F-4D97-AF65-F5344CB8AC3E}">
        <p14:creationId xmlns:p14="http://schemas.microsoft.com/office/powerpoint/2010/main" val="3899516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800"/>
          </a:xfrm>
        </p:spPr>
        <p:txBody>
          <a:bodyPr/>
          <a:lstStyle/>
          <a:p>
            <a:r>
              <a:rPr lang="en-US" dirty="0" smtClean="0"/>
              <a:t>MnGeo Parcel Project</a:t>
            </a:r>
            <a:endParaRPr lang="en-US" dirty="0"/>
          </a:p>
        </p:txBody>
      </p:sp>
      <p:sp>
        <p:nvSpPr>
          <p:cNvPr id="3" name="Subtitle 2"/>
          <p:cNvSpPr>
            <a:spLocks noGrp="1"/>
          </p:cNvSpPr>
          <p:nvPr>
            <p:ph type="subTitle" idx="1"/>
          </p:nvPr>
        </p:nvSpPr>
        <p:spPr>
          <a:xfrm>
            <a:off x="838200" y="1524000"/>
            <a:ext cx="5410200" cy="3124200"/>
          </a:xfrm>
        </p:spPr>
        <p:txBody>
          <a:bodyPr/>
          <a:lstStyle/>
          <a:p>
            <a:pPr algn="l"/>
            <a:r>
              <a:rPr lang="en-US" sz="2800" u="sng" dirty="0" smtClean="0">
                <a:solidFill>
                  <a:schemeClr val="tx1"/>
                </a:solidFill>
              </a:rPr>
              <a:t>Working from the Business Plan</a:t>
            </a:r>
          </a:p>
          <a:p>
            <a:pPr marL="285750" indent="-285750" algn="l">
              <a:buFont typeface="Arial" pitchFamily="34" charset="0"/>
              <a:buChar char="•"/>
            </a:pPr>
            <a:r>
              <a:rPr lang="en-US" sz="2400" dirty="0" smtClean="0">
                <a:solidFill>
                  <a:schemeClr val="tx1"/>
                </a:solidFill>
              </a:rPr>
              <a:t>Legislation</a:t>
            </a:r>
            <a:r>
              <a:rPr lang="en-US" sz="2400" dirty="0" smtClean="0"/>
              <a:t> </a:t>
            </a:r>
          </a:p>
          <a:p>
            <a:pPr marL="285750" indent="-285750" algn="l">
              <a:buFont typeface="Arial" pitchFamily="34" charset="0"/>
              <a:buChar char="•"/>
            </a:pPr>
            <a:r>
              <a:rPr lang="en-US" sz="2400" dirty="0" smtClean="0">
                <a:solidFill>
                  <a:schemeClr val="tx1"/>
                </a:solidFill>
              </a:rPr>
              <a:t>Data Exchange Guideline</a:t>
            </a:r>
            <a:endParaRPr lang="en-US" sz="2400" dirty="0" smtClean="0">
              <a:solidFill>
                <a:srgbClr val="0070C0"/>
              </a:solidFill>
            </a:endParaRPr>
          </a:p>
          <a:p>
            <a:pPr marL="285750" indent="-285750" algn="l">
              <a:buFont typeface="Arial" pitchFamily="34" charset="0"/>
              <a:buChar char="•"/>
            </a:pPr>
            <a:r>
              <a:rPr lang="en-US" sz="2400" dirty="0" smtClean="0">
                <a:solidFill>
                  <a:schemeClr val="tx1"/>
                </a:solidFill>
              </a:rPr>
              <a:t>License Agreement  </a:t>
            </a:r>
            <a:endParaRPr lang="en-US" sz="2400" dirty="0">
              <a:solidFill>
                <a:schemeClr val="accent1"/>
              </a:solidFill>
            </a:endParaRPr>
          </a:p>
          <a:p>
            <a:pPr marL="285750" indent="-285750" algn="l">
              <a:buFont typeface="Arial" pitchFamily="34" charset="0"/>
              <a:buChar char="•"/>
            </a:pPr>
            <a:r>
              <a:rPr lang="en-US" sz="2400" dirty="0" smtClean="0">
                <a:solidFill>
                  <a:schemeClr val="tx1"/>
                </a:solidFill>
              </a:rPr>
              <a:t>Pilot Efforts – Regional Collaborations </a:t>
            </a:r>
          </a:p>
          <a:p>
            <a:pPr algn="l"/>
            <a:endParaRPr lang="en-US" sz="2400" dirty="0" smtClean="0">
              <a:solidFill>
                <a:schemeClr val="tx1"/>
              </a:solidFill>
            </a:endParaRPr>
          </a:p>
          <a:p>
            <a:pPr marL="285750" indent="-285750" algn="l">
              <a:buFont typeface="Arial" pitchFamily="34" charset="0"/>
              <a:buChar char="•"/>
            </a:pPr>
            <a:r>
              <a:rPr lang="en-US" sz="2400" dirty="0" smtClean="0">
                <a:solidFill>
                  <a:schemeClr val="tx1"/>
                </a:solidFill>
              </a:rPr>
              <a:t>New – PRISM Project </a:t>
            </a:r>
          </a:p>
          <a:p>
            <a:pPr marL="285750" indent="-285750" algn="l">
              <a:buFont typeface="Arial" pitchFamily="34" charset="0"/>
              <a:buChar char="•"/>
            </a:pPr>
            <a:endParaRPr lang="en-US"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66325">
            <a:off x="6400800" y="1447800"/>
            <a:ext cx="1828800" cy="22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2718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800"/>
          </a:xfrm>
        </p:spPr>
        <p:txBody>
          <a:bodyPr/>
          <a:lstStyle/>
          <a:p>
            <a:r>
              <a:rPr lang="en-US" dirty="0" smtClean="0"/>
              <a:t>MnGeo Parcel Project</a:t>
            </a:r>
            <a:endParaRPr lang="en-US" dirty="0"/>
          </a:p>
        </p:txBody>
      </p:sp>
      <p:sp>
        <p:nvSpPr>
          <p:cNvPr id="3" name="Subtitle 2"/>
          <p:cNvSpPr>
            <a:spLocks noGrp="1"/>
          </p:cNvSpPr>
          <p:nvPr>
            <p:ph type="subTitle" idx="1"/>
          </p:nvPr>
        </p:nvSpPr>
        <p:spPr>
          <a:xfrm>
            <a:off x="838200" y="1828800"/>
            <a:ext cx="5410200" cy="2819400"/>
          </a:xfrm>
        </p:spPr>
        <p:txBody>
          <a:bodyPr/>
          <a:lstStyle/>
          <a:p>
            <a:pPr algn="l"/>
            <a:r>
              <a:rPr lang="en-US" sz="3600" u="sng" dirty="0" smtClean="0">
                <a:solidFill>
                  <a:schemeClr val="tx1"/>
                </a:solidFill>
              </a:rPr>
              <a:t>Legislation </a:t>
            </a:r>
          </a:p>
          <a:p>
            <a:pPr marL="285750" indent="-285750" algn="l">
              <a:buFont typeface="Arial" pitchFamily="34" charset="0"/>
              <a:buChar char="•"/>
            </a:pPr>
            <a:r>
              <a:rPr lang="en-US" sz="2400" dirty="0" smtClean="0">
                <a:solidFill>
                  <a:schemeClr val="tx1"/>
                </a:solidFill>
              </a:rPr>
              <a:t>Worked with Association of MN Counties to address county concerns</a:t>
            </a:r>
          </a:p>
          <a:p>
            <a:pPr marL="285750" indent="-285750" algn="l">
              <a:buFont typeface="Arial" pitchFamily="34" charset="0"/>
              <a:buChar char="•"/>
            </a:pPr>
            <a:r>
              <a:rPr lang="en-US" sz="2400" dirty="0" smtClean="0">
                <a:solidFill>
                  <a:schemeClr val="tx1"/>
                </a:solidFill>
              </a:rPr>
              <a:t>Able to get several updates included</a:t>
            </a:r>
          </a:p>
          <a:p>
            <a:pPr marL="285750" indent="-285750" algn="l">
              <a:buFont typeface="Arial" pitchFamily="34" charset="0"/>
              <a:buChar char="•"/>
            </a:pPr>
            <a:r>
              <a:rPr lang="en-US" sz="2400" dirty="0" smtClean="0">
                <a:solidFill>
                  <a:schemeClr val="tx1"/>
                </a:solidFill>
              </a:rPr>
              <a:t>Initial version passed this session</a:t>
            </a:r>
          </a:p>
          <a:p>
            <a:pPr marL="285750" indent="-285750" algn="l">
              <a:buFont typeface="Arial" pitchFamily="34" charset="0"/>
              <a:buChar char="•"/>
            </a:pPr>
            <a:r>
              <a:rPr lang="en-US" sz="2400" dirty="0" smtClean="0">
                <a:solidFill>
                  <a:schemeClr val="tx1"/>
                </a:solidFill>
              </a:rPr>
              <a:t>More work is still needed</a:t>
            </a:r>
            <a:endParaRPr lang="en-US" sz="24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66325">
            <a:off x="6400800" y="1447800"/>
            <a:ext cx="1828800" cy="22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2760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3659" y="381000"/>
            <a:ext cx="7772400" cy="685800"/>
          </a:xfrm>
        </p:spPr>
        <p:txBody>
          <a:bodyPr/>
          <a:lstStyle/>
          <a:p>
            <a:r>
              <a:rPr lang="en-US" dirty="0" smtClean="0"/>
              <a:t>MnGeo Parcel Project</a:t>
            </a:r>
            <a:endParaRPr lang="en-US" dirty="0"/>
          </a:p>
        </p:txBody>
      </p:sp>
      <p:sp>
        <p:nvSpPr>
          <p:cNvPr id="3" name="Subtitle 2"/>
          <p:cNvSpPr>
            <a:spLocks noGrp="1"/>
          </p:cNvSpPr>
          <p:nvPr>
            <p:ph type="subTitle" idx="1"/>
          </p:nvPr>
        </p:nvSpPr>
        <p:spPr>
          <a:xfrm>
            <a:off x="838200" y="2133600"/>
            <a:ext cx="5410200" cy="2514600"/>
          </a:xfrm>
        </p:spPr>
        <p:txBody>
          <a:bodyPr/>
          <a:lstStyle/>
          <a:p>
            <a:pPr algn="l"/>
            <a:r>
              <a:rPr lang="en-US" sz="3600" u="sng" dirty="0" smtClean="0">
                <a:solidFill>
                  <a:schemeClr val="tx1"/>
                </a:solidFill>
              </a:rPr>
              <a:t>Data Exchange Guideline</a:t>
            </a:r>
          </a:p>
          <a:p>
            <a:pPr marL="285750" indent="-285750" algn="l">
              <a:buFont typeface="Arial" pitchFamily="34" charset="0"/>
              <a:buChar char="•"/>
            </a:pPr>
            <a:r>
              <a:rPr lang="en-US" sz="2400" dirty="0" smtClean="0">
                <a:solidFill>
                  <a:schemeClr val="tx1"/>
                </a:solidFill>
              </a:rPr>
              <a:t>Based on </a:t>
            </a:r>
            <a:r>
              <a:rPr lang="en-US" sz="2400" dirty="0" err="1" smtClean="0">
                <a:solidFill>
                  <a:schemeClr val="tx1"/>
                </a:solidFill>
              </a:rPr>
              <a:t>MetroGIS</a:t>
            </a:r>
            <a:r>
              <a:rPr lang="en-US" sz="2400" dirty="0" smtClean="0">
                <a:solidFill>
                  <a:schemeClr val="tx1"/>
                </a:solidFill>
              </a:rPr>
              <a:t> standard</a:t>
            </a:r>
          </a:p>
          <a:p>
            <a:pPr marL="285750" indent="-285750" algn="l">
              <a:buFont typeface="Arial" pitchFamily="34" charset="0"/>
              <a:buChar char="•"/>
            </a:pPr>
            <a:r>
              <a:rPr lang="en-US" sz="2400" dirty="0" smtClean="0">
                <a:solidFill>
                  <a:schemeClr val="tx1"/>
                </a:solidFill>
              </a:rPr>
              <a:t>Out for community review &amp; comment</a:t>
            </a:r>
          </a:p>
          <a:p>
            <a:pPr marL="285750" indent="-285750" algn="l">
              <a:buFont typeface="Arial" pitchFamily="34" charset="0"/>
              <a:buChar char="•"/>
            </a:pPr>
            <a:r>
              <a:rPr lang="en-US" sz="2400" dirty="0" smtClean="0">
                <a:solidFill>
                  <a:schemeClr val="tx1"/>
                </a:solidFill>
              </a:rPr>
              <a:t>Identified several changes so far</a:t>
            </a:r>
            <a:endParaRPr lang="en-US" sz="24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66325">
            <a:off x="6400800" y="1447800"/>
            <a:ext cx="1828800" cy="22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2760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800"/>
          </a:xfrm>
        </p:spPr>
        <p:txBody>
          <a:bodyPr/>
          <a:lstStyle/>
          <a:p>
            <a:r>
              <a:rPr lang="en-US" dirty="0" smtClean="0"/>
              <a:t>MnGeo Parcel Project</a:t>
            </a:r>
            <a:endParaRPr lang="en-US" dirty="0"/>
          </a:p>
        </p:txBody>
      </p:sp>
      <p:sp>
        <p:nvSpPr>
          <p:cNvPr id="3" name="Subtitle 2"/>
          <p:cNvSpPr>
            <a:spLocks noGrp="1"/>
          </p:cNvSpPr>
          <p:nvPr>
            <p:ph type="subTitle" idx="1"/>
          </p:nvPr>
        </p:nvSpPr>
        <p:spPr>
          <a:xfrm>
            <a:off x="533400" y="1828800"/>
            <a:ext cx="5715000" cy="2819400"/>
          </a:xfrm>
        </p:spPr>
        <p:txBody>
          <a:bodyPr/>
          <a:lstStyle/>
          <a:p>
            <a:pPr algn="l"/>
            <a:r>
              <a:rPr lang="en-US" sz="3600" u="sng" dirty="0" smtClean="0">
                <a:solidFill>
                  <a:schemeClr val="tx1"/>
                </a:solidFill>
              </a:rPr>
              <a:t>License Agreement  </a:t>
            </a:r>
          </a:p>
          <a:p>
            <a:pPr marL="285750" indent="-285750" algn="l">
              <a:buFont typeface="Arial" pitchFamily="34" charset="0"/>
              <a:buChar char="•"/>
            </a:pPr>
            <a:r>
              <a:rPr lang="en-US" sz="2400" dirty="0" smtClean="0">
                <a:solidFill>
                  <a:schemeClr val="tx1"/>
                </a:solidFill>
              </a:rPr>
              <a:t>One agreement for all State Government</a:t>
            </a:r>
          </a:p>
          <a:p>
            <a:pPr marL="285750" indent="-285750" algn="l">
              <a:buFont typeface="Arial" pitchFamily="34" charset="0"/>
              <a:buChar char="•"/>
            </a:pPr>
            <a:r>
              <a:rPr lang="en-US" sz="2400" dirty="0" smtClean="0">
                <a:solidFill>
                  <a:schemeClr val="tx1"/>
                </a:solidFill>
              </a:rPr>
              <a:t>Single </a:t>
            </a:r>
            <a:r>
              <a:rPr lang="en-US" sz="2400" dirty="0">
                <a:solidFill>
                  <a:schemeClr val="tx1"/>
                </a:solidFill>
              </a:rPr>
              <a:t>a</a:t>
            </a:r>
            <a:r>
              <a:rPr lang="en-US" sz="2400" dirty="0" smtClean="0">
                <a:solidFill>
                  <a:schemeClr val="tx1"/>
                </a:solidFill>
              </a:rPr>
              <a:t>gency execute for State</a:t>
            </a:r>
          </a:p>
          <a:p>
            <a:pPr marL="742950" lvl="1" indent="-285750" algn="l">
              <a:buFont typeface="Arial" pitchFamily="34" charset="0"/>
              <a:buChar char="•"/>
            </a:pPr>
            <a:r>
              <a:rPr lang="en-US" sz="2000" dirty="0" smtClean="0">
                <a:solidFill>
                  <a:schemeClr val="tx1"/>
                </a:solidFill>
              </a:rPr>
              <a:t>Authority and </a:t>
            </a:r>
            <a:r>
              <a:rPr lang="en-US" sz="2000" dirty="0">
                <a:solidFill>
                  <a:schemeClr val="tx1"/>
                </a:solidFill>
              </a:rPr>
              <a:t>l</a:t>
            </a:r>
            <a:r>
              <a:rPr lang="en-US" sz="2000" dirty="0" smtClean="0">
                <a:solidFill>
                  <a:schemeClr val="tx1"/>
                </a:solidFill>
              </a:rPr>
              <a:t>iability concerns</a:t>
            </a:r>
          </a:p>
          <a:p>
            <a:pPr marL="285750" indent="-285750" algn="l">
              <a:buFont typeface="Arial" pitchFamily="34" charset="0"/>
              <a:buChar char="•"/>
            </a:pPr>
            <a:r>
              <a:rPr lang="en-US" sz="2400" dirty="0" smtClean="0">
                <a:solidFill>
                  <a:schemeClr val="tx1"/>
                </a:solidFill>
              </a:rPr>
              <a:t>Work with County Attorney Association </a:t>
            </a:r>
          </a:p>
          <a:p>
            <a:pPr marL="285750" indent="-285750" algn="l">
              <a:buFont typeface="Arial" pitchFamily="34" charset="0"/>
              <a:buChar char="•"/>
            </a:pPr>
            <a:r>
              <a:rPr lang="en-US" sz="2400" dirty="0" smtClean="0">
                <a:solidFill>
                  <a:schemeClr val="tx1"/>
                </a:solidFill>
              </a:rPr>
              <a:t>Improved State and partner efficiency </a:t>
            </a:r>
            <a:endParaRPr lang="en-US" sz="24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66325">
            <a:off x="6400800" y="1447800"/>
            <a:ext cx="1828800" cy="22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8190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3659" y="381000"/>
            <a:ext cx="7772400" cy="685800"/>
          </a:xfrm>
        </p:spPr>
        <p:txBody>
          <a:bodyPr/>
          <a:lstStyle/>
          <a:p>
            <a:r>
              <a:rPr lang="en-US" dirty="0" smtClean="0"/>
              <a:t>MnGeo Parcel Project</a:t>
            </a:r>
            <a:endParaRPr lang="en-US" dirty="0"/>
          </a:p>
        </p:txBody>
      </p:sp>
      <p:sp>
        <p:nvSpPr>
          <p:cNvPr id="3" name="Subtitle 2"/>
          <p:cNvSpPr>
            <a:spLocks noGrp="1"/>
          </p:cNvSpPr>
          <p:nvPr>
            <p:ph type="subTitle" idx="1"/>
          </p:nvPr>
        </p:nvSpPr>
        <p:spPr>
          <a:xfrm>
            <a:off x="838200" y="2133600"/>
            <a:ext cx="5410200" cy="2514600"/>
          </a:xfrm>
        </p:spPr>
        <p:txBody>
          <a:bodyPr/>
          <a:lstStyle/>
          <a:p>
            <a:pPr algn="l"/>
            <a:r>
              <a:rPr lang="en-US" sz="3600" u="sng" dirty="0" smtClean="0">
                <a:solidFill>
                  <a:schemeClr val="tx1"/>
                </a:solidFill>
              </a:rPr>
              <a:t>Pilot Project(s)</a:t>
            </a:r>
          </a:p>
          <a:p>
            <a:pPr marL="285750" indent="-285750" algn="l">
              <a:buFont typeface="Arial" pitchFamily="34" charset="0"/>
              <a:buChar char="•"/>
            </a:pPr>
            <a:r>
              <a:rPr lang="en-US" sz="2400" dirty="0" smtClean="0">
                <a:solidFill>
                  <a:schemeClr val="tx1"/>
                </a:solidFill>
              </a:rPr>
              <a:t>Regional collaborations</a:t>
            </a:r>
          </a:p>
          <a:p>
            <a:pPr marL="742950" lvl="1" indent="-285750" algn="l">
              <a:buFont typeface="Arial" pitchFamily="34" charset="0"/>
              <a:buChar char="•"/>
            </a:pPr>
            <a:r>
              <a:rPr lang="en-US" sz="2000" dirty="0" smtClean="0">
                <a:solidFill>
                  <a:schemeClr val="tx1"/>
                </a:solidFill>
              </a:rPr>
              <a:t>MetroGIS</a:t>
            </a:r>
          </a:p>
          <a:p>
            <a:pPr marL="742950" lvl="1" indent="-285750" algn="l">
              <a:buFont typeface="Arial" pitchFamily="34" charset="0"/>
              <a:buChar char="•"/>
            </a:pPr>
            <a:r>
              <a:rPr lang="en-US" sz="2000" dirty="0" smtClean="0">
                <a:solidFill>
                  <a:schemeClr val="tx1"/>
                </a:solidFill>
              </a:rPr>
              <a:t>Arrowhead</a:t>
            </a:r>
          </a:p>
          <a:p>
            <a:pPr marL="742950" lvl="1" indent="-285750" algn="l">
              <a:buFont typeface="Arial" pitchFamily="34" charset="0"/>
              <a:buChar char="•"/>
            </a:pPr>
            <a:r>
              <a:rPr lang="en-US" sz="2000" dirty="0" smtClean="0">
                <a:solidFill>
                  <a:schemeClr val="tx1"/>
                </a:solidFill>
              </a:rPr>
              <a:t>Others</a:t>
            </a:r>
          </a:p>
          <a:p>
            <a:pPr marL="285750" indent="-285750" algn="l">
              <a:buFont typeface="Arial" pitchFamily="34" charset="0"/>
              <a:buChar char="•"/>
            </a:pPr>
            <a:r>
              <a:rPr lang="en-US" sz="2400" dirty="0" smtClean="0">
                <a:solidFill>
                  <a:schemeClr val="tx1"/>
                </a:solidFill>
              </a:rPr>
              <a:t>Data aggregation at MnGeo</a:t>
            </a:r>
          </a:p>
          <a:p>
            <a:pPr marL="285750" indent="-285750" algn="l">
              <a:buFont typeface="Arial" pitchFamily="34" charset="0"/>
              <a:buChar char="•"/>
            </a:pPr>
            <a:endParaRPr lang="en-US" sz="2400" dirty="0" smtClean="0">
              <a:solidFill>
                <a:schemeClr val="tx1"/>
              </a:solidFill>
            </a:endParaRPr>
          </a:p>
          <a:p>
            <a:pPr marL="742950" lvl="1" indent="-285750" algn="l">
              <a:buFont typeface="Arial" pitchFamily="34" charset="0"/>
              <a:buChar char="•"/>
            </a:pPr>
            <a:endParaRPr lang="en-US" sz="20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66325">
            <a:off x="6400800" y="1447800"/>
            <a:ext cx="1828800" cy="227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75153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036" y="533400"/>
            <a:ext cx="7636764" cy="1447800"/>
          </a:xfrm>
        </p:spPr>
        <p:txBody>
          <a:bodyPr>
            <a:normAutofit/>
          </a:bodyPr>
          <a:lstStyle/>
          <a:p>
            <a:r>
              <a:rPr lang="en-US" sz="2700" b="1" dirty="0" smtClean="0">
                <a:solidFill>
                  <a:schemeClr val="tx2">
                    <a:lumMod val="75000"/>
                  </a:schemeClr>
                </a:solidFill>
              </a:rPr>
              <a:t>Minnesota Department of Revenue</a:t>
            </a:r>
            <a:br>
              <a:rPr lang="en-US" sz="2700" b="1" dirty="0" smtClean="0">
                <a:solidFill>
                  <a:schemeClr val="tx2">
                    <a:lumMod val="75000"/>
                  </a:schemeClr>
                </a:solidFill>
              </a:rPr>
            </a:br>
            <a:r>
              <a:rPr lang="en-US" sz="3600" b="1" dirty="0" smtClean="0">
                <a:solidFill>
                  <a:schemeClr val="bg1"/>
                </a:solidFill>
              </a:rPr>
              <a:t>PRISM Overview</a:t>
            </a:r>
            <a:endParaRPr lang="en-US" sz="2000" b="1" dirty="0">
              <a:solidFill>
                <a:schemeClr val="bg1"/>
              </a:solidFill>
            </a:endParaRPr>
          </a:p>
        </p:txBody>
      </p:sp>
      <p:sp>
        <p:nvSpPr>
          <p:cNvPr id="4" name="Subtitle 3"/>
          <p:cNvSpPr>
            <a:spLocks noGrp="1"/>
          </p:cNvSpPr>
          <p:nvPr>
            <p:ph type="subTitle" idx="4294967295"/>
          </p:nvPr>
        </p:nvSpPr>
        <p:spPr>
          <a:xfrm>
            <a:off x="762000" y="2286000"/>
            <a:ext cx="4191000" cy="2819400"/>
          </a:xfrm>
        </p:spPr>
        <p:txBody>
          <a:bodyPr/>
          <a:lstStyle/>
          <a:p>
            <a:pPr algn="l"/>
            <a:endParaRPr lang="en-US" dirty="0" smtClean="0"/>
          </a:p>
          <a:p>
            <a:pPr algn="l"/>
            <a:endParaRPr lang="en-US" dirty="0"/>
          </a:p>
          <a:p>
            <a:pPr algn="l"/>
            <a:r>
              <a:rPr lang="en-US" dirty="0" smtClean="0"/>
              <a:t>Heather Bestler</a:t>
            </a:r>
            <a:endParaRPr lang="en-US" dirty="0"/>
          </a:p>
        </p:txBody>
      </p:sp>
      <p:sp>
        <p:nvSpPr>
          <p:cNvPr id="7" name="Slide Number Placeholder 6"/>
          <p:cNvSpPr>
            <a:spLocks noGrp="1"/>
          </p:cNvSpPr>
          <p:nvPr>
            <p:ph type="sldNum" sz="quarter" idx="4294967295"/>
          </p:nvPr>
        </p:nvSpPr>
        <p:spPr>
          <a:xfrm>
            <a:off x="8058374" y="6250163"/>
            <a:ext cx="1161826" cy="365125"/>
          </a:xfrm>
          <a:prstGeom prst="rect">
            <a:avLst/>
          </a:prstGeom>
        </p:spPr>
        <p:txBody>
          <a:bodyPr/>
          <a:lstStyle/>
          <a:p>
            <a:fld id="{A7B8882C-DB79-42F8-A6F0-7A321D99DCB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904362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58374" y="6250163"/>
            <a:ext cx="1161826" cy="365125"/>
          </a:xfrm>
          <a:prstGeom prst="rect">
            <a:avLst/>
          </a:prstGeom>
        </p:spPr>
        <p:txBody>
          <a:bodyPr/>
          <a:lstStyle/>
          <a:p>
            <a:fld id="{A7B8882C-DB79-42F8-A6F0-7A321D99DCB5}" type="slidenum">
              <a:rPr lang="en-US" smtClean="0">
                <a:solidFill>
                  <a:prstClr val="black"/>
                </a:solidFill>
              </a:rPr>
              <a:pPr/>
              <a:t>29</a:t>
            </a:fld>
            <a:endParaRPr lang="en-US" dirty="0">
              <a:solidFill>
                <a:prstClr val="black"/>
              </a:solidFill>
            </a:endParaRPr>
          </a:p>
        </p:txBody>
      </p:sp>
      <p:sp>
        <p:nvSpPr>
          <p:cNvPr id="3" name="Content Placeholder 2"/>
          <p:cNvSpPr txBox="1">
            <a:spLocks/>
          </p:cNvSpPr>
          <p:nvPr/>
        </p:nvSpPr>
        <p:spPr>
          <a:xfrm>
            <a:off x="228600" y="1981200"/>
            <a:ext cx="8839200" cy="45720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1">
              <a:buClr>
                <a:srgbClr val="31B6FD"/>
              </a:buClr>
              <a:buFont typeface="Wingdings" pitchFamily="2" charset="2"/>
              <a:buChar char="§"/>
            </a:pPr>
            <a:r>
              <a:rPr lang="en-US" sz="2800" dirty="0">
                <a:solidFill>
                  <a:srgbClr val="0070C0"/>
                </a:solidFill>
              </a:rPr>
              <a:t>To electronically collect data at a more detailed level.</a:t>
            </a:r>
          </a:p>
          <a:p>
            <a:pPr lvl="2">
              <a:buClr>
                <a:srgbClr val="31B6FD"/>
              </a:buClr>
              <a:buFont typeface="Wingdings" pitchFamily="2" charset="2"/>
              <a:buChar char="§"/>
            </a:pPr>
            <a:r>
              <a:rPr lang="en-US" sz="2400" dirty="0">
                <a:solidFill>
                  <a:srgbClr val="0070C0"/>
                </a:solidFill>
              </a:rPr>
              <a:t>UTA level	   </a:t>
            </a:r>
            <a:r>
              <a:rPr lang="en-US" sz="2400" dirty="0" smtClean="0">
                <a:solidFill>
                  <a:srgbClr val="0070C0"/>
                </a:solidFill>
              </a:rPr>
              <a:t> </a:t>
            </a:r>
            <a:r>
              <a:rPr lang="en-US" sz="2400" dirty="0">
                <a:solidFill>
                  <a:srgbClr val="0070C0"/>
                </a:solidFill>
              </a:rPr>
              <a:t>sub-parcel level</a:t>
            </a:r>
          </a:p>
          <a:p>
            <a:pPr marL="301943" lvl="1" indent="0">
              <a:buClr>
                <a:srgbClr val="31B6FD"/>
              </a:buClr>
              <a:buFont typeface="Symbol" pitchFamily="18" charset="2"/>
              <a:buNone/>
            </a:pPr>
            <a:endParaRPr lang="en-US" sz="1050" dirty="0">
              <a:solidFill>
                <a:srgbClr val="0070C0"/>
              </a:solidFill>
            </a:endParaRPr>
          </a:p>
          <a:p>
            <a:pPr lvl="1">
              <a:buClr>
                <a:srgbClr val="31B6FD"/>
              </a:buClr>
              <a:buFont typeface="Wingdings" pitchFamily="2" charset="2"/>
              <a:buChar char="§"/>
            </a:pPr>
            <a:r>
              <a:rPr lang="en-US" sz="2800" dirty="0">
                <a:solidFill>
                  <a:srgbClr val="0070C0"/>
                </a:solidFill>
              </a:rPr>
              <a:t>Consolidation of the county data submissions into one standard format</a:t>
            </a:r>
            <a:r>
              <a:rPr lang="en-US" sz="2800" dirty="0" smtClean="0">
                <a:solidFill>
                  <a:srgbClr val="0070C0"/>
                </a:solidFill>
              </a:rPr>
              <a:t>.</a:t>
            </a:r>
          </a:p>
          <a:p>
            <a:pPr lvl="2">
              <a:buClr>
                <a:srgbClr val="31B6FD"/>
              </a:buClr>
              <a:buFont typeface="Wingdings" pitchFamily="2" charset="2"/>
              <a:buChar char="§"/>
            </a:pPr>
            <a:r>
              <a:rPr lang="en-US" sz="2400" dirty="0" smtClean="0">
                <a:solidFill>
                  <a:srgbClr val="0070C0"/>
                </a:solidFill>
              </a:rPr>
              <a:t>Currently 9 formats</a:t>
            </a:r>
            <a:endParaRPr lang="en-US" sz="2400" dirty="0">
              <a:solidFill>
                <a:srgbClr val="0070C0"/>
              </a:solidFill>
            </a:endParaRPr>
          </a:p>
          <a:p>
            <a:pPr lvl="1">
              <a:buClr>
                <a:srgbClr val="31B6FD"/>
              </a:buClr>
              <a:buFont typeface="Wingdings" pitchFamily="2" charset="2"/>
              <a:buChar char="§"/>
            </a:pPr>
            <a:endParaRPr lang="en-US" sz="1050" dirty="0">
              <a:solidFill>
                <a:srgbClr val="0070C0"/>
              </a:solidFill>
            </a:endParaRPr>
          </a:p>
          <a:p>
            <a:pPr lvl="1">
              <a:buClr>
                <a:srgbClr val="31B6FD"/>
              </a:buClr>
              <a:buFont typeface="Wingdings" pitchFamily="2" charset="2"/>
              <a:buChar char="§"/>
            </a:pPr>
            <a:r>
              <a:rPr lang="en-US" sz="2800" dirty="0">
                <a:solidFill>
                  <a:srgbClr val="0070C0"/>
                </a:solidFill>
              </a:rPr>
              <a:t>Reporting/data extracts available to Revenue, counties and other stakeholders.</a:t>
            </a:r>
          </a:p>
          <a:p>
            <a:pPr lvl="2">
              <a:buClr>
                <a:srgbClr val="31B6FD"/>
              </a:buClr>
              <a:buFont typeface="Wingdings" pitchFamily="2" charset="2"/>
              <a:buChar char="§"/>
            </a:pPr>
            <a:r>
              <a:rPr lang="en-US" sz="2400" dirty="0">
                <a:solidFill>
                  <a:srgbClr val="0070C0"/>
                </a:solidFill>
              </a:rPr>
              <a:t>Improved data portal, messaging</a:t>
            </a:r>
          </a:p>
          <a:p>
            <a:pPr marL="301943" lvl="1" indent="0">
              <a:buClr>
                <a:srgbClr val="31B6FD"/>
              </a:buClr>
              <a:buFont typeface="Symbol" pitchFamily="18" charset="2"/>
              <a:buNone/>
            </a:pPr>
            <a:endParaRPr lang="en-US" sz="2400" dirty="0">
              <a:solidFill>
                <a:srgbClr val="0070C0"/>
              </a:solidFill>
            </a:endParaRPr>
          </a:p>
        </p:txBody>
      </p:sp>
      <p:sp>
        <p:nvSpPr>
          <p:cNvPr id="4" name="Title 1"/>
          <p:cNvSpPr txBox="1">
            <a:spLocks/>
          </p:cNvSpPr>
          <p:nvPr/>
        </p:nvSpPr>
        <p:spPr>
          <a:xfrm>
            <a:off x="533400" y="990600"/>
            <a:ext cx="3276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solidFill>
                  <a:srgbClr val="0070C0"/>
                </a:solidFill>
              </a:rPr>
              <a:t>Project Scope</a:t>
            </a:r>
            <a:endParaRPr lang="en-US" sz="4000" dirty="0">
              <a:solidFill>
                <a:srgbClr val="0070C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18" y="6349114"/>
            <a:ext cx="2306782" cy="304669"/>
          </a:xfrm>
          <a:prstGeom prst="rect">
            <a:avLst/>
          </a:prstGeom>
        </p:spPr>
      </p:pic>
      <p:sp>
        <p:nvSpPr>
          <p:cNvPr id="5" name="Right Arrow 4"/>
          <p:cNvSpPr/>
          <p:nvPr/>
        </p:nvSpPr>
        <p:spPr>
          <a:xfrm>
            <a:off x="2514600" y="2594264"/>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1713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28600" y="2667000"/>
            <a:ext cx="6324600" cy="1295400"/>
          </a:xfrm>
        </p:spPr>
        <p:txBody>
          <a:bodyPr/>
          <a:lstStyle/>
          <a:p>
            <a:r>
              <a:rPr lang="en-US" sz="2800" dirty="0" smtClean="0"/>
              <a:t>November 28, 2012 Meeting Minutes</a:t>
            </a:r>
            <a:endParaRPr lang="en-US" sz="2800" dirty="0"/>
          </a:p>
        </p:txBody>
      </p:sp>
    </p:spTree>
    <p:extLst>
      <p:ext uri="{BB962C8B-B14F-4D97-AF65-F5344CB8AC3E}">
        <p14:creationId xmlns:p14="http://schemas.microsoft.com/office/powerpoint/2010/main" val="846630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133600"/>
            <a:ext cx="8382000" cy="3754874"/>
          </a:xfrm>
          <a:prstGeom prst="rect">
            <a:avLst/>
          </a:prstGeom>
        </p:spPr>
        <p:txBody>
          <a:bodyPr wrap="square">
            <a:spAutoFit/>
          </a:bodyPr>
          <a:lstStyle/>
          <a:p>
            <a:pPr>
              <a:buFont typeface="Wingdings" pitchFamily="2" charset="2"/>
              <a:buChar char="§"/>
            </a:pPr>
            <a:r>
              <a:rPr lang="en-US" sz="2400" dirty="0">
                <a:solidFill>
                  <a:srgbClr val="0070C0"/>
                </a:solidFill>
              </a:rPr>
              <a:t>Phase 1 – The technical model will be developed and the first file (valuation) will be submitted by all counties.</a:t>
            </a:r>
          </a:p>
          <a:p>
            <a:pPr>
              <a:buFont typeface="Wingdings" pitchFamily="2" charset="2"/>
              <a:buChar char="§"/>
            </a:pPr>
            <a:endParaRPr lang="en-US" sz="1100" dirty="0" smtClean="0">
              <a:solidFill>
                <a:srgbClr val="0070C0"/>
              </a:solidFill>
            </a:endParaRPr>
          </a:p>
          <a:p>
            <a:pPr>
              <a:buFont typeface="Wingdings" pitchFamily="2" charset="2"/>
              <a:buChar char="§"/>
            </a:pPr>
            <a:endParaRPr lang="en-US" sz="1100" dirty="0">
              <a:solidFill>
                <a:srgbClr val="0070C0"/>
              </a:solidFill>
            </a:endParaRPr>
          </a:p>
          <a:p>
            <a:pPr>
              <a:buFont typeface="Wingdings" pitchFamily="2" charset="2"/>
              <a:buChar char="§"/>
            </a:pPr>
            <a:r>
              <a:rPr lang="en-US" sz="2400" dirty="0">
                <a:solidFill>
                  <a:srgbClr val="0070C0"/>
                </a:solidFill>
              </a:rPr>
              <a:t>Phase 2 – More files will be submitted by all counties, including tax data.  A more advanced portal will be developed and hopefully counties will be able to pull information and reports from the warehouse.</a:t>
            </a:r>
          </a:p>
          <a:p>
            <a:pPr>
              <a:buFont typeface="Wingdings" pitchFamily="2" charset="2"/>
              <a:buChar char="§"/>
            </a:pPr>
            <a:endParaRPr lang="en-US" sz="1200" dirty="0" smtClean="0">
              <a:solidFill>
                <a:srgbClr val="0070C0"/>
              </a:solidFill>
            </a:endParaRPr>
          </a:p>
          <a:p>
            <a:pPr>
              <a:buFont typeface="Wingdings" pitchFamily="2" charset="2"/>
              <a:buChar char="§"/>
            </a:pPr>
            <a:endParaRPr lang="en-US" sz="1200" dirty="0">
              <a:solidFill>
                <a:srgbClr val="0070C0"/>
              </a:solidFill>
            </a:endParaRPr>
          </a:p>
          <a:p>
            <a:pPr>
              <a:buFont typeface="Wingdings" pitchFamily="2" charset="2"/>
              <a:buChar char="§"/>
            </a:pPr>
            <a:r>
              <a:rPr lang="en-US" sz="2400" dirty="0">
                <a:solidFill>
                  <a:srgbClr val="0070C0"/>
                </a:solidFill>
              </a:rPr>
              <a:t>Phase 3 – Determination of what additional CAMA data is needed.</a:t>
            </a:r>
          </a:p>
        </p:txBody>
      </p:sp>
      <p:sp>
        <p:nvSpPr>
          <p:cNvPr id="5" name="Title 1"/>
          <p:cNvSpPr txBox="1">
            <a:spLocks/>
          </p:cNvSpPr>
          <p:nvPr/>
        </p:nvSpPr>
        <p:spPr>
          <a:xfrm>
            <a:off x="533400" y="990600"/>
            <a:ext cx="3276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solidFill>
                  <a:srgbClr val="0070C0"/>
                </a:solidFill>
              </a:rPr>
              <a:t>Project Scope</a:t>
            </a:r>
            <a:endParaRPr lang="en-US" sz="4000" dirty="0">
              <a:solidFill>
                <a:srgbClr val="0070C0"/>
              </a:solidFill>
            </a:endParaRPr>
          </a:p>
        </p:txBody>
      </p:sp>
    </p:spTree>
    <p:extLst>
      <p:ext uri="{BB962C8B-B14F-4D97-AF65-F5344CB8AC3E}">
        <p14:creationId xmlns:p14="http://schemas.microsoft.com/office/powerpoint/2010/main" val="3669585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057400"/>
            <a:ext cx="7848600" cy="3785652"/>
          </a:xfrm>
          <a:prstGeom prst="rect">
            <a:avLst/>
          </a:prstGeom>
        </p:spPr>
        <p:txBody>
          <a:bodyPr wrap="square">
            <a:spAutoFit/>
          </a:bodyPr>
          <a:lstStyle/>
          <a:p>
            <a:pPr>
              <a:buClr>
                <a:srgbClr val="31B6FD"/>
              </a:buClr>
              <a:buFont typeface="Wingdings" pitchFamily="2" charset="2"/>
              <a:buChar char="§"/>
            </a:pPr>
            <a:r>
              <a:rPr lang="en-US" sz="2400" dirty="0">
                <a:solidFill>
                  <a:srgbClr val="0070C0"/>
                </a:solidFill>
              </a:rPr>
              <a:t>The stakeholder review concludes July, 2013. </a:t>
            </a:r>
          </a:p>
          <a:p>
            <a:pPr>
              <a:buClr>
                <a:srgbClr val="31B6FD"/>
              </a:buClr>
              <a:buFont typeface="Wingdings" pitchFamily="2" charset="2"/>
              <a:buChar char="§"/>
            </a:pPr>
            <a:endParaRPr lang="en-US" sz="2400" dirty="0">
              <a:solidFill>
                <a:srgbClr val="0070C0"/>
              </a:solidFill>
            </a:endParaRPr>
          </a:p>
          <a:p>
            <a:pPr>
              <a:buClr>
                <a:srgbClr val="31B6FD"/>
              </a:buClr>
              <a:buFont typeface="Wingdings" pitchFamily="2" charset="2"/>
              <a:buChar char="§"/>
            </a:pPr>
            <a:r>
              <a:rPr lang="en-US" sz="2400" dirty="0">
                <a:solidFill>
                  <a:srgbClr val="0070C0"/>
                </a:solidFill>
              </a:rPr>
              <a:t>Finalized document review - Fall 2013.</a:t>
            </a:r>
          </a:p>
          <a:p>
            <a:pPr>
              <a:buClr>
                <a:srgbClr val="31B6FD"/>
              </a:buClr>
              <a:buFont typeface="Wingdings" pitchFamily="2" charset="2"/>
              <a:buChar char="§"/>
            </a:pPr>
            <a:endParaRPr lang="en-US" sz="2400" dirty="0">
              <a:solidFill>
                <a:srgbClr val="0070C0"/>
              </a:solidFill>
            </a:endParaRPr>
          </a:p>
          <a:p>
            <a:pPr>
              <a:buClr>
                <a:srgbClr val="31B6FD"/>
              </a:buClr>
              <a:buFont typeface="Wingdings" pitchFamily="2" charset="2"/>
              <a:buChar char="§"/>
            </a:pPr>
            <a:r>
              <a:rPr lang="en-US" sz="2400" dirty="0">
                <a:solidFill>
                  <a:srgbClr val="0070C0"/>
                </a:solidFill>
              </a:rPr>
              <a:t>Internal Development and Testing July 2013- Mid 2014.</a:t>
            </a:r>
          </a:p>
          <a:p>
            <a:pPr>
              <a:buClr>
                <a:srgbClr val="31B6FD"/>
              </a:buClr>
              <a:buFont typeface="Wingdings" pitchFamily="2" charset="2"/>
              <a:buChar char="§"/>
            </a:pPr>
            <a:endParaRPr lang="en-US" sz="2400" dirty="0">
              <a:solidFill>
                <a:srgbClr val="0070C0"/>
              </a:solidFill>
            </a:endParaRPr>
          </a:p>
          <a:p>
            <a:pPr>
              <a:buClr>
                <a:srgbClr val="31B6FD"/>
              </a:buClr>
              <a:buFont typeface="Wingdings" pitchFamily="2" charset="2"/>
              <a:buChar char="§"/>
            </a:pPr>
            <a:r>
              <a:rPr lang="en-US" sz="2400" dirty="0">
                <a:solidFill>
                  <a:srgbClr val="0070C0"/>
                </a:solidFill>
              </a:rPr>
              <a:t>Documentation, schema and data model will be finalized and specifications for testing will be available Mid 2014.</a:t>
            </a:r>
          </a:p>
          <a:p>
            <a:pPr>
              <a:buClr>
                <a:srgbClr val="31B6FD"/>
              </a:buClr>
              <a:buFont typeface="Wingdings" pitchFamily="2" charset="2"/>
              <a:buChar char="§"/>
            </a:pPr>
            <a:endParaRPr lang="en-US" sz="2400" dirty="0">
              <a:solidFill>
                <a:srgbClr val="0070C0"/>
              </a:solidFill>
            </a:endParaRPr>
          </a:p>
          <a:p>
            <a:pPr>
              <a:buClr>
                <a:srgbClr val="31B6FD"/>
              </a:buClr>
              <a:buFont typeface="Wingdings" pitchFamily="2" charset="2"/>
              <a:buChar char="§"/>
            </a:pPr>
            <a:r>
              <a:rPr lang="en-US" sz="2400" dirty="0">
                <a:solidFill>
                  <a:srgbClr val="0070C0"/>
                </a:solidFill>
              </a:rPr>
              <a:t>First submission 9/1/2015.</a:t>
            </a:r>
          </a:p>
        </p:txBody>
      </p:sp>
      <p:sp>
        <p:nvSpPr>
          <p:cNvPr id="3" name="Title 1"/>
          <p:cNvSpPr txBox="1">
            <a:spLocks/>
          </p:cNvSpPr>
          <p:nvPr/>
        </p:nvSpPr>
        <p:spPr>
          <a:xfrm>
            <a:off x="304800" y="1219200"/>
            <a:ext cx="3962400" cy="762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smtClean="0">
                <a:solidFill>
                  <a:srgbClr val="0070C0"/>
                </a:solidFill>
              </a:rPr>
              <a:t>What happens next?</a:t>
            </a:r>
            <a:endParaRPr lang="en-US" sz="4000" dirty="0">
              <a:solidFill>
                <a:srgbClr val="0070C0"/>
              </a:solidFill>
            </a:endParaRPr>
          </a:p>
        </p:txBody>
      </p:sp>
    </p:spTree>
    <p:extLst>
      <p:ext uri="{BB962C8B-B14F-4D97-AF65-F5344CB8AC3E}">
        <p14:creationId xmlns:p14="http://schemas.microsoft.com/office/powerpoint/2010/main" val="326702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362200" y="2057400"/>
            <a:ext cx="3810000" cy="2971800"/>
          </a:xfrm>
        </p:spPr>
        <p:txBody>
          <a:bodyPr/>
          <a:lstStyle/>
          <a:p>
            <a:r>
              <a:rPr lang="en-US" sz="4800" dirty="0" smtClean="0">
                <a:latin typeface="Times New Roman" pitchFamily="18" charset="0"/>
                <a:cs typeface="Times New Roman" pitchFamily="18" charset="0"/>
              </a:rPr>
              <a:t>BREAK</a:t>
            </a:r>
            <a:endParaRPr lang="en-US" sz="4800" dirty="0">
              <a:latin typeface="Times New Roman" pitchFamily="18" charset="0"/>
              <a:cs typeface="Times New Roman" pitchFamily="18" charset="0"/>
            </a:endParaRPr>
          </a:p>
        </p:txBody>
      </p:sp>
      <p:pic>
        <p:nvPicPr>
          <p:cNvPr id="5122" name="Picture 2" descr="http://www.sweetclipart.com/multisite/sweetclipart/files/cookies_chocolate_chunk_chip_macadami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4218214" cy="339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70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a:off x="2663773" y="3453369"/>
            <a:ext cx="3890271" cy="227003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094 w 43256"/>
              <a:gd name="connsiteY21" fmla="*/ 11639 h 43219"/>
              <a:gd name="connsiteX0" fmla="*/ 3936 w 43256"/>
              <a:gd name="connsiteY0" fmla="*/ 14229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2226 w 43256"/>
              <a:gd name="connsiteY20" fmla="*/ 14497 h 43219"/>
              <a:gd name="connsiteX21" fmla="*/ 3094 w 43256"/>
              <a:gd name="connsiteY21" fmla="*/ 11639 h 43219"/>
              <a:gd name="connsiteX0" fmla="*/ 3936 w 43256"/>
              <a:gd name="connsiteY0" fmla="*/ 14229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0" fmla="*/ 3178 w 43256"/>
              <a:gd name="connsiteY0" fmla="*/ 13797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178 w 43256"/>
              <a:gd name="connsiteY21" fmla="*/ 13797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0" fmla="*/ 3178 w 43256"/>
              <a:gd name="connsiteY0" fmla="*/ 13797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178 w 43256"/>
              <a:gd name="connsiteY21" fmla="*/ 13797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8848 w 43256"/>
              <a:gd name="connsiteY9" fmla="*/ 32827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0" fmla="*/ 3178 w 43256"/>
              <a:gd name="connsiteY0" fmla="*/ 13797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8285 w 43256"/>
              <a:gd name="connsiteY12" fmla="*/ 33527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178 w 43256"/>
              <a:gd name="connsiteY22" fmla="*/ 13797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8848 w 43256"/>
              <a:gd name="connsiteY9" fmla="*/ 32827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0" fmla="*/ 3178 w 43256"/>
              <a:gd name="connsiteY0" fmla="*/ 13797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8285 w 43256"/>
              <a:gd name="connsiteY12" fmla="*/ 33527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178 w 43256"/>
              <a:gd name="connsiteY22" fmla="*/ 13797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500 w 43256"/>
              <a:gd name="connsiteY9" fmla="*/ 30237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0" fmla="*/ 3178 w 43256"/>
              <a:gd name="connsiteY0" fmla="*/ 13797 h 43219"/>
              <a:gd name="connsiteX1" fmla="*/ 3806 w 43256"/>
              <a:gd name="connsiteY1" fmla="*/ 4752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8285 w 43256"/>
              <a:gd name="connsiteY12" fmla="*/ 33527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178 w 43256"/>
              <a:gd name="connsiteY22" fmla="*/ 13797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8511 w 43256"/>
              <a:gd name="connsiteY9" fmla="*/ 31388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0" fmla="*/ 3178 w 43363"/>
              <a:gd name="connsiteY0" fmla="*/ 13797 h 43219"/>
              <a:gd name="connsiteX1" fmla="*/ 3806 w 43363"/>
              <a:gd name="connsiteY1" fmla="*/ 4752 h 43219"/>
              <a:gd name="connsiteX2" fmla="*/ 14041 w 43363"/>
              <a:gd name="connsiteY2" fmla="*/ 5061 h 43219"/>
              <a:gd name="connsiteX3" fmla="*/ 22492 w 43363"/>
              <a:gd name="connsiteY3" fmla="*/ 3291 h 43219"/>
              <a:gd name="connsiteX4" fmla="*/ 25785 w 43363"/>
              <a:gd name="connsiteY4" fmla="*/ 59 h 43219"/>
              <a:gd name="connsiteX5" fmla="*/ 29869 w 43363"/>
              <a:gd name="connsiteY5" fmla="*/ 2340 h 43219"/>
              <a:gd name="connsiteX6" fmla="*/ 35499 w 43363"/>
              <a:gd name="connsiteY6" fmla="*/ 549 h 43219"/>
              <a:gd name="connsiteX7" fmla="*/ 38354 w 43363"/>
              <a:gd name="connsiteY7" fmla="*/ 5435 h 43219"/>
              <a:gd name="connsiteX8" fmla="*/ 42018 w 43363"/>
              <a:gd name="connsiteY8" fmla="*/ 10177 h 43219"/>
              <a:gd name="connsiteX9" fmla="*/ 41854 w 43363"/>
              <a:gd name="connsiteY9" fmla="*/ 15319 h 43219"/>
              <a:gd name="connsiteX10" fmla="*/ 43052 w 43363"/>
              <a:gd name="connsiteY10" fmla="*/ 23181 h 43219"/>
              <a:gd name="connsiteX11" fmla="*/ 37356 w 43363"/>
              <a:gd name="connsiteY11" fmla="*/ 32509 h 43219"/>
              <a:gd name="connsiteX12" fmla="*/ 38285 w 43363"/>
              <a:gd name="connsiteY12" fmla="*/ 33527 h 43219"/>
              <a:gd name="connsiteX13" fmla="*/ 35431 w 43363"/>
              <a:gd name="connsiteY13" fmla="*/ 35960 h 43219"/>
              <a:gd name="connsiteX14" fmla="*/ 28591 w 43363"/>
              <a:gd name="connsiteY14" fmla="*/ 36674 h 43219"/>
              <a:gd name="connsiteX15" fmla="*/ 23703 w 43363"/>
              <a:gd name="connsiteY15" fmla="*/ 42965 h 43219"/>
              <a:gd name="connsiteX16" fmla="*/ 16516 w 43363"/>
              <a:gd name="connsiteY16" fmla="*/ 39125 h 43219"/>
              <a:gd name="connsiteX17" fmla="*/ 5840 w 43363"/>
              <a:gd name="connsiteY17" fmla="*/ 35331 h 43219"/>
              <a:gd name="connsiteX18" fmla="*/ 1146 w 43363"/>
              <a:gd name="connsiteY18" fmla="*/ 31109 h 43219"/>
              <a:gd name="connsiteX19" fmla="*/ 2149 w 43363"/>
              <a:gd name="connsiteY19" fmla="*/ 25410 h 43219"/>
              <a:gd name="connsiteX20" fmla="*/ 31 w 43363"/>
              <a:gd name="connsiteY20" fmla="*/ 19563 h 43219"/>
              <a:gd name="connsiteX21" fmla="*/ 3899 w 43363"/>
              <a:gd name="connsiteY21" fmla="*/ 14366 h 43219"/>
              <a:gd name="connsiteX22" fmla="*/ 3178 w 43363"/>
              <a:gd name="connsiteY22" fmla="*/ 13797 h 43219"/>
              <a:gd name="connsiteX0" fmla="*/ 4729 w 43363"/>
              <a:gd name="connsiteY0" fmla="*/ 26036 h 43219"/>
              <a:gd name="connsiteX1" fmla="*/ 2196 w 43363"/>
              <a:gd name="connsiteY1" fmla="*/ 25239 h 43219"/>
              <a:gd name="connsiteX2" fmla="*/ 6964 w 43363"/>
              <a:gd name="connsiteY2" fmla="*/ 34758 h 43219"/>
              <a:gd name="connsiteX3" fmla="*/ 5856 w 43363"/>
              <a:gd name="connsiteY3" fmla="*/ 35139 h 43219"/>
              <a:gd name="connsiteX4" fmla="*/ 16514 w 43363"/>
              <a:gd name="connsiteY4" fmla="*/ 38949 h 43219"/>
              <a:gd name="connsiteX5" fmla="*/ 15846 w 43363"/>
              <a:gd name="connsiteY5" fmla="*/ 37209 h 43219"/>
              <a:gd name="connsiteX6" fmla="*/ 28863 w 43363"/>
              <a:gd name="connsiteY6" fmla="*/ 34610 h 43219"/>
              <a:gd name="connsiteX7" fmla="*/ 28596 w 43363"/>
              <a:gd name="connsiteY7" fmla="*/ 36519 h 43219"/>
              <a:gd name="connsiteX8" fmla="*/ 34165 w 43363"/>
              <a:gd name="connsiteY8" fmla="*/ 22813 h 43219"/>
              <a:gd name="connsiteX9" fmla="*/ 38511 w 43363"/>
              <a:gd name="connsiteY9" fmla="*/ 31388 h 43219"/>
              <a:gd name="connsiteX10" fmla="*/ 41834 w 43363"/>
              <a:gd name="connsiteY10" fmla="*/ 15213 h 43219"/>
              <a:gd name="connsiteX11" fmla="*/ 40386 w 43363"/>
              <a:gd name="connsiteY11" fmla="*/ 17889 h 43219"/>
              <a:gd name="connsiteX12" fmla="*/ 38360 w 43363"/>
              <a:gd name="connsiteY12" fmla="*/ 5285 h 43219"/>
              <a:gd name="connsiteX13" fmla="*/ 38436 w 43363"/>
              <a:gd name="connsiteY13" fmla="*/ 6549 h 43219"/>
              <a:gd name="connsiteX14" fmla="*/ 29114 w 43363"/>
              <a:gd name="connsiteY14" fmla="*/ 3811 h 43219"/>
              <a:gd name="connsiteX15" fmla="*/ 29856 w 43363"/>
              <a:gd name="connsiteY15" fmla="*/ 2199 h 43219"/>
              <a:gd name="connsiteX16" fmla="*/ 22177 w 43363"/>
              <a:gd name="connsiteY16" fmla="*/ 4579 h 43219"/>
              <a:gd name="connsiteX17" fmla="*/ 22536 w 43363"/>
              <a:gd name="connsiteY17" fmla="*/ 3189 h 43219"/>
              <a:gd name="connsiteX18" fmla="*/ 14036 w 43363"/>
              <a:gd name="connsiteY18" fmla="*/ 5051 h 43219"/>
              <a:gd name="connsiteX19" fmla="*/ 15336 w 43363"/>
              <a:gd name="connsiteY19" fmla="*/ 6399 h 43219"/>
              <a:gd name="connsiteX0" fmla="*/ 3178 w 43363"/>
              <a:gd name="connsiteY0" fmla="*/ 13797 h 43219"/>
              <a:gd name="connsiteX1" fmla="*/ 3806 w 43363"/>
              <a:gd name="connsiteY1" fmla="*/ 4752 h 43219"/>
              <a:gd name="connsiteX2" fmla="*/ 14041 w 43363"/>
              <a:gd name="connsiteY2" fmla="*/ 5061 h 43219"/>
              <a:gd name="connsiteX3" fmla="*/ 22492 w 43363"/>
              <a:gd name="connsiteY3" fmla="*/ 3291 h 43219"/>
              <a:gd name="connsiteX4" fmla="*/ 25785 w 43363"/>
              <a:gd name="connsiteY4" fmla="*/ 59 h 43219"/>
              <a:gd name="connsiteX5" fmla="*/ 29869 w 43363"/>
              <a:gd name="connsiteY5" fmla="*/ 2340 h 43219"/>
              <a:gd name="connsiteX6" fmla="*/ 35499 w 43363"/>
              <a:gd name="connsiteY6" fmla="*/ 549 h 43219"/>
              <a:gd name="connsiteX7" fmla="*/ 38354 w 43363"/>
              <a:gd name="connsiteY7" fmla="*/ 5435 h 43219"/>
              <a:gd name="connsiteX8" fmla="*/ 42018 w 43363"/>
              <a:gd name="connsiteY8" fmla="*/ 10177 h 43219"/>
              <a:gd name="connsiteX9" fmla="*/ 41854 w 43363"/>
              <a:gd name="connsiteY9" fmla="*/ 15319 h 43219"/>
              <a:gd name="connsiteX10" fmla="*/ 43052 w 43363"/>
              <a:gd name="connsiteY10" fmla="*/ 23181 h 43219"/>
              <a:gd name="connsiteX11" fmla="*/ 37356 w 43363"/>
              <a:gd name="connsiteY11" fmla="*/ 32509 h 43219"/>
              <a:gd name="connsiteX12" fmla="*/ 38201 w 43363"/>
              <a:gd name="connsiteY12" fmla="*/ 31800 h 43219"/>
              <a:gd name="connsiteX13" fmla="*/ 35431 w 43363"/>
              <a:gd name="connsiteY13" fmla="*/ 35960 h 43219"/>
              <a:gd name="connsiteX14" fmla="*/ 28591 w 43363"/>
              <a:gd name="connsiteY14" fmla="*/ 36674 h 43219"/>
              <a:gd name="connsiteX15" fmla="*/ 23703 w 43363"/>
              <a:gd name="connsiteY15" fmla="*/ 42965 h 43219"/>
              <a:gd name="connsiteX16" fmla="*/ 16516 w 43363"/>
              <a:gd name="connsiteY16" fmla="*/ 39125 h 43219"/>
              <a:gd name="connsiteX17" fmla="*/ 5840 w 43363"/>
              <a:gd name="connsiteY17" fmla="*/ 35331 h 43219"/>
              <a:gd name="connsiteX18" fmla="*/ 1146 w 43363"/>
              <a:gd name="connsiteY18" fmla="*/ 31109 h 43219"/>
              <a:gd name="connsiteX19" fmla="*/ 2149 w 43363"/>
              <a:gd name="connsiteY19" fmla="*/ 25410 h 43219"/>
              <a:gd name="connsiteX20" fmla="*/ 31 w 43363"/>
              <a:gd name="connsiteY20" fmla="*/ 19563 h 43219"/>
              <a:gd name="connsiteX21" fmla="*/ 3899 w 43363"/>
              <a:gd name="connsiteY21" fmla="*/ 14366 h 43219"/>
              <a:gd name="connsiteX22" fmla="*/ 3178 w 43363"/>
              <a:gd name="connsiteY22" fmla="*/ 13797 h 43219"/>
              <a:gd name="connsiteX0" fmla="*/ 4729 w 43363"/>
              <a:gd name="connsiteY0" fmla="*/ 26036 h 43219"/>
              <a:gd name="connsiteX1" fmla="*/ 2196 w 43363"/>
              <a:gd name="connsiteY1" fmla="*/ 25239 h 43219"/>
              <a:gd name="connsiteX2" fmla="*/ 6964 w 43363"/>
              <a:gd name="connsiteY2" fmla="*/ 34758 h 43219"/>
              <a:gd name="connsiteX3" fmla="*/ 5856 w 43363"/>
              <a:gd name="connsiteY3" fmla="*/ 35139 h 43219"/>
              <a:gd name="connsiteX4" fmla="*/ 16514 w 43363"/>
              <a:gd name="connsiteY4" fmla="*/ 38949 h 43219"/>
              <a:gd name="connsiteX5" fmla="*/ 15846 w 43363"/>
              <a:gd name="connsiteY5" fmla="*/ 37209 h 43219"/>
              <a:gd name="connsiteX6" fmla="*/ 28863 w 43363"/>
              <a:gd name="connsiteY6" fmla="*/ 34610 h 43219"/>
              <a:gd name="connsiteX7" fmla="*/ 28596 w 43363"/>
              <a:gd name="connsiteY7" fmla="*/ 36519 h 43219"/>
              <a:gd name="connsiteX8" fmla="*/ 34165 w 43363"/>
              <a:gd name="connsiteY8" fmla="*/ 22813 h 43219"/>
              <a:gd name="connsiteX9" fmla="*/ 38511 w 43363"/>
              <a:gd name="connsiteY9" fmla="*/ 31388 h 43219"/>
              <a:gd name="connsiteX10" fmla="*/ 41834 w 43363"/>
              <a:gd name="connsiteY10" fmla="*/ 15213 h 43219"/>
              <a:gd name="connsiteX11" fmla="*/ 40386 w 43363"/>
              <a:gd name="connsiteY11" fmla="*/ 17889 h 43219"/>
              <a:gd name="connsiteX12" fmla="*/ 38360 w 43363"/>
              <a:gd name="connsiteY12" fmla="*/ 5285 h 43219"/>
              <a:gd name="connsiteX13" fmla="*/ 38436 w 43363"/>
              <a:gd name="connsiteY13" fmla="*/ 6549 h 43219"/>
              <a:gd name="connsiteX14" fmla="*/ 29114 w 43363"/>
              <a:gd name="connsiteY14" fmla="*/ 3811 h 43219"/>
              <a:gd name="connsiteX15" fmla="*/ 29856 w 43363"/>
              <a:gd name="connsiteY15" fmla="*/ 2199 h 43219"/>
              <a:gd name="connsiteX16" fmla="*/ 22177 w 43363"/>
              <a:gd name="connsiteY16" fmla="*/ 4579 h 43219"/>
              <a:gd name="connsiteX17" fmla="*/ 22536 w 43363"/>
              <a:gd name="connsiteY17" fmla="*/ 3189 h 43219"/>
              <a:gd name="connsiteX18" fmla="*/ 14036 w 43363"/>
              <a:gd name="connsiteY18" fmla="*/ 5051 h 43219"/>
              <a:gd name="connsiteX19" fmla="*/ 15336 w 43363"/>
              <a:gd name="connsiteY19" fmla="*/ 639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63" h="43219">
                <a:moveTo>
                  <a:pt x="3178" y="13797"/>
                </a:moveTo>
                <a:cubicBezTo>
                  <a:pt x="2907" y="11084"/>
                  <a:pt x="1996" y="6208"/>
                  <a:pt x="3806" y="4752"/>
                </a:cubicBezTo>
                <a:cubicBezTo>
                  <a:pt x="5617" y="3296"/>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802" y="20316"/>
                  <a:pt x="43052" y="23181"/>
                </a:cubicBezTo>
                <a:cubicBezTo>
                  <a:pt x="42302" y="26046"/>
                  <a:pt x="40080" y="31979"/>
                  <a:pt x="37356" y="32509"/>
                </a:cubicBezTo>
                <a:cubicBezTo>
                  <a:pt x="36421" y="33730"/>
                  <a:pt x="38536" y="30817"/>
                  <a:pt x="38201" y="31800"/>
                </a:cubicBezTo>
                <a:cubicBezTo>
                  <a:pt x="37866" y="32783"/>
                  <a:pt x="37033" y="35148"/>
                  <a:pt x="35431" y="35960"/>
                </a:cubicBezTo>
                <a:cubicBezTo>
                  <a:pt x="33829" y="36772"/>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166" y="13843"/>
                  <a:pt x="3178" y="13797"/>
                </a:cubicBezTo>
                <a:close/>
              </a:path>
              <a:path w="4336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8529" y="28356"/>
                  <a:pt x="38511" y="31388"/>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path>
            </a:pathLst>
          </a:custGeom>
          <a:solidFill>
            <a:schemeClr val="accent6">
              <a:lumMod val="20000"/>
              <a:lumOff val="80000"/>
              <a:alpha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152400"/>
            <a:ext cx="7772400" cy="381000"/>
          </a:xfrm>
        </p:spPr>
        <p:txBody>
          <a:bodyPr>
            <a:noAutofit/>
          </a:bodyPr>
          <a:lstStyle/>
          <a:p>
            <a:r>
              <a:rPr lang="en-US" sz="2800" b="1" dirty="0" smtClean="0"/>
              <a:t>Outstate Non-Metro Sharing &amp; Collaboration</a:t>
            </a:r>
            <a:endParaRPr lang="en-US" sz="2800" b="1" dirty="0"/>
          </a:p>
        </p:txBody>
      </p:sp>
      <p:sp>
        <p:nvSpPr>
          <p:cNvPr id="3" name="Subtitle 2"/>
          <p:cNvSpPr>
            <a:spLocks noGrp="1"/>
          </p:cNvSpPr>
          <p:nvPr>
            <p:ph type="subTitle" idx="1"/>
          </p:nvPr>
        </p:nvSpPr>
        <p:spPr>
          <a:xfrm>
            <a:off x="228600" y="533400"/>
            <a:ext cx="8686800" cy="152400"/>
          </a:xfrm>
        </p:spPr>
        <p:txBody>
          <a:bodyPr>
            <a:normAutofit fontScale="32500" lnSpcReduction="20000"/>
          </a:bodyPr>
          <a:lstStyle/>
          <a:p>
            <a:r>
              <a:rPr lang="en-US" sz="1400" dirty="0" smtClean="0">
                <a:solidFill>
                  <a:schemeClr val="tx1"/>
                </a:solidFill>
              </a:rPr>
              <a:t> </a:t>
            </a:r>
            <a:endParaRPr lang="en-US" sz="1400" dirty="0">
              <a:solidFill>
                <a:schemeClr val="tx1"/>
              </a:solidFill>
            </a:endParaRPr>
          </a:p>
        </p:txBody>
      </p:sp>
      <p:sp>
        <p:nvSpPr>
          <p:cNvPr id="4" name="Can 3"/>
          <p:cNvSpPr/>
          <p:nvPr/>
        </p:nvSpPr>
        <p:spPr>
          <a:xfrm>
            <a:off x="609600" y="2801136"/>
            <a:ext cx="838200" cy="742164"/>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prstClr val="black"/>
                </a:solidFill>
              </a:rPr>
              <a:t>City GIS Database</a:t>
            </a:r>
            <a:endParaRPr lang="en-US" b="1" dirty="0">
              <a:solidFill>
                <a:prstClr val="black"/>
              </a:solidFill>
            </a:endParaRPr>
          </a:p>
        </p:txBody>
      </p:sp>
      <p:sp>
        <p:nvSpPr>
          <p:cNvPr id="7" name="Rounded Rectangle 6"/>
          <p:cNvSpPr/>
          <p:nvPr/>
        </p:nvSpPr>
        <p:spPr>
          <a:xfrm>
            <a:off x="1143000" y="5105400"/>
            <a:ext cx="160020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End Users</a:t>
            </a:r>
          </a:p>
          <a:p>
            <a:pPr algn="ctr"/>
            <a:r>
              <a:rPr lang="en-US" b="1" dirty="0" smtClean="0">
                <a:solidFill>
                  <a:prstClr val="black"/>
                </a:solidFill>
              </a:rPr>
              <a:t>Applications</a:t>
            </a:r>
          </a:p>
          <a:p>
            <a:pPr algn="ctr"/>
            <a:r>
              <a:rPr lang="en-US" b="1" dirty="0" smtClean="0">
                <a:solidFill>
                  <a:prstClr val="black"/>
                </a:solidFill>
              </a:rPr>
              <a:t>Websites</a:t>
            </a:r>
            <a:endParaRPr lang="en-US" b="1" dirty="0">
              <a:solidFill>
                <a:prstClr val="black"/>
              </a:solidFill>
            </a:endParaRPr>
          </a:p>
        </p:txBody>
      </p:sp>
      <p:sp>
        <p:nvSpPr>
          <p:cNvPr id="8" name="Rounded Rectangle 7"/>
          <p:cNvSpPr/>
          <p:nvPr/>
        </p:nvSpPr>
        <p:spPr>
          <a:xfrm>
            <a:off x="6380963" y="5087137"/>
            <a:ext cx="1600200" cy="914400"/>
          </a:xfrm>
          <a:prstGeom prst="roundRec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End Users</a:t>
            </a:r>
          </a:p>
          <a:p>
            <a:pPr algn="ctr"/>
            <a:r>
              <a:rPr lang="en-US" b="1" dirty="0" smtClean="0">
                <a:solidFill>
                  <a:prstClr val="black"/>
                </a:solidFill>
              </a:rPr>
              <a:t>Applications</a:t>
            </a:r>
          </a:p>
          <a:p>
            <a:pPr algn="ctr"/>
            <a:r>
              <a:rPr lang="en-US" b="1" dirty="0" smtClean="0">
                <a:solidFill>
                  <a:prstClr val="black"/>
                </a:solidFill>
              </a:rPr>
              <a:t>Websites</a:t>
            </a:r>
          </a:p>
        </p:txBody>
      </p:sp>
      <p:sp>
        <p:nvSpPr>
          <p:cNvPr id="10" name="Can 9"/>
          <p:cNvSpPr/>
          <p:nvPr/>
        </p:nvSpPr>
        <p:spPr>
          <a:xfrm>
            <a:off x="5961863" y="2829318"/>
            <a:ext cx="838200" cy="685800"/>
          </a:xfrm>
          <a:prstGeom prst="can">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black"/>
                </a:solidFill>
              </a:rPr>
              <a:t>County GIS Database</a:t>
            </a:r>
            <a:endParaRPr lang="en-US" b="1" dirty="0">
              <a:solidFill>
                <a:prstClr val="black"/>
              </a:solidFill>
            </a:endParaRPr>
          </a:p>
        </p:txBody>
      </p:sp>
      <p:sp>
        <p:nvSpPr>
          <p:cNvPr id="11" name="Left-Right Arrow 10"/>
          <p:cNvSpPr/>
          <p:nvPr/>
        </p:nvSpPr>
        <p:spPr>
          <a:xfrm>
            <a:off x="3505200" y="2898472"/>
            <a:ext cx="1981200" cy="547491"/>
          </a:xfrm>
          <a:prstGeom prst="lef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Information</a:t>
            </a:r>
            <a:endParaRPr lang="en-US" b="1" dirty="0">
              <a:solidFill>
                <a:prstClr val="black"/>
              </a:solidFill>
            </a:endParaRPr>
          </a:p>
        </p:txBody>
      </p:sp>
      <p:sp>
        <p:nvSpPr>
          <p:cNvPr id="12" name="Can 11"/>
          <p:cNvSpPr/>
          <p:nvPr/>
        </p:nvSpPr>
        <p:spPr>
          <a:xfrm>
            <a:off x="2092352" y="2801136"/>
            <a:ext cx="838200" cy="742164"/>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prstClr val="black"/>
                </a:solidFill>
              </a:rPr>
              <a:t>City SQL Database</a:t>
            </a:r>
            <a:endParaRPr lang="en-US" b="1" dirty="0">
              <a:solidFill>
                <a:prstClr val="black"/>
              </a:solidFill>
            </a:endParaRPr>
          </a:p>
        </p:txBody>
      </p:sp>
      <p:sp>
        <p:nvSpPr>
          <p:cNvPr id="13" name="Can 12"/>
          <p:cNvSpPr/>
          <p:nvPr/>
        </p:nvSpPr>
        <p:spPr>
          <a:xfrm>
            <a:off x="7602997" y="2829318"/>
            <a:ext cx="838200" cy="685800"/>
          </a:xfrm>
          <a:prstGeom prst="can">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black"/>
                </a:solidFill>
              </a:rPr>
              <a:t>County Tax Database</a:t>
            </a:r>
            <a:endParaRPr lang="en-US" b="1" dirty="0">
              <a:solidFill>
                <a:prstClr val="black"/>
              </a:solidFill>
            </a:endParaRPr>
          </a:p>
        </p:txBody>
      </p:sp>
      <p:cxnSp>
        <p:nvCxnSpPr>
          <p:cNvPr id="26" name="Elbow Connector 25"/>
          <p:cNvCxnSpPr>
            <a:stCxn id="10" idx="1"/>
            <a:endCxn id="4" idx="1"/>
          </p:cNvCxnSpPr>
          <p:nvPr/>
        </p:nvCxnSpPr>
        <p:spPr>
          <a:xfrm rot="16200000" flipV="1">
            <a:off x="3690741" y="139095"/>
            <a:ext cx="28182" cy="5352263"/>
          </a:xfrm>
          <a:prstGeom prst="bentConnector3">
            <a:avLst>
              <a:gd name="adj1" fmla="val 3163615"/>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3" idx="1"/>
            <a:endCxn id="12" idx="1"/>
          </p:cNvCxnSpPr>
          <p:nvPr/>
        </p:nvCxnSpPr>
        <p:spPr>
          <a:xfrm rot="16200000" flipV="1">
            <a:off x="5252684" y="59904"/>
            <a:ext cx="28182" cy="5510645"/>
          </a:xfrm>
          <a:prstGeom prst="bentConnector3">
            <a:avLst>
              <a:gd name="adj1" fmla="val 911156"/>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4" idx="3"/>
            <a:endCxn id="7" idx="0"/>
          </p:cNvCxnSpPr>
          <p:nvPr/>
        </p:nvCxnSpPr>
        <p:spPr>
          <a:xfrm>
            <a:off x="1028700" y="3543300"/>
            <a:ext cx="914400" cy="1562100"/>
          </a:xfrm>
          <a:prstGeom prst="straightConnector1">
            <a:avLst/>
          </a:prstGeom>
          <a:ln w="222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2" idx="3"/>
          </p:cNvCxnSpPr>
          <p:nvPr/>
        </p:nvCxnSpPr>
        <p:spPr>
          <a:xfrm flipH="1">
            <a:off x="1485900" y="3543300"/>
            <a:ext cx="1025552" cy="781050"/>
          </a:xfrm>
          <a:prstGeom prst="straightConnector1">
            <a:avLst/>
          </a:prstGeom>
          <a:ln w="222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0" idx="3"/>
            <a:endCxn id="8" idx="0"/>
          </p:cNvCxnSpPr>
          <p:nvPr/>
        </p:nvCxnSpPr>
        <p:spPr>
          <a:xfrm>
            <a:off x="6380963" y="3515118"/>
            <a:ext cx="800100" cy="1572019"/>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3" idx="3"/>
          </p:cNvCxnSpPr>
          <p:nvPr/>
        </p:nvCxnSpPr>
        <p:spPr>
          <a:xfrm flipH="1">
            <a:off x="6781013" y="3515118"/>
            <a:ext cx="1241084" cy="752082"/>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 idx="1"/>
          </p:cNvCxnSpPr>
          <p:nvPr/>
        </p:nvCxnSpPr>
        <p:spPr>
          <a:xfrm flipV="1">
            <a:off x="1028700" y="2209800"/>
            <a:ext cx="647700" cy="591336"/>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676400" y="2209800"/>
            <a:ext cx="4094963"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0" idx="1"/>
          </p:cNvCxnSpPr>
          <p:nvPr/>
        </p:nvCxnSpPr>
        <p:spPr>
          <a:xfrm>
            <a:off x="5771363" y="2209800"/>
            <a:ext cx="609600" cy="619518"/>
          </a:xfrm>
          <a:prstGeom prst="straightConnector1">
            <a:avLst/>
          </a:prstGeom>
          <a:ln w="2222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565293" y="2388754"/>
            <a:ext cx="4296799" cy="261610"/>
          </a:xfrm>
          <a:prstGeom prst="rect">
            <a:avLst/>
          </a:prstGeom>
          <a:noFill/>
        </p:spPr>
        <p:txBody>
          <a:bodyPr wrap="square" rtlCol="0">
            <a:spAutoFit/>
          </a:bodyPr>
          <a:lstStyle/>
          <a:p>
            <a:r>
              <a:rPr lang="en-US" sz="1100" b="1" dirty="0" smtClean="0">
                <a:solidFill>
                  <a:srgbClr val="9BBB59">
                    <a:lumMod val="50000"/>
                  </a:srgbClr>
                </a:solidFill>
              </a:rPr>
              <a:t>Non-Matching Schema – Extensive Field Mapping</a:t>
            </a:r>
            <a:endParaRPr lang="en-US" sz="1100" b="1" dirty="0">
              <a:solidFill>
                <a:srgbClr val="9BBB59">
                  <a:lumMod val="50000"/>
                </a:srgbClr>
              </a:solidFill>
            </a:endParaRPr>
          </a:p>
        </p:txBody>
      </p:sp>
      <p:sp>
        <p:nvSpPr>
          <p:cNvPr id="56" name="TextBox 55"/>
          <p:cNvSpPr txBox="1"/>
          <p:nvPr/>
        </p:nvSpPr>
        <p:spPr>
          <a:xfrm>
            <a:off x="1779364" y="1948190"/>
            <a:ext cx="4296799" cy="261610"/>
          </a:xfrm>
          <a:prstGeom prst="rect">
            <a:avLst/>
          </a:prstGeom>
          <a:noFill/>
        </p:spPr>
        <p:txBody>
          <a:bodyPr wrap="square" rtlCol="0">
            <a:spAutoFit/>
          </a:bodyPr>
          <a:lstStyle/>
          <a:p>
            <a:r>
              <a:rPr lang="en-US" sz="1100" b="1" dirty="0" smtClean="0">
                <a:solidFill>
                  <a:prstClr val="black"/>
                </a:solidFill>
              </a:rPr>
              <a:t>GIS Folks Strive for Matching Schema, but differences do occur</a:t>
            </a:r>
            <a:endParaRPr lang="en-US" sz="1100" b="1" dirty="0">
              <a:solidFill>
                <a:prstClr val="black"/>
              </a:solidFill>
            </a:endParaRPr>
          </a:p>
        </p:txBody>
      </p:sp>
      <p:sp>
        <p:nvSpPr>
          <p:cNvPr id="57" name="TextBox 56"/>
          <p:cNvSpPr txBox="1"/>
          <p:nvPr/>
        </p:nvSpPr>
        <p:spPr>
          <a:xfrm>
            <a:off x="2768390" y="3680192"/>
            <a:ext cx="923846" cy="1631216"/>
          </a:xfrm>
          <a:prstGeom prst="rect">
            <a:avLst/>
          </a:prstGeom>
          <a:noFill/>
        </p:spPr>
        <p:txBody>
          <a:bodyPr wrap="square" rtlCol="0">
            <a:spAutoFit/>
          </a:bodyPr>
          <a:lstStyle/>
          <a:p>
            <a:pPr algn="ctr"/>
            <a:r>
              <a:rPr lang="en-US" sz="1000" dirty="0" smtClean="0">
                <a:solidFill>
                  <a:prstClr val="black"/>
                </a:solidFill>
              </a:rPr>
              <a:t>Cadastral</a:t>
            </a:r>
          </a:p>
          <a:p>
            <a:pPr algn="ctr"/>
            <a:r>
              <a:rPr lang="en-US" sz="1000" dirty="0" smtClean="0">
                <a:solidFill>
                  <a:prstClr val="black"/>
                </a:solidFill>
              </a:rPr>
              <a:t>Easements</a:t>
            </a:r>
          </a:p>
          <a:p>
            <a:pPr algn="ctr"/>
            <a:r>
              <a:rPr lang="en-US" sz="1000" dirty="0" smtClean="0">
                <a:solidFill>
                  <a:prstClr val="black"/>
                </a:solidFill>
              </a:rPr>
              <a:t>Valuations</a:t>
            </a:r>
          </a:p>
          <a:p>
            <a:pPr algn="ctr"/>
            <a:r>
              <a:rPr lang="en-US" sz="1000" dirty="0" smtClean="0">
                <a:solidFill>
                  <a:prstClr val="black"/>
                </a:solidFill>
              </a:rPr>
              <a:t>Floodplain</a:t>
            </a:r>
          </a:p>
          <a:p>
            <a:pPr algn="ctr"/>
            <a:r>
              <a:rPr lang="en-US" sz="1000" dirty="0" smtClean="0">
                <a:solidFill>
                  <a:prstClr val="black"/>
                </a:solidFill>
              </a:rPr>
              <a:t>Zoning</a:t>
            </a:r>
          </a:p>
          <a:p>
            <a:pPr algn="ctr"/>
            <a:r>
              <a:rPr lang="en-US" sz="1000" dirty="0" smtClean="0">
                <a:solidFill>
                  <a:prstClr val="black"/>
                </a:solidFill>
              </a:rPr>
              <a:t>Utilities</a:t>
            </a:r>
          </a:p>
          <a:p>
            <a:pPr algn="ctr"/>
            <a:r>
              <a:rPr lang="en-US" sz="1000" dirty="0" smtClean="0">
                <a:solidFill>
                  <a:prstClr val="black"/>
                </a:solidFill>
              </a:rPr>
              <a:t>Permitting</a:t>
            </a:r>
          </a:p>
          <a:p>
            <a:pPr algn="ctr"/>
            <a:r>
              <a:rPr lang="en-US" sz="1000" dirty="0" smtClean="0">
                <a:solidFill>
                  <a:prstClr val="black"/>
                </a:solidFill>
              </a:rPr>
              <a:t>Census </a:t>
            </a:r>
            <a:r>
              <a:rPr lang="en-US" sz="1000" dirty="0" err="1" smtClean="0">
                <a:solidFill>
                  <a:prstClr val="black"/>
                </a:solidFill>
              </a:rPr>
              <a:t>Redist</a:t>
            </a:r>
            <a:endParaRPr lang="en-US" sz="1000" dirty="0" smtClean="0">
              <a:solidFill>
                <a:prstClr val="black"/>
              </a:solidFill>
            </a:endParaRPr>
          </a:p>
          <a:p>
            <a:pPr algn="ctr"/>
            <a:r>
              <a:rPr lang="en-US" sz="1000" dirty="0" smtClean="0">
                <a:solidFill>
                  <a:prstClr val="black"/>
                </a:solidFill>
              </a:rPr>
              <a:t>Special Assessment</a:t>
            </a:r>
          </a:p>
        </p:txBody>
      </p:sp>
      <p:sp>
        <p:nvSpPr>
          <p:cNvPr id="58" name="TextBox 57"/>
          <p:cNvSpPr txBox="1"/>
          <p:nvPr/>
        </p:nvSpPr>
        <p:spPr>
          <a:xfrm>
            <a:off x="5309440" y="3757136"/>
            <a:ext cx="923846" cy="1477328"/>
          </a:xfrm>
          <a:prstGeom prst="rect">
            <a:avLst/>
          </a:prstGeom>
          <a:noFill/>
        </p:spPr>
        <p:txBody>
          <a:bodyPr wrap="square" rtlCol="0">
            <a:spAutoFit/>
          </a:bodyPr>
          <a:lstStyle/>
          <a:p>
            <a:pPr algn="ctr"/>
            <a:r>
              <a:rPr lang="en-US" sz="1000" dirty="0" smtClean="0">
                <a:solidFill>
                  <a:prstClr val="black"/>
                </a:solidFill>
              </a:rPr>
              <a:t>Cadastral</a:t>
            </a:r>
          </a:p>
          <a:p>
            <a:pPr algn="ctr"/>
            <a:r>
              <a:rPr lang="en-US" sz="1000" dirty="0" smtClean="0">
                <a:solidFill>
                  <a:prstClr val="black"/>
                </a:solidFill>
              </a:rPr>
              <a:t>Easements</a:t>
            </a:r>
          </a:p>
          <a:p>
            <a:pPr algn="ctr"/>
            <a:r>
              <a:rPr lang="en-US" sz="1000" dirty="0" smtClean="0">
                <a:solidFill>
                  <a:prstClr val="black"/>
                </a:solidFill>
              </a:rPr>
              <a:t>Valuations</a:t>
            </a:r>
          </a:p>
          <a:p>
            <a:pPr algn="ctr"/>
            <a:r>
              <a:rPr lang="en-US" sz="1000" dirty="0" smtClean="0">
                <a:solidFill>
                  <a:prstClr val="black"/>
                </a:solidFill>
              </a:rPr>
              <a:t>Floodplain</a:t>
            </a:r>
          </a:p>
          <a:p>
            <a:pPr algn="ctr"/>
            <a:r>
              <a:rPr lang="en-US" sz="1000" dirty="0" smtClean="0">
                <a:solidFill>
                  <a:prstClr val="black"/>
                </a:solidFill>
              </a:rPr>
              <a:t>Zoning</a:t>
            </a:r>
          </a:p>
          <a:p>
            <a:pPr algn="ctr"/>
            <a:r>
              <a:rPr lang="en-US" sz="1000" dirty="0" smtClean="0">
                <a:solidFill>
                  <a:prstClr val="black"/>
                </a:solidFill>
              </a:rPr>
              <a:t>Permitting</a:t>
            </a:r>
          </a:p>
          <a:p>
            <a:pPr algn="ctr"/>
            <a:r>
              <a:rPr lang="en-US" sz="1000" dirty="0">
                <a:solidFill>
                  <a:prstClr val="black"/>
                </a:solidFill>
              </a:rPr>
              <a:t>Census </a:t>
            </a:r>
            <a:r>
              <a:rPr lang="en-US" sz="1000" dirty="0" err="1">
                <a:solidFill>
                  <a:prstClr val="black"/>
                </a:solidFill>
              </a:rPr>
              <a:t>Redist</a:t>
            </a:r>
            <a:endParaRPr lang="en-US" sz="1000" dirty="0">
              <a:solidFill>
                <a:prstClr val="black"/>
              </a:solidFill>
            </a:endParaRPr>
          </a:p>
          <a:p>
            <a:pPr algn="ctr"/>
            <a:r>
              <a:rPr lang="en-US" sz="1000" dirty="0">
                <a:solidFill>
                  <a:prstClr val="black"/>
                </a:solidFill>
              </a:rPr>
              <a:t>Special </a:t>
            </a:r>
            <a:r>
              <a:rPr lang="en-US" sz="1000" dirty="0" smtClean="0">
                <a:solidFill>
                  <a:prstClr val="black"/>
                </a:solidFill>
              </a:rPr>
              <a:t>Assessment</a:t>
            </a:r>
            <a:endParaRPr lang="en-US" sz="1000" dirty="0">
              <a:solidFill>
                <a:prstClr val="black"/>
              </a:solidFill>
            </a:endParaRPr>
          </a:p>
        </p:txBody>
      </p:sp>
      <p:sp>
        <p:nvSpPr>
          <p:cNvPr id="63" name="TextBox 62"/>
          <p:cNvSpPr txBox="1"/>
          <p:nvPr/>
        </p:nvSpPr>
        <p:spPr>
          <a:xfrm rot="19282647">
            <a:off x="1336794" y="3753453"/>
            <a:ext cx="1170513" cy="230832"/>
          </a:xfrm>
          <a:prstGeom prst="rect">
            <a:avLst/>
          </a:prstGeom>
          <a:noFill/>
        </p:spPr>
        <p:txBody>
          <a:bodyPr wrap="none" rtlCol="0">
            <a:spAutoFit/>
          </a:bodyPr>
          <a:lstStyle/>
          <a:p>
            <a:r>
              <a:rPr lang="en-US" sz="900" dirty="0" smtClean="0">
                <a:solidFill>
                  <a:prstClr val="black"/>
                </a:solidFill>
              </a:rPr>
              <a:t>City and County Data</a:t>
            </a:r>
            <a:endParaRPr lang="en-US" sz="900" dirty="0">
              <a:solidFill>
                <a:prstClr val="black"/>
              </a:solidFill>
            </a:endParaRPr>
          </a:p>
        </p:txBody>
      </p:sp>
      <p:cxnSp>
        <p:nvCxnSpPr>
          <p:cNvPr id="64" name="Straight Arrow Connector 63"/>
          <p:cNvCxnSpPr/>
          <p:nvPr/>
        </p:nvCxnSpPr>
        <p:spPr>
          <a:xfrm flipH="1">
            <a:off x="1600200" y="3543300"/>
            <a:ext cx="1066802" cy="812630"/>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9" name="Table 68"/>
          <p:cNvGraphicFramePr>
            <a:graphicFrameLocks noGrp="1"/>
          </p:cNvGraphicFramePr>
          <p:nvPr>
            <p:extLst>
              <p:ext uri="{D42A27DB-BD31-4B8C-83A1-F6EECF244321}">
                <p14:modId xmlns:p14="http://schemas.microsoft.com/office/powerpoint/2010/main" val="3860346321"/>
              </p:ext>
            </p:extLst>
          </p:nvPr>
        </p:nvGraphicFramePr>
        <p:xfrm>
          <a:off x="3718686" y="3966365"/>
          <a:ext cx="1593273" cy="914400"/>
        </p:xfrm>
        <a:graphic>
          <a:graphicData uri="http://schemas.openxmlformats.org/drawingml/2006/table">
            <a:tbl>
              <a:tblPr/>
              <a:tblGrid>
                <a:gridCol w="1593273"/>
              </a:tblGrid>
              <a:tr h="906843">
                <a:tc>
                  <a:txBody>
                    <a:bodyPr/>
                    <a:lstStyle/>
                    <a:p>
                      <a:pPr algn="ctr"/>
                      <a:r>
                        <a:rPr lang="en-US" b="1" dirty="0" smtClean="0">
                          <a:solidFill>
                            <a:schemeClr val="accent6">
                              <a:lumMod val="75000"/>
                            </a:schemeClr>
                          </a:solidFill>
                        </a:rPr>
                        <a:t>Workflow</a:t>
                      </a:r>
                    </a:p>
                    <a:p>
                      <a:pPr algn="ctr"/>
                      <a:endParaRPr lang="en-US" b="1" dirty="0" smtClean="0">
                        <a:solidFill>
                          <a:schemeClr val="accent6">
                            <a:lumMod val="75000"/>
                          </a:schemeClr>
                        </a:solidFill>
                      </a:endParaRPr>
                    </a:p>
                    <a:p>
                      <a:pPr algn="ctr"/>
                      <a:r>
                        <a:rPr lang="en-US" b="1" dirty="0" smtClean="0">
                          <a:solidFill>
                            <a:schemeClr val="accent6">
                              <a:lumMod val="75000"/>
                            </a:schemeClr>
                          </a:solidFill>
                        </a:rPr>
                        <a:t>Management</a:t>
                      </a:r>
                      <a:endParaRPr lang="en-US" b="1" dirty="0">
                        <a:solidFill>
                          <a:schemeClr val="accent6">
                            <a:lumMod val="75000"/>
                          </a:schemeClr>
                        </a:solidFill>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70" name="Left-Right Arrow 69"/>
          <p:cNvSpPr/>
          <p:nvPr/>
        </p:nvSpPr>
        <p:spPr>
          <a:xfrm>
            <a:off x="4000500" y="4355930"/>
            <a:ext cx="990600" cy="139870"/>
          </a:xfrm>
          <a:prstGeom prst="leftRightArrow">
            <a:avLst/>
          </a:prstGeom>
          <a:solidFill>
            <a:schemeClr val="accent6">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rot="19774633">
            <a:off x="6595805" y="3725379"/>
            <a:ext cx="1170513" cy="230832"/>
          </a:xfrm>
          <a:prstGeom prst="rect">
            <a:avLst/>
          </a:prstGeom>
          <a:noFill/>
        </p:spPr>
        <p:txBody>
          <a:bodyPr wrap="none" rtlCol="0">
            <a:spAutoFit/>
          </a:bodyPr>
          <a:lstStyle/>
          <a:p>
            <a:r>
              <a:rPr lang="en-US" sz="900" dirty="0" smtClean="0">
                <a:solidFill>
                  <a:prstClr val="black"/>
                </a:solidFill>
              </a:rPr>
              <a:t>City and County Data</a:t>
            </a:r>
            <a:endParaRPr lang="en-US" sz="900" dirty="0">
              <a:solidFill>
                <a:prstClr val="black"/>
              </a:solidFill>
            </a:endParaRPr>
          </a:p>
        </p:txBody>
      </p:sp>
    </p:spTree>
    <p:extLst>
      <p:ext uri="{BB962C8B-B14F-4D97-AF65-F5344CB8AC3E}">
        <p14:creationId xmlns:p14="http://schemas.microsoft.com/office/powerpoint/2010/main" val="2419901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8153400" cy="6063198"/>
          </a:xfrm>
          <a:prstGeom prst="rect">
            <a:avLst/>
          </a:prstGeom>
          <a:noFill/>
        </p:spPr>
        <p:txBody>
          <a:bodyPr wrap="square" rtlCol="0">
            <a:spAutoFit/>
          </a:bodyPr>
          <a:lstStyle/>
          <a:p>
            <a:r>
              <a:rPr lang="en-US" sz="2400" b="1" u="sng" dirty="0" smtClean="0">
                <a:solidFill>
                  <a:prstClr val="black"/>
                </a:solidFill>
              </a:rPr>
              <a:t>MetroGIS: Current Major Initiatives</a:t>
            </a:r>
          </a:p>
          <a:p>
            <a:endParaRPr lang="en-US" sz="2400" b="1" dirty="0">
              <a:solidFill>
                <a:prstClr val="black"/>
              </a:solidFill>
            </a:endParaRPr>
          </a:p>
          <a:p>
            <a:r>
              <a:rPr lang="en-US" sz="2000" b="1" dirty="0" smtClean="0">
                <a:solidFill>
                  <a:prstClr val="black"/>
                </a:solidFill>
              </a:rPr>
              <a:t>Statewide Centerline Initiative</a:t>
            </a:r>
          </a:p>
          <a:p>
            <a:r>
              <a:rPr lang="en-US" sz="2000" i="1" dirty="0" smtClean="0">
                <a:solidFill>
                  <a:srgbClr val="0070C0"/>
                </a:solidFill>
              </a:rPr>
              <a:t>Partnering with MnDOT, MnGeo and ESRI to develop a statewide centerline dataset solution;</a:t>
            </a:r>
          </a:p>
          <a:p>
            <a:endParaRPr lang="en-US" sz="2000" b="1" i="1" dirty="0">
              <a:solidFill>
                <a:srgbClr val="0070C0"/>
              </a:solidFill>
            </a:endParaRPr>
          </a:p>
          <a:p>
            <a:r>
              <a:rPr lang="en-US" sz="2000" b="1" dirty="0" smtClean="0">
                <a:solidFill>
                  <a:prstClr val="black"/>
                </a:solidFill>
              </a:rPr>
              <a:t>Address Points Editor and Address Point Dataset</a:t>
            </a:r>
          </a:p>
          <a:p>
            <a:r>
              <a:rPr lang="en-US" sz="2000" i="1" dirty="0" smtClean="0">
                <a:solidFill>
                  <a:srgbClr val="0070C0"/>
                </a:solidFill>
              </a:rPr>
              <a:t>Developed a set of free tools for any government in Minnesota to utilize to prepare and share their address point data;</a:t>
            </a:r>
          </a:p>
          <a:p>
            <a:endParaRPr lang="en-US" sz="2000" b="1" i="1" dirty="0">
              <a:solidFill>
                <a:srgbClr val="0070C0"/>
              </a:solidFill>
            </a:endParaRPr>
          </a:p>
          <a:p>
            <a:r>
              <a:rPr lang="en-US" sz="2000" b="1" dirty="0" smtClean="0">
                <a:solidFill>
                  <a:prstClr val="black"/>
                </a:solidFill>
              </a:rPr>
              <a:t>Re-Launching </a:t>
            </a:r>
            <a:r>
              <a:rPr lang="en-US" sz="2000" b="1" dirty="0" smtClean="0">
                <a:solidFill>
                  <a:srgbClr val="FF0000"/>
                </a:solidFill>
              </a:rPr>
              <a:t>metrogis.org </a:t>
            </a:r>
            <a:r>
              <a:rPr lang="en-US" sz="2000" b="1" dirty="0" smtClean="0">
                <a:solidFill>
                  <a:prstClr val="black"/>
                </a:solidFill>
              </a:rPr>
              <a:t>website</a:t>
            </a:r>
          </a:p>
          <a:p>
            <a:r>
              <a:rPr lang="en-US" sz="2000" i="1" dirty="0" smtClean="0">
                <a:solidFill>
                  <a:srgbClr val="0070C0"/>
                </a:solidFill>
              </a:rPr>
              <a:t>Re-branding and re-launching website to</a:t>
            </a:r>
          </a:p>
          <a:p>
            <a:r>
              <a:rPr lang="en-US" sz="2000" i="1" dirty="0" smtClean="0">
                <a:solidFill>
                  <a:srgbClr val="0070C0"/>
                </a:solidFill>
              </a:rPr>
              <a:t>better serve the MetroGIS community;</a:t>
            </a:r>
          </a:p>
          <a:p>
            <a:endParaRPr lang="en-US" sz="2000" b="1" i="1" dirty="0">
              <a:solidFill>
                <a:srgbClr val="0070C0"/>
              </a:solidFill>
            </a:endParaRPr>
          </a:p>
          <a:p>
            <a:r>
              <a:rPr lang="en-US" sz="2000" b="1" dirty="0" smtClean="0">
                <a:solidFill>
                  <a:prstClr val="black"/>
                </a:solidFill>
              </a:rPr>
              <a:t>Advocacy and Research</a:t>
            </a:r>
          </a:p>
          <a:p>
            <a:r>
              <a:rPr lang="en-US" sz="2000" i="1" dirty="0" smtClean="0">
                <a:solidFill>
                  <a:srgbClr val="0070C0"/>
                </a:solidFill>
              </a:rPr>
              <a:t>Partnering with county GIS staff to understand</a:t>
            </a:r>
          </a:p>
          <a:p>
            <a:r>
              <a:rPr lang="en-US" sz="2000" i="1" dirty="0" smtClean="0">
                <a:solidFill>
                  <a:srgbClr val="0070C0"/>
                </a:solidFill>
              </a:rPr>
              <a:t>the benefits and challenges of making non-</a:t>
            </a:r>
          </a:p>
          <a:p>
            <a:r>
              <a:rPr lang="en-US" sz="2000" i="1" dirty="0" smtClean="0">
                <a:solidFill>
                  <a:srgbClr val="0070C0"/>
                </a:solidFill>
              </a:rPr>
              <a:t>sensitive data freely available for public use;</a:t>
            </a:r>
          </a:p>
          <a:p>
            <a:r>
              <a:rPr lang="en-US" sz="2000" i="1" dirty="0" smtClean="0">
                <a:solidFill>
                  <a:srgbClr val="0070C0"/>
                </a:solidFill>
              </a:rPr>
              <a:t>Emphasis on fiscal and legal aspects;</a:t>
            </a:r>
            <a:endParaRPr lang="en-US" sz="2000" i="1" dirty="0">
              <a:solidFill>
                <a:srgbClr val="0070C0"/>
              </a:solidFill>
            </a:endParaRPr>
          </a:p>
        </p:txBody>
      </p:sp>
      <p:pic>
        <p:nvPicPr>
          <p:cNvPr id="3" name="Picture 2" descr="7Counties.jpg"/>
          <p:cNvPicPr>
            <a:picLocks noChangeAspect="1"/>
          </p:cNvPicPr>
          <p:nvPr/>
        </p:nvPicPr>
        <p:blipFill>
          <a:blip r:embed="rId3" cstate="print"/>
          <a:stretch>
            <a:fillRect/>
          </a:stretch>
        </p:blipFill>
        <p:spPr>
          <a:xfrm>
            <a:off x="5562600" y="3200400"/>
            <a:ext cx="3164597" cy="3202212"/>
          </a:xfrm>
          <a:prstGeom prst="rect">
            <a:avLst/>
          </a:prstGeom>
        </p:spPr>
      </p:pic>
    </p:spTree>
    <p:extLst>
      <p:ext uri="{BB962C8B-B14F-4D97-AF65-F5344CB8AC3E}">
        <p14:creationId xmlns:p14="http://schemas.microsoft.com/office/powerpoint/2010/main" val="4147886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 County Activity</a:t>
            </a:r>
            <a:endParaRPr lang="en-US" dirty="0"/>
          </a:p>
        </p:txBody>
      </p:sp>
      <p:sp>
        <p:nvSpPr>
          <p:cNvPr id="3" name="Content Placeholder 2"/>
          <p:cNvSpPr>
            <a:spLocks noGrp="1"/>
          </p:cNvSpPr>
          <p:nvPr>
            <p:ph idx="1"/>
          </p:nvPr>
        </p:nvSpPr>
        <p:spPr/>
        <p:txBody>
          <a:bodyPr/>
          <a:lstStyle/>
          <a:p>
            <a:r>
              <a:rPr lang="en-US" dirty="0" smtClean="0"/>
              <a:t>8 Metro County IT Collaboration</a:t>
            </a:r>
          </a:p>
          <a:p>
            <a:pPr lvl="1"/>
            <a:r>
              <a:rPr lang="en-US" dirty="0"/>
              <a:t>7 Metro Counties including </a:t>
            </a:r>
            <a:r>
              <a:rPr lang="en-US" dirty="0" smtClean="0"/>
              <a:t>Olmsted</a:t>
            </a:r>
            <a:endParaRPr lang="en-US" dirty="0"/>
          </a:p>
          <a:p>
            <a:pPr lvl="2"/>
            <a:r>
              <a:rPr lang="en-US" sz="2000" dirty="0" smtClean="0"/>
              <a:t>Fiber Interconnect – Complete</a:t>
            </a:r>
          </a:p>
          <a:p>
            <a:pPr lvl="2"/>
            <a:r>
              <a:rPr lang="en-US" sz="2000" dirty="0" smtClean="0"/>
              <a:t>GIS – In progress</a:t>
            </a:r>
          </a:p>
          <a:p>
            <a:pPr lvl="2"/>
            <a:r>
              <a:rPr lang="en-US" sz="2000" dirty="0" smtClean="0"/>
              <a:t>Disaster Recovery – In progress</a:t>
            </a:r>
          </a:p>
          <a:p>
            <a:pPr lvl="2"/>
            <a:r>
              <a:rPr lang="en-US" sz="2000" dirty="0" smtClean="0"/>
              <a:t>Public Health System – Not started</a:t>
            </a:r>
          </a:p>
          <a:p>
            <a:r>
              <a:rPr lang="en-US" dirty="0" smtClean="0"/>
              <a:t>MetroGIS Policy Board - Free and open data</a:t>
            </a:r>
          </a:p>
          <a:p>
            <a:r>
              <a:rPr lang="en-US" dirty="0" smtClean="0"/>
              <a:t>SF 1298 </a:t>
            </a:r>
          </a:p>
          <a:p>
            <a:pPr lvl="1"/>
            <a:r>
              <a:rPr lang="en-US" sz="2600" dirty="0" smtClean="0"/>
              <a:t>Liability language updated and includes public</a:t>
            </a:r>
          </a:p>
          <a:p>
            <a:pPr lvl="1"/>
            <a:r>
              <a:rPr lang="en-US" sz="2600" dirty="0" smtClean="0"/>
              <a:t>Policy changes are needed to promote collaboration</a:t>
            </a:r>
          </a:p>
          <a:p>
            <a:endParaRPr lang="en-US" dirty="0"/>
          </a:p>
        </p:txBody>
      </p:sp>
    </p:spTree>
    <p:extLst>
      <p:ext uri="{BB962C8B-B14F-4D97-AF65-F5344CB8AC3E}">
        <p14:creationId xmlns:p14="http://schemas.microsoft.com/office/powerpoint/2010/main" val="540371206"/>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At-large – Will Craig</a:t>
            </a:r>
            <a:endParaRPr lang="en-US" dirty="0"/>
          </a:p>
        </p:txBody>
      </p:sp>
      <p:sp>
        <p:nvSpPr>
          <p:cNvPr id="8" name="Content Placeholder 7"/>
          <p:cNvSpPr>
            <a:spLocks noGrp="1"/>
          </p:cNvSpPr>
          <p:nvPr>
            <p:ph sz="half" idx="2"/>
          </p:nvPr>
        </p:nvSpPr>
        <p:spPr>
          <a:xfrm>
            <a:off x="1066800" y="1600200"/>
            <a:ext cx="7620000" cy="4525963"/>
          </a:xfrm>
        </p:spPr>
        <p:txBody>
          <a:bodyPr>
            <a:normAutofit fontScale="92500" lnSpcReduction="10000"/>
          </a:bodyPr>
          <a:lstStyle/>
          <a:p>
            <a:r>
              <a:rPr lang="en-US" dirty="0" smtClean="0"/>
              <a:t>Community GIS issues</a:t>
            </a:r>
          </a:p>
          <a:p>
            <a:pPr lvl="1"/>
            <a:r>
              <a:rPr lang="en-US" dirty="0" smtClean="0"/>
              <a:t>Open access to public GIS data</a:t>
            </a:r>
          </a:p>
          <a:p>
            <a:pPr lvl="1"/>
            <a:r>
              <a:rPr lang="en-US" dirty="0" smtClean="0"/>
              <a:t>Applications that deliver products</a:t>
            </a:r>
          </a:p>
          <a:p>
            <a:r>
              <a:rPr lang="en-US" dirty="0" smtClean="0"/>
              <a:t>National Geospatial Policies</a:t>
            </a:r>
          </a:p>
          <a:p>
            <a:pPr lvl="1"/>
            <a:r>
              <a:rPr lang="en-US" dirty="0" smtClean="0"/>
              <a:t>Federal agencies fulfill their A-16 responsibilities</a:t>
            </a:r>
          </a:p>
          <a:p>
            <a:pPr lvl="1"/>
            <a:r>
              <a:rPr lang="en-US" dirty="0" smtClean="0"/>
              <a:t>NSDI meets needs of all levels of government</a:t>
            </a:r>
          </a:p>
          <a:p>
            <a:pPr lvl="1"/>
            <a:r>
              <a:rPr lang="en-US" dirty="0" smtClean="0"/>
              <a:t>States play coordination role</a:t>
            </a:r>
          </a:p>
          <a:p>
            <a:pPr lvl="1"/>
            <a:r>
              <a:rPr lang="en-US" dirty="0" smtClean="0"/>
              <a:t>Nationwide parcel and address data</a:t>
            </a:r>
          </a:p>
          <a:p>
            <a:r>
              <a:rPr lang="en-US" dirty="0" smtClean="0"/>
              <a:t>GIS Profession expanded</a:t>
            </a:r>
          </a:p>
          <a:p>
            <a:pPr lvl="1"/>
            <a:r>
              <a:rPr lang="en-US" dirty="0" smtClean="0"/>
              <a:t>Add testing for GISCI certification</a:t>
            </a:r>
          </a:p>
          <a:p>
            <a:pPr lvl="1"/>
            <a:r>
              <a:rPr lang="en-US" dirty="0" smtClean="0"/>
              <a:t>GIS used K-12 and all disciplines</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1835235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28800"/>
            <a:ext cx="8001000" cy="3785652"/>
          </a:xfrm>
          <a:prstGeom prst="rect">
            <a:avLst/>
          </a:prstGeom>
          <a:noFill/>
        </p:spPr>
        <p:txBody>
          <a:bodyPr wrap="square" rtlCol="0">
            <a:spAutoFit/>
          </a:bodyPr>
          <a:lstStyle/>
          <a:p>
            <a:r>
              <a:rPr lang="en-US" sz="2000" dirty="0" smtClean="0">
                <a:solidFill>
                  <a:prstClr val="black"/>
                </a:solidFill>
              </a:rPr>
              <a:t>From a National Guard perspective there is continued pursuit to develop and integrate geospatial capabilities in support of Domestic Operations.  That has led to increased interest and awareness of federal, state and local initiatives for potential collaboration and data access. The following are current topics of interest:</a:t>
            </a:r>
          </a:p>
          <a:p>
            <a:endParaRPr lang="en-US" sz="2000" dirty="0">
              <a:solidFill>
                <a:prstClr val="black"/>
              </a:solidFill>
            </a:endParaRPr>
          </a:p>
          <a:p>
            <a:pPr lvl="1">
              <a:buFont typeface="Arial" pitchFamily="34" charset="0"/>
              <a:buChar char="•"/>
            </a:pPr>
            <a:r>
              <a:rPr lang="en-US" sz="2000" dirty="0" smtClean="0">
                <a:solidFill>
                  <a:prstClr val="black"/>
                </a:solidFill>
              </a:rPr>
              <a:t> Data sharing/security with Federal, State and Local Units of Government</a:t>
            </a:r>
          </a:p>
          <a:p>
            <a:pPr lvl="1">
              <a:buFont typeface="Arial" pitchFamily="34" charset="0"/>
              <a:buChar char="•"/>
            </a:pPr>
            <a:endParaRPr lang="en-US" sz="2000" dirty="0" smtClean="0">
              <a:solidFill>
                <a:prstClr val="black"/>
              </a:solidFill>
            </a:endParaRPr>
          </a:p>
          <a:p>
            <a:pPr lvl="1">
              <a:buFont typeface="Arial" pitchFamily="34" charset="0"/>
              <a:buChar char="•"/>
            </a:pPr>
            <a:r>
              <a:rPr lang="en-US" sz="2000" dirty="0" smtClean="0">
                <a:solidFill>
                  <a:prstClr val="black"/>
                </a:solidFill>
              </a:rPr>
              <a:t> Data interface and tool development for non-GIS personnel</a:t>
            </a:r>
          </a:p>
          <a:p>
            <a:pPr lvl="1"/>
            <a:endParaRPr lang="en-US" sz="2000" dirty="0">
              <a:solidFill>
                <a:prstClr val="black"/>
              </a:solidFill>
            </a:endParaRPr>
          </a:p>
          <a:p>
            <a:pPr lvl="1">
              <a:buFont typeface="Arial" pitchFamily="34" charset="0"/>
              <a:buChar char="•"/>
            </a:pPr>
            <a:r>
              <a:rPr lang="en-US" sz="2000" dirty="0" smtClean="0">
                <a:solidFill>
                  <a:prstClr val="black"/>
                </a:solidFill>
              </a:rPr>
              <a:t> Data standards - accommodating both Federal and State standards</a:t>
            </a:r>
          </a:p>
        </p:txBody>
      </p:sp>
      <p:sp>
        <p:nvSpPr>
          <p:cNvPr id="5" name="TextBox 4"/>
          <p:cNvSpPr txBox="1"/>
          <p:nvPr/>
        </p:nvSpPr>
        <p:spPr>
          <a:xfrm>
            <a:off x="1295400" y="716601"/>
            <a:ext cx="7086600" cy="646331"/>
          </a:xfrm>
          <a:prstGeom prst="rect">
            <a:avLst/>
          </a:prstGeom>
          <a:noFill/>
        </p:spPr>
        <p:txBody>
          <a:bodyPr wrap="square" rtlCol="0">
            <a:spAutoFit/>
          </a:bodyPr>
          <a:lstStyle/>
          <a:p>
            <a:pPr algn="ctr"/>
            <a:r>
              <a:rPr lang="en-US" sz="3600" b="1" dirty="0" smtClean="0">
                <a:solidFill>
                  <a:prstClr val="black"/>
                </a:solidFill>
              </a:rPr>
              <a:t>MN National Guard</a:t>
            </a:r>
          </a:p>
        </p:txBody>
      </p:sp>
    </p:spTree>
    <p:extLst>
      <p:ext uri="{BB962C8B-B14F-4D97-AF65-F5344CB8AC3E}">
        <p14:creationId xmlns:p14="http://schemas.microsoft.com/office/powerpoint/2010/main" val="1966702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Headwaters RDC </a:t>
            </a:r>
            <a:r>
              <a:rPr lang="en-US" dirty="0" smtClean="0">
                <a:solidFill>
                  <a:prstClr val="black"/>
                </a:solidFill>
              </a:rPr>
              <a:t>Perspective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Two Key Stakeholder Groups</a:t>
            </a:r>
          </a:p>
          <a:p>
            <a:pPr marL="1828800" lvl="3" indent="-457200">
              <a:buAutoNum type="arabicParenR"/>
            </a:pPr>
            <a:r>
              <a:rPr lang="en-US" dirty="0" smtClean="0"/>
              <a:t>Local Government, Community Groups, etc.</a:t>
            </a:r>
          </a:p>
          <a:p>
            <a:pPr marL="1828800" lvl="3" indent="-457200">
              <a:buAutoNum type="arabicParenR"/>
            </a:pPr>
            <a:r>
              <a:rPr lang="en-US" dirty="0" smtClean="0"/>
              <a:t>Other Non-Metropolitan Regional Development Orgs.</a:t>
            </a:r>
          </a:p>
          <a:p>
            <a:pPr marL="0" indent="0">
              <a:buNone/>
            </a:pPr>
            <a:r>
              <a:rPr lang="en-US" dirty="0" smtClean="0"/>
              <a:t>Two Key Issues</a:t>
            </a:r>
          </a:p>
          <a:p>
            <a:pPr marL="1371600" lvl="3" indent="0">
              <a:buNone/>
            </a:pPr>
            <a:r>
              <a:rPr lang="en-US" dirty="0" smtClean="0"/>
              <a:t>1)	Access and Capacity </a:t>
            </a:r>
          </a:p>
          <a:p>
            <a:pPr marL="1371600" lvl="3" indent="0">
              <a:buNone/>
            </a:pPr>
            <a:r>
              <a:rPr lang="en-US" dirty="0" smtClean="0"/>
              <a:t>How do we make sure everyone has the appropriate level of access and capacity?</a:t>
            </a:r>
          </a:p>
          <a:p>
            <a:pPr marL="1371600" lvl="3" indent="0">
              <a:buNone/>
            </a:pPr>
            <a:r>
              <a:rPr lang="en-US" dirty="0" smtClean="0"/>
              <a:t>2)	Innovation around consistently measuring objectives of Economic and Community Development activities </a:t>
            </a:r>
          </a:p>
          <a:p>
            <a:pPr marL="1371600" lvl="3" indent="0">
              <a:buNone/>
            </a:pPr>
            <a:r>
              <a:rPr lang="en-US" dirty="0" smtClean="0"/>
              <a:t>How do we make sure we’re comparing apples to apples across the State, and is the apple what we want to be measuring?</a:t>
            </a:r>
            <a:endParaRPr lang="en-US" dirty="0"/>
          </a:p>
        </p:txBody>
      </p:sp>
    </p:spTree>
    <p:extLst>
      <p:ext uri="{BB962C8B-B14F-4D97-AF65-F5344CB8AC3E}">
        <p14:creationId xmlns:p14="http://schemas.microsoft.com/office/powerpoint/2010/main" val="2575738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838200"/>
          </a:xfrm>
        </p:spPr>
        <p:txBody>
          <a:bodyPr anchor="t">
            <a:normAutofit/>
          </a:bodyPr>
          <a:lstStyle/>
          <a:p>
            <a:r>
              <a:rPr lang="en-US" sz="3200" dirty="0" smtClean="0"/>
              <a:t>Federal Government Sector Update</a:t>
            </a:r>
            <a:endParaRPr lang="en-US" sz="3200" dirty="0"/>
          </a:p>
        </p:txBody>
      </p:sp>
      <p:sp>
        <p:nvSpPr>
          <p:cNvPr id="3" name="Subtitle 2"/>
          <p:cNvSpPr>
            <a:spLocks noGrp="1"/>
          </p:cNvSpPr>
          <p:nvPr>
            <p:ph type="subTitle" idx="1"/>
          </p:nvPr>
        </p:nvSpPr>
        <p:spPr>
          <a:xfrm>
            <a:off x="381000" y="685800"/>
            <a:ext cx="8382000" cy="5791200"/>
          </a:xfrm>
        </p:spPr>
        <p:txBody>
          <a:bodyPr>
            <a:normAutofit/>
          </a:bodyPr>
          <a:lstStyle/>
          <a:p>
            <a:r>
              <a:rPr lang="en-US" sz="1400" dirty="0" smtClean="0"/>
              <a:t>***Sequestration, fiscal calamity, and furloughs***</a:t>
            </a:r>
          </a:p>
          <a:p>
            <a:pPr algn="l"/>
            <a:r>
              <a:rPr lang="en-US" sz="2000" b="1" dirty="0" smtClean="0">
                <a:solidFill>
                  <a:schemeClr val="tx1"/>
                </a:solidFill>
              </a:rPr>
              <a:t>US Geological Survey </a:t>
            </a:r>
            <a:r>
              <a:rPr lang="en-US" sz="2000" dirty="0" smtClean="0">
                <a:solidFill>
                  <a:schemeClr val="tx1"/>
                </a:solidFill>
              </a:rPr>
              <a:t>(POC: Ron Wencl)</a:t>
            </a:r>
          </a:p>
          <a:p>
            <a:pPr algn="l"/>
            <a:r>
              <a:rPr lang="en-US" sz="2000" dirty="0" smtClean="0">
                <a:solidFill>
                  <a:schemeClr val="tx1"/>
                </a:solidFill>
              </a:rPr>
              <a:t>- Proposed FY14 Budget Highlights (subject to sequestration/congressional actions):</a:t>
            </a:r>
          </a:p>
          <a:p>
            <a:pPr marL="231775" algn="l">
              <a:buFont typeface="Arial" pitchFamily="34" charset="0"/>
              <a:buChar char="•"/>
            </a:pPr>
            <a:r>
              <a:rPr lang="en-US" sz="2000" dirty="0" smtClean="0">
                <a:solidFill>
                  <a:schemeClr val="tx1"/>
                </a:solidFill>
              </a:rPr>
              <a:t> Increased </a:t>
            </a:r>
            <a:r>
              <a:rPr lang="en-US" sz="2000" dirty="0">
                <a:solidFill>
                  <a:schemeClr val="tx1"/>
                </a:solidFill>
              </a:rPr>
              <a:t>budget for 3DEP - Enhanced Elevation for the Nation </a:t>
            </a:r>
            <a:r>
              <a:rPr lang="en-US" sz="2000" dirty="0" smtClean="0">
                <a:solidFill>
                  <a:schemeClr val="tx1"/>
                </a:solidFill>
              </a:rPr>
              <a:t/>
            </a:r>
            <a:br>
              <a:rPr lang="en-US" sz="2000" dirty="0" smtClean="0">
                <a:solidFill>
                  <a:schemeClr val="tx1"/>
                </a:solidFill>
              </a:rPr>
            </a:br>
            <a:r>
              <a:rPr lang="en-US" sz="2000" dirty="0" smtClean="0">
                <a:solidFill>
                  <a:schemeClr val="tx1"/>
                </a:solidFill>
              </a:rPr>
              <a:t>(</a:t>
            </a:r>
            <a:r>
              <a:rPr lang="en-US" sz="2000" dirty="0">
                <a:solidFill>
                  <a:schemeClr val="tx1"/>
                </a:solidFill>
              </a:rPr>
              <a:t>i.e. </a:t>
            </a:r>
            <a:r>
              <a:rPr lang="en-US" sz="2000" dirty="0" smtClean="0">
                <a:solidFill>
                  <a:schemeClr val="tx1"/>
                </a:solidFill>
              </a:rPr>
              <a:t>LiDAR data)</a:t>
            </a:r>
          </a:p>
          <a:p>
            <a:pPr marL="231775" algn="l">
              <a:buFont typeface="Arial" pitchFamily="34" charset="0"/>
              <a:buChar char="•"/>
            </a:pPr>
            <a:r>
              <a:rPr lang="en-US" sz="2000" dirty="0">
                <a:solidFill>
                  <a:schemeClr val="tx1"/>
                </a:solidFill>
              </a:rPr>
              <a:t> </a:t>
            </a:r>
            <a:r>
              <a:rPr lang="en-US" sz="2000" dirty="0" smtClean="0">
                <a:solidFill>
                  <a:schemeClr val="tx1"/>
                </a:solidFill>
              </a:rPr>
              <a:t>Increased </a:t>
            </a:r>
            <a:r>
              <a:rPr lang="en-US" sz="2000" dirty="0">
                <a:solidFill>
                  <a:schemeClr val="tx1"/>
                </a:solidFill>
              </a:rPr>
              <a:t>budget for </a:t>
            </a:r>
            <a:r>
              <a:rPr lang="en-US" sz="2000" dirty="0" smtClean="0">
                <a:solidFill>
                  <a:schemeClr val="tx1"/>
                </a:solidFill>
              </a:rPr>
              <a:t>Climate/Land </a:t>
            </a:r>
            <a:r>
              <a:rPr lang="en-US" sz="2000" dirty="0">
                <a:solidFill>
                  <a:schemeClr val="tx1"/>
                </a:solidFill>
              </a:rPr>
              <a:t>Use Change - Landsat 8 </a:t>
            </a:r>
            <a:r>
              <a:rPr lang="en-US" sz="2000" dirty="0" smtClean="0">
                <a:solidFill>
                  <a:schemeClr val="tx1"/>
                </a:solidFill>
              </a:rPr>
              <a:t/>
            </a:r>
            <a:br>
              <a:rPr lang="en-US" sz="2000" dirty="0" smtClean="0">
                <a:solidFill>
                  <a:schemeClr val="tx1"/>
                </a:solidFill>
              </a:rPr>
            </a:br>
            <a:r>
              <a:rPr lang="en-US" sz="2000" dirty="0" smtClean="0">
                <a:solidFill>
                  <a:schemeClr val="tx1"/>
                </a:solidFill>
              </a:rPr>
              <a:t>(</a:t>
            </a:r>
            <a:r>
              <a:rPr lang="en-US" sz="2000" dirty="0">
                <a:solidFill>
                  <a:schemeClr val="tx1"/>
                </a:solidFill>
              </a:rPr>
              <a:t>recent launch, transition from NASA to USGS </a:t>
            </a:r>
            <a:r>
              <a:rPr lang="en-US" sz="2000" dirty="0" smtClean="0">
                <a:solidFill>
                  <a:schemeClr val="tx1"/>
                </a:solidFill>
              </a:rPr>
              <a:t>ops)</a:t>
            </a:r>
          </a:p>
          <a:p>
            <a:pPr marL="231775" algn="l">
              <a:buFont typeface="Arial" pitchFamily="34" charset="0"/>
              <a:buChar char="•"/>
            </a:pPr>
            <a:r>
              <a:rPr lang="en-US" sz="2000" dirty="0">
                <a:solidFill>
                  <a:schemeClr val="tx1"/>
                </a:solidFill>
              </a:rPr>
              <a:t> </a:t>
            </a:r>
            <a:r>
              <a:rPr lang="en-US" sz="2000" dirty="0" smtClean="0">
                <a:solidFill>
                  <a:schemeClr val="tx1"/>
                </a:solidFill>
              </a:rPr>
              <a:t>Increases </a:t>
            </a:r>
            <a:r>
              <a:rPr lang="en-US" sz="2000" dirty="0">
                <a:solidFill>
                  <a:schemeClr val="tx1"/>
                </a:solidFill>
              </a:rPr>
              <a:t>for other programs including </a:t>
            </a:r>
            <a:r>
              <a:rPr lang="en-US" sz="2000" dirty="0" err="1">
                <a:solidFill>
                  <a:schemeClr val="tx1"/>
                </a:solidFill>
              </a:rPr>
              <a:t>WaterSmart</a:t>
            </a:r>
            <a:r>
              <a:rPr lang="en-US" sz="2000" dirty="0">
                <a:solidFill>
                  <a:schemeClr val="tx1"/>
                </a:solidFill>
              </a:rPr>
              <a:t>, Ecosystems, "Big </a:t>
            </a:r>
            <a:r>
              <a:rPr lang="en-US" sz="2000" dirty="0" smtClean="0">
                <a:solidFill>
                  <a:schemeClr val="tx1"/>
                </a:solidFill>
              </a:rPr>
              <a:t>Data“</a:t>
            </a:r>
          </a:p>
          <a:p>
            <a:pPr marL="231775" algn="l">
              <a:buFont typeface="Arial" pitchFamily="34" charset="0"/>
              <a:buChar char="•"/>
            </a:pPr>
            <a:r>
              <a:rPr lang="en-US" sz="2000" dirty="0">
                <a:solidFill>
                  <a:schemeClr val="tx1"/>
                </a:solidFill>
              </a:rPr>
              <a:t> </a:t>
            </a:r>
            <a:r>
              <a:rPr lang="en-US" sz="2000" dirty="0" smtClean="0">
                <a:solidFill>
                  <a:schemeClr val="tx1"/>
                </a:solidFill>
              </a:rPr>
              <a:t>Decreased </a:t>
            </a:r>
            <a:r>
              <a:rPr lang="en-US" sz="2000" dirty="0">
                <a:solidFill>
                  <a:schemeClr val="tx1"/>
                </a:solidFill>
              </a:rPr>
              <a:t>budget for FGDC </a:t>
            </a:r>
            <a:r>
              <a:rPr lang="en-US" sz="2000" dirty="0" smtClean="0">
                <a:solidFill>
                  <a:schemeClr val="tx1"/>
                </a:solidFill>
              </a:rPr>
              <a:t/>
            </a:r>
            <a:br>
              <a:rPr lang="en-US" sz="2000" dirty="0" smtClean="0">
                <a:solidFill>
                  <a:schemeClr val="tx1"/>
                </a:solidFill>
              </a:rPr>
            </a:br>
            <a:r>
              <a:rPr lang="en-US" sz="2000" dirty="0" smtClean="0">
                <a:solidFill>
                  <a:schemeClr val="tx1"/>
                </a:solidFill>
              </a:rPr>
              <a:t>(</a:t>
            </a:r>
            <a:r>
              <a:rPr lang="en-US" sz="2000" dirty="0">
                <a:solidFill>
                  <a:schemeClr val="tx1"/>
                </a:solidFill>
              </a:rPr>
              <a:t>TBD impact on Cooperative Agreements Program)</a:t>
            </a:r>
          </a:p>
          <a:p>
            <a:pPr algn="l"/>
            <a:r>
              <a:rPr lang="en-US" sz="2000" dirty="0" smtClean="0">
                <a:solidFill>
                  <a:schemeClr val="tx1"/>
                </a:solidFill>
              </a:rPr>
              <a:t>- The </a:t>
            </a:r>
            <a:r>
              <a:rPr lang="en-US" sz="2000" dirty="0">
                <a:solidFill>
                  <a:schemeClr val="tx1"/>
                </a:solidFill>
              </a:rPr>
              <a:t>National Map program will produce new USGS topographic maps (now referenced as US Topo) for Minnesota (and Wisconsin) in </a:t>
            </a:r>
            <a:r>
              <a:rPr lang="en-US" sz="2000" dirty="0" smtClean="0">
                <a:solidFill>
                  <a:schemeClr val="tx1"/>
                </a:solidFill>
              </a:rPr>
              <a:t>2013 with </a:t>
            </a:r>
            <a:r>
              <a:rPr lang="en-US" sz="2000" dirty="0">
                <a:solidFill>
                  <a:schemeClr val="tx1"/>
                </a:solidFill>
              </a:rPr>
              <a:t>additional features and symbology over the 2010 edition.  </a:t>
            </a:r>
            <a:r>
              <a:rPr lang="en-US" sz="2000" dirty="0" smtClean="0">
                <a:solidFill>
                  <a:schemeClr val="tx1"/>
                </a:solidFill>
              </a:rPr>
              <a:t>USGS is </a:t>
            </a:r>
            <a:r>
              <a:rPr lang="en-US" sz="2000" dirty="0">
                <a:solidFill>
                  <a:schemeClr val="tx1"/>
                </a:solidFill>
              </a:rPr>
              <a:t>also still working on incorporating Minnesota's </a:t>
            </a:r>
            <a:r>
              <a:rPr lang="en-US" sz="2000" dirty="0" smtClean="0">
                <a:solidFill>
                  <a:schemeClr val="tx1"/>
                </a:solidFill>
              </a:rPr>
              <a:t>LiDAR </a:t>
            </a:r>
            <a:r>
              <a:rPr lang="en-US" sz="2000" dirty="0">
                <a:solidFill>
                  <a:schemeClr val="tx1"/>
                </a:solidFill>
              </a:rPr>
              <a:t>data into the National Elevation Dataset (NED) through a </a:t>
            </a:r>
            <a:r>
              <a:rPr lang="en-US" sz="2000" dirty="0" smtClean="0">
                <a:solidFill>
                  <a:schemeClr val="tx1"/>
                </a:solidFill>
              </a:rPr>
              <a:t>multi-year </a:t>
            </a:r>
            <a:r>
              <a:rPr lang="en-US" sz="2000" dirty="0">
                <a:solidFill>
                  <a:schemeClr val="tx1"/>
                </a:solidFill>
              </a:rPr>
              <a:t>partnership agreement</a:t>
            </a:r>
            <a:r>
              <a:rPr lang="en-US" sz="2000" dirty="0" smtClean="0">
                <a:solidFill>
                  <a:schemeClr val="tx1"/>
                </a:solidFill>
              </a:rPr>
              <a:t>.</a:t>
            </a:r>
          </a:p>
        </p:txBody>
      </p:sp>
    </p:spTree>
    <p:extLst>
      <p:ext uri="{BB962C8B-B14F-4D97-AF65-F5344CB8AC3E}">
        <p14:creationId xmlns:p14="http://schemas.microsoft.com/office/powerpoint/2010/main" val="903282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304800" y="1524000"/>
            <a:ext cx="8458200" cy="4343400"/>
          </a:xfrm>
        </p:spPr>
        <p:txBody>
          <a:bodyPr/>
          <a:lstStyle/>
          <a:p>
            <a:r>
              <a:rPr lang="en-US" dirty="0" smtClean="0"/>
              <a:t>MnGeo Legislation – HF1390</a:t>
            </a:r>
          </a:p>
          <a:p>
            <a:pPr lvl="1"/>
            <a:r>
              <a:rPr lang="en-US" dirty="0" smtClean="0">
                <a:solidFill>
                  <a:srgbClr val="000000"/>
                </a:solidFill>
              </a:rPr>
              <a:t>Discretionary powers</a:t>
            </a:r>
          </a:p>
          <a:p>
            <a:pPr lvl="1"/>
            <a:r>
              <a:rPr lang="en-US" dirty="0" smtClean="0">
                <a:solidFill>
                  <a:srgbClr val="000000"/>
                </a:solidFill>
              </a:rPr>
              <a:t>State Government Geospatial Advisory Council eliminated</a:t>
            </a:r>
          </a:p>
          <a:p>
            <a:pPr lvl="1"/>
            <a:r>
              <a:rPr lang="en-US" dirty="0" smtClean="0">
                <a:solidFill>
                  <a:srgbClr val="000000"/>
                </a:solidFill>
              </a:rPr>
              <a:t>No sunset of Statewide </a:t>
            </a:r>
            <a:r>
              <a:rPr lang="en-US" dirty="0">
                <a:solidFill>
                  <a:srgbClr val="000000"/>
                </a:solidFill>
              </a:rPr>
              <a:t>Geospatial Advisory </a:t>
            </a:r>
            <a:r>
              <a:rPr lang="en-US" dirty="0" smtClean="0">
                <a:solidFill>
                  <a:srgbClr val="000000"/>
                </a:solidFill>
              </a:rPr>
              <a:t>Council </a:t>
            </a:r>
          </a:p>
          <a:p>
            <a:pPr lvl="1"/>
            <a:r>
              <a:rPr lang="en-US" dirty="0" smtClean="0">
                <a:solidFill>
                  <a:srgbClr val="000000"/>
                </a:solidFill>
              </a:rPr>
              <a:t>Defines Electronic Geospatial</a:t>
            </a:r>
          </a:p>
          <a:p>
            <a:pPr lvl="1"/>
            <a:r>
              <a:rPr lang="en-US" dirty="0" smtClean="0">
                <a:solidFill>
                  <a:srgbClr val="000000"/>
                </a:solidFill>
              </a:rPr>
              <a:t>Government Sharing </a:t>
            </a:r>
            <a:r>
              <a:rPr lang="en-US" dirty="0">
                <a:solidFill>
                  <a:srgbClr val="000000"/>
                </a:solidFill>
              </a:rPr>
              <a:t>of </a:t>
            </a:r>
            <a:r>
              <a:rPr lang="en-US" dirty="0" smtClean="0">
                <a:solidFill>
                  <a:srgbClr val="000000"/>
                </a:solidFill>
              </a:rPr>
              <a:t>Electronic Geospatial Data</a:t>
            </a:r>
            <a:r>
              <a:rPr lang="en-US" dirty="0">
                <a:solidFill>
                  <a:srgbClr val="000000"/>
                </a:solidFill>
                <a:latin typeface="Times New Roman"/>
              </a:rPr>
              <a:t>	</a:t>
            </a:r>
          </a:p>
          <a:p>
            <a:pPr lvl="1"/>
            <a:endParaRPr lang="en-US" dirty="0"/>
          </a:p>
        </p:txBody>
      </p:sp>
      <p:sp>
        <p:nvSpPr>
          <p:cNvPr id="3" name="Title 2"/>
          <p:cNvSpPr>
            <a:spLocks noGrp="1"/>
          </p:cNvSpPr>
          <p:nvPr>
            <p:ph type="title"/>
          </p:nvPr>
        </p:nvSpPr>
        <p:spPr>
          <a:xfrm>
            <a:off x="457200" y="381000"/>
            <a:ext cx="7924800" cy="609600"/>
          </a:xfrm>
        </p:spPr>
        <p:txBody>
          <a:bodyPr/>
          <a:lstStyle/>
          <a:p>
            <a:r>
              <a:rPr lang="en-US" sz="4000" dirty="0" smtClean="0"/>
              <a:t>Legislative Session</a:t>
            </a:r>
            <a:endParaRPr lang="en-US" sz="4000" dirty="0"/>
          </a:p>
        </p:txBody>
      </p:sp>
      <p:pic>
        <p:nvPicPr>
          <p:cNvPr id="4098" name="Picture 2" descr="http://upload.wikimedia.org/wikipedia/commons/a/ac/Minnesota_State_Capit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4638956"/>
            <a:ext cx="3086100" cy="199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55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838200"/>
          </a:xfrm>
        </p:spPr>
        <p:txBody>
          <a:bodyPr anchor="t">
            <a:normAutofit/>
          </a:bodyPr>
          <a:lstStyle/>
          <a:p>
            <a:r>
              <a:rPr lang="en-US" sz="3200" dirty="0" smtClean="0"/>
              <a:t>Federal Government Sector Update</a:t>
            </a:r>
            <a:endParaRPr lang="en-US" sz="3200" dirty="0"/>
          </a:p>
        </p:txBody>
      </p:sp>
      <p:sp>
        <p:nvSpPr>
          <p:cNvPr id="3" name="Subtitle 2"/>
          <p:cNvSpPr>
            <a:spLocks noGrp="1"/>
          </p:cNvSpPr>
          <p:nvPr>
            <p:ph type="subTitle" idx="1"/>
          </p:nvPr>
        </p:nvSpPr>
        <p:spPr>
          <a:xfrm>
            <a:off x="381000" y="685800"/>
            <a:ext cx="8382000" cy="5791200"/>
          </a:xfrm>
        </p:spPr>
        <p:txBody>
          <a:bodyPr>
            <a:normAutofit/>
          </a:bodyPr>
          <a:lstStyle/>
          <a:p>
            <a:r>
              <a:rPr lang="en-US" sz="1400" dirty="0" smtClean="0"/>
              <a:t>***Sequestration, fiscal calamity, and furloughs***</a:t>
            </a:r>
          </a:p>
          <a:p>
            <a:pPr algn="l"/>
            <a:r>
              <a:rPr lang="en-US" sz="1800" b="1" dirty="0" smtClean="0">
                <a:solidFill>
                  <a:schemeClr val="tx1"/>
                </a:solidFill>
              </a:rPr>
              <a:t>US Army Corps of Engineers</a:t>
            </a:r>
            <a:r>
              <a:rPr lang="en-US" sz="1800" dirty="0" smtClean="0">
                <a:solidFill>
                  <a:schemeClr val="tx1"/>
                </a:solidFill>
              </a:rPr>
              <a:t> (POC: Jon Gustafson; Keith LeClaire)</a:t>
            </a:r>
          </a:p>
          <a:p>
            <a:pPr algn="l"/>
            <a:r>
              <a:rPr lang="en-US" sz="1800" dirty="0" smtClean="0">
                <a:solidFill>
                  <a:schemeClr val="tx1"/>
                </a:solidFill>
              </a:rPr>
              <a:t>- FY14 Budget Justification - MN River Watershed Study: watershed modeling and non-Federal Sponsor LiDAR data collection</a:t>
            </a:r>
          </a:p>
          <a:p>
            <a:pPr algn="l"/>
            <a:r>
              <a:rPr lang="en-US" sz="1800" dirty="0" smtClean="0">
                <a:solidFill>
                  <a:schemeClr val="tx1"/>
                </a:solidFill>
              </a:rPr>
              <a:t>- IENC Program: mobile terrestrial LiDAR of Locks and Dams for vector improvements</a:t>
            </a:r>
          </a:p>
          <a:p>
            <a:pPr algn="l"/>
            <a:r>
              <a:rPr lang="en-US" sz="1800" dirty="0" smtClean="0">
                <a:solidFill>
                  <a:schemeClr val="tx1"/>
                </a:solidFill>
              </a:rPr>
              <a:t>- Emergency Operations (GIS Cadre) – FEMA Emergency Support Function #5 </a:t>
            </a:r>
            <a:br>
              <a:rPr lang="en-US" sz="1800" dirty="0" smtClean="0">
                <a:solidFill>
                  <a:schemeClr val="tx1"/>
                </a:solidFill>
              </a:rPr>
            </a:br>
            <a:r>
              <a:rPr lang="en-US" sz="1800" dirty="0" smtClean="0">
                <a:solidFill>
                  <a:schemeClr val="tx1"/>
                </a:solidFill>
              </a:rPr>
              <a:t>(</a:t>
            </a:r>
            <a:r>
              <a:rPr lang="en-US" sz="1800" dirty="0">
                <a:solidFill>
                  <a:schemeClr val="tx1"/>
                </a:solidFill>
              </a:rPr>
              <a:t>Planning and Information)</a:t>
            </a:r>
            <a:endParaRPr lang="en-US" sz="1800" dirty="0" smtClean="0">
              <a:solidFill>
                <a:schemeClr val="tx1"/>
              </a:solidFill>
            </a:endParaRPr>
          </a:p>
          <a:p>
            <a:pPr marL="231775" algn="l">
              <a:buFont typeface="Arial" pitchFamily="34" charset="0"/>
              <a:buChar char="•"/>
            </a:pPr>
            <a:r>
              <a:rPr lang="en-US" sz="1800" dirty="0" smtClean="0">
                <a:solidFill>
                  <a:schemeClr val="tx1"/>
                </a:solidFill>
              </a:rPr>
              <a:t> Support decision making of Crisis Management Team; mission </a:t>
            </a:r>
            <a:r>
              <a:rPr lang="en-US" sz="1800" dirty="0">
                <a:solidFill>
                  <a:schemeClr val="tx1"/>
                </a:solidFill>
              </a:rPr>
              <a:t>status mapping and other cartographic and analysis </a:t>
            </a:r>
            <a:r>
              <a:rPr lang="en-US" sz="1800" dirty="0" smtClean="0">
                <a:solidFill>
                  <a:schemeClr val="tx1"/>
                </a:solidFill>
              </a:rPr>
              <a:t>products; and assist </a:t>
            </a:r>
            <a:r>
              <a:rPr lang="en-US" sz="1800" dirty="0">
                <a:solidFill>
                  <a:schemeClr val="tx1"/>
                </a:solidFill>
              </a:rPr>
              <a:t>USACE operations when district or division resources are exhausted and also provide support directly to FEMA at the JFOs and </a:t>
            </a:r>
            <a:r>
              <a:rPr lang="en-US" sz="1800" dirty="0" smtClean="0">
                <a:solidFill>
                  <a:schemeClr val="tx1"/>
                </a:solidFill>
              </a:rPr>
              <a:t>AFOs</a:t>
            </a:r>
          </a:p>
          <a:p>
            <a:pPr algn="l"/>
            <a:r>
              <a:rPr lang="en-US" sz="1800" dirty="0" smtClean="0">
                <a:solidFill>
                  <a:schemeClr val="tx1"/>
                </a:solidFill>
              </a:rPr>
              <a:t>- Due to how USACE is funded, USACE cannot fund activities outside of USACE interests, i.e. project support, research and development, etc.  However, USACE has policy that requires that to the extent possible, make geospatial data available to the public.  </a:t>
            </a:r>
          </a:p>
          <a:p>
            <a:pPr algn="l"/>
            <a:r>
              <a:rPr lang="en-US" sz="1800" dirty="0" smtClean="0">
                <a:solidFill>
                  <a:schemeClr val="tx1"/>
                </a:solidFill>
              </a:rPr>
              <a:t>- Recent revised policy updating the Enterprise Geospatial Engineering System (CorpsMap, NLD, CEPD, NID, etc.), incorporating the DOLETA’s Geospatial Technical Competency Model, and removing geospatial stovepipes.</a:t>
            </a:r>
          </a:p>
          <a:p>
            <a:pPr algn="l"/>
            <a:endParaRPr lang="en-US" sz="1400" dirty="0"/>
          </a:p>
        </p:txBody>
      </p:sp>
    </p:spTree>
    <p:extLst>
      <p:ext uri="{BB962C8B-B14F-4D97-AF65-F5344CB8AC3E}">
        <p14:creationId xmlns:p14="http://schemas.microsoft.com/office/powerpoint/2010/main" val="2646474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838200"/>
          </a:xfrm>
        </p:spPr>
        <p:txBody>
          <a:bodyPr anchor="t">
            <a:normAutofit/>
          </a:bodyPr>
          <a:lstStyle/>
          <a:p>
            <a:r>
              <a:rPr lang="en-US" sz="3200" dirty="0" smtClean="0"/>
              <a:t>Federal Government Sector Update</a:t>
            </a:r>
            <a:endParaRPr lang="en-US" sz="3200" dirty="0"/>
          </a:p>
        </p:txBody>
      </p:sp>
      <p:sp>
        <p:nvSpPr>
          <p:cNvPr id="3" name="Subtitle 2"/>
          <p:cNvSpPr>
            <a:spLocks noGrp="1"/>
          </p:cNvSpPr>
          <p:nvPr>
            <p:ph type="subTitle" idx="1"/>
          </p:nvPr>
        </p:nvSpPr>
        <p:spPr>
          <a:xfrm>
            <a:off x="381000" y="685800"/>
            <a:ext cx="8382000" cy="5791200"/>
          </a:xfrm>
        </p:spPr>
        <p:txBody>
          <a:bodyPr>
            <a:normAutofit lnSpcReduction="10000"/>
          </a:bodyPr>
          <a:lstStyle/>
          <a:p>
            <a:r>
              <a:rPr lang="en-US" sz="1400" dirty="0" smtClean="0"/>
              <a:t>***Sequestration, fiscal calamity, and furloughs***</a:t>
            </a:r>
          </a:p>
          <a:p>
            <a:pPr algn="l"/>
            <a:r>
              <a:rPr lang="en-US" sz="2000" b="1" dirty="0" smtClean="0">
                <a:solidFill>
                  <a:schemeClr val="tx1"/>
                </a:solidFill>
              </a:rPr>
              <a:t>US Fish &amp; Wildlife Service</a:t>
            </a:r>
            <a:r>
              <a:rPr lang="en-US" sz="2000" dirty="0" smtClean="0">
                <a:solidFill>
                  <a:schemeClr val="tx1"/>
                </a:solidFill>
              </a:rPr>
              <a:t> (POC: Brian Huberty; Gary </a:t>
            </a:r>
            <a:r>
              <a:rPr lang="en-US" sz="2000" dirty="0" err="1" smtClean="0">
                <a:solidFill>
                  <a:schemeClr val="tx1"/>
                </a:solidFill>
              </a:rPr>
              <a:t>Kratz</a:t>
            </a:r>
            <a:r>
              <a:rPr lang="en-US" sz="2000" dirty="0" smtClean="0">
                <a:solidFill>
                  <a:schemeClr val="tx1"/>
                </a:solidFill>
              </a:rPr>
              <a:t>)</a:t>
            </a:r>
          </a:p>
          <a:p>
            <a:pPr algn="l"/>
            <a:r>
              <a:rPr lang="en-US" sz="2000" dirty="0" smtClean="0">
                <a:solidFill>
                  <a:schemeClr val="tx1"/>
                </a:solidFill>
              </a:rPr>
              <a:t>- Recommend </a:t>
            </a:r>
            <a:r>
              <a:rPr lang="en-US" sz="2000" dirty="0" err="1" smtClean="0">
                <a:solidFill>
                  <a:schemeClr val="tx1"/>
                </a:solidFill>
              </a:rPr>
              <a:t>MnGEO</a:t>
            </a:r>
            <a:r>
              <a:rPr lang="en-US" sz="2000" dirty="0" smtClean="0">
                <a:solidFill>
                  <a:schemeClr val="tx1"/>
                </a:solidFill>
              </a:rPr>
              <a:t> partner with Association of State Wetland Managers (ASWM) to continue wetland mapping/inventory initiatives.  NWI funding is not looking good.</a:t>
            </a:r>
          </a:p>
          <a:p>
            <a:pPr algn="l"/>
            <a:endParaRPr lang="en-US" sz="2000" dirty="0" smtClean="0">
              <a:solidFill>
                <a:schemeClr val="tx1"/>
              </a:solidFill>
            </a:endParaRPr>
          </a:p>
          <a:p>
            <a:pPr algn="l"/>
            <a:r>
              <a:rPr lang="en-US" sz="2000" b="1" dirty="0" smtClean="0">
                <a:solidFill>
                  <a:schemeClr val="tx1"/>
                </a:solidFill>
              </a:rPr>
              <a:t>USDA – Farm Service Agency </a:t>
            </a:r>
            <a:r>
              <a:rPr lang="en-US" sz="2000" dirty="0" smtClean="0">
                <a:solidFill>
                  <a:schemeClr val="tx1"/>
                </a:solidFill>
              </a:rPr>
              <a:t>(POC: Jeff Bloomquist)</a:t>
            </a:r>
          </a:p>
          <a:p>
            <a:pPr algn="l"/>
            <a:r>
              <a:rPr lang="en-US" sz="2000" dirty="0" smtClean="0">
                <a:solidFill>
                  <a:schemeClr val="tx1"/>
                </a:solidFill>
              </a:rPr>
              <a:t>- NAIP is “up in the air” due to sequestration; still figuring out budgets and furloughs</a:t>
            </a:r>
          </a:p>
          <a:p>
            <a:pPr algn="l"/>
            <a:endParaRPr lang="en-US" sz="2000" dirty="0" smtClean="0">
              <a:solidFill>
                <a:schemeClr val="tx1"/>
              </a:solidFill>
            </a:endParaRPr>
          </a:p>
          <a:p>
            <a:pPr algn="l"/>
            <a:r>
              <a:rPr lang="en-US" sz="2000" b="1" dirty="0" smtClean="0">
                <a:solidFill>
                  <a:schemeClr val="tx1"/>
                </a:solidFill>
              </a:rPr>
              <a:t>USDA – Forest Service </a:t>
            </a:r>
            <a:r>
              <a:rPr lang="en-US" sz="2000" dirty="0" smtClean="0">
                <a:solidFill>
                  <a:schemeClr val="tx1"/>
                </a:solidFill>
              </a:rPr>
              <a:t>(POC: Josh Bixby; Jordan Ketola)</a:t>
            </a:r>
          </a:p>
          <a:p>
            <a:pPr algn="l"/>
            <a:r>
              <a:rPr lang="en-US" sz="2000" dirty="0" smtClean="0">
                <a:solidFill>
                  <a:schemeClr val="tx1"/>
                </a:solidFill>
              </a:rPr>
              <a:t>- No update.</a:t>
            </a:r>
          </a:p>
          <a:p>
            <a:pPr algn="l"/>
            <a:endParaRPr lang="en-US" sz="2000" dirty="0" smtClean="0">
              <a:solidFill>
                <a:schemeClr val="tx1"/>
              </a:solidFill>
            </a:endParaRPr>
          </a:p>
          <a:p>
            <a:pPr algn="l"/>
            <a:r>
              <a:rPr lang="en-US" sz="2000" b="1" dirty="0" smtClean="0">
                <a:solidFill>
                  <a:schemeClr val="tx1"/>
                </a:solidFill>
              </a:rPr>
              <a:t>Other</a:t>
            </a:r>
          </a:p>
          <a:p>
            <a:pPr algn="l"/>
            <a:r>
              <a:rPr lang="en-US" sz="2000" dirty="0" smtClean="0">
                <a:solidFill>
                  <a:schemeClr val="tx1"/>
                </a:solidFill>
              </a:rPr>
              <a:t>- FGDC is initiating a process to develop a new strategic plan for the NSDI driven by: OMB Circular A-16; GAO Report (GAO-12-94); NGAC Paper; Digital Government Strategy; Open Government Directive; Open Data Policy</a:t>
            </a:r>
          </a:p>
          <a:p>
            <a:pPr algn="l"/>
            <a:endParaRPr lang="en-US" sz="1400" dirty="0"/>
          </a:p>
        </p:txBody>
      </p:sp>
    </p:spTree>
    <p:extLst>
      <p:ext uri="{BB962C8B-B14F-4D97-AF65-F5344CB8AC3E}">
        <p14:creationId xmlns:p14="http://schemas.microsoft.com/office/powerpoint/2010/main" val="2099922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t>Private Sector</a:t>
            </a:r>
            <a:endParaRPr lang="en-US" dirty="0"/>
          </a:p>
        </p:txBody>
      </p:sp>
      <p:sp>
        <p:nvSpPr>
          <p:cNvPr id="5" name="TextBox 4"/>
          <p:cNvSpPr txBox="1"/>
          <p:nvPr/>
        </p:nvSpPr>
        <p:spPr>
          <a:xfrm>
            <a:off x="1066800" y="1219200"/>
            <a:ext cx="6269986" cy="1754326"/>
          </a:xfrm>
          <a:prstGeom prst="rect">
            <a:avLst/>
          </a:prstGeom>
          <a:noFill/>
        </p:spPr>
        <p:txBody>
          <a:bodyPr wrap="none" rtlCol="0">
            <a:spAutoFit/>
          </a:bodyPr>
          <a:lstStyle/>
          <a:p>
            <a:r>
              <a:rPr lang="en-US" b="1" dirty="0" smtClean="0">
                <a:solidFill>
                  <a:prstClr val="black"/>
                </a:solidFill>
              </a:rPr>
              <a:t>Initiatives</a:t>
            </a:r>
          </a:p>
          <a:p>
            <a:pPr lvl="1">
              <a:buFont typeface="Arial" pitchFamily="34" charset="0"/>
              <a:buChar char="•"/>
            </a:pPr>
            <a:r>
              <a:rPr lang="en-US" dirty="0" smtClean="0">
                <a:solidFill>
                  <a:prstClr val="black"/>
                </a:solidFill>
              </a:rPr>
              <a:t> Open Source Initiative</a:t>
            </a:r>
          </a:p>
          <a:p>
            <a:pPr lvl="2">
              <a:buFont typeface="Arial" pitchFamily="34" charset="0"/>
              <a:buChar char="•"/>
            </a:pPr>
            <a:r>
              <a:rPr lang="en-US" dirty="0" smtClean="0">
                <a:solidFill>
                  <a:prstClr val="black"/>
                </a:solidFill>
              </a:rPr>
              <a:t> ZOO Project (WPS, geospatial web processing service)</a:t>
            </a:r>
          </a:p>
          <a:p>
            <a:pPr lvl="2">
              <a:buFont typeface="Arial" pitchFamily="34" charset="0"/>
              <a:buChar char="•"/>
            </a:pPr>
            <a:r>
              <a:rPr lang="en-US" dirty="0" smtClean="0">
                <a:solidFill>
                  <a:prstClr val="black"/>
                </a:solidFill>
              </a:rPr>
              <a:t> Marble (Virtual Globe World Atlas)</a:t>
            </a:r>
          </a:p>
          <a:p>
            <a:pPr lvl="2">
              <a:buFont typeface="Arial" pitchFamily="34" charset="0"/>
              <a:buChar char="•"/>
            </a:pPr>
            <a:r>
              <a:rPr lang="en-US" dirty="0">
                <a:solidFill>
                  <a:prstClr val="black"/>
                </a:solidFill>
              </a:rPr>
              <a:t> </a:t>
            </a:r>
            <a:r>
              <a:rPr lang="en-US" dirty="0" err="1" smtClean="0">
                <a:solidFill>
                  <a:prstClr val="black"/>
                </a:solidFill>
              </a:rPr>
              <a:t>MapServer</a:t>
            </a:r>
            <a:r>
              <a:rPr lang="en-US" dirty="0" smtClean="0">
                <a:solidFill>
                  <a:prstClr val="black"/>
                </a:solidFill>
              </a:rPr>
              <a:t> 6.2.1</a:t>
            </a:r>
          </a:p>
          <a:p>
            <a:pPr lvl="2">
              <a:buFont typeface="Arial" pitchFamily="34" charset="0"/>
              <a:buChar char="•"/>
            </a:pPr>
            <a:r>
              <a:rPr lang="en-US" dirty="0">
                <a:solidFill>
                  <a:prstClr val="black"/>
                </a:solidFill>
              </a:rPr>
              <a:t> </a:t>
            </a:r>
            <a:r>
              <a:rPr lang="en-US" dirty="0" err="1" smtClean="0">
                <a:solidFill>
                  <a:prstClr val="black"/>
                </a:solidFill>
              </a:rPr>
              <a:t>GeoMoose</a:t>
            </a:r>
            <a:r>
              <a:rPr lang="en-US" dirty="0" smtClean="0">
                <a:solidFill>
                  <a:prstClr val="black"/>
                </a:solidFill>
              </a:rPr>
              <a:t> 2.6.1</a:t>
            </a:r>
          </a:p>
        </p:txBody>
      </p:sp>
      <p:sp>
        <p:nvSpPr>
          <p:cNvPr id="6" name="TextBox 5"/>
          <p:cNvSpPr txBox="1"/>
          <p:nvPr/>
        </p:nvSpPr>
        <p:spPr>
          <a:xfrm>
            <a:off x="1066800" y="3074075"/>
            <a:ext cx="7239000" cy="2031325"/>
          </a:xfrm>
          <a:prstGeom prst="rect">
            <a:avLst/>
          </a:prstGeom>
          <a:noFill/>
        </p:spPr>
        <p:txBody>
          <a:bodyPr wrap="square" rtlCol="0">
            <a:spAutoFit/>
          </a:bodyPr>
          <a:lstStyle/>
          <a:p>
            <a:r>
              <a:rPr lang="en-US" b="1" dirty="0" smtClean="0">
                <a:solidFill>
                  <a:prstClr val="black"/>
                </a:solidFill>
              </a:rPr>
              <a:t>Issues</a:t>
            </a:r>
          </a:p>
          <a:p>
            <a:pPr lvl="1">
              <a:buFont typeface="Arial" pitchFamily="34" charset="0"/>
              <a:buChar char="•"/>
            </a:pPr>
            <a:r>
              <a:rPr lang="en-US" dirty="0" smtClean="0">
                <a:solidFill>
                  <a:prstClr val="black"/>
                </a:solidFill>
              </a:rPr>
              <a:t> Data sharing</a:t>
            </a:r>
          </a:p>
          <a:p>
            <a:pPr lvl="2">
              <a:buFont typeface="Arial" pitchFamily="34" charset="0"/>
              <a:buChar char="•"/>
            </a:pPr>
            <a:r>
              <a:rPr lang="en-US" dirty="0" smtClean="0">
                <a:solidFill>
                  <a:prstClr val="black"/>
                </a:solidFill>
              </a:rPr>
              <a:t> Difficult for business to do large projects because of the lack of</a:t>
            </a:r>
          </a:p>
          <a:p>
            <a:pPr lvl="2"/>
            <a:r>
              <a:rPr lang="en-US" dirty="0" smtClean="0">
                <a:solidFill>
                  <a:prstClr val="black"/>
                </a:solidFill>
              </a:rPr>
              <a:t>  access to big datasets (parcels)</a:t>
            </a:r>
          </a:p>
          <a:p>
            <a:pPr lvl="2">
              <a:buFont typeface="Arial" pitchFamily="34" charset="0"/>
              <a:buChar char="•"/>
            </a:pPr>
            <a:r>
              <a:rPr lang="en-US" dirty="0" smtClean="0">
                <a:solidFill>
                  <a:prstClr val="black"/>
                </a:solidFill>
              </a:rPr>
              <a:t> Unleash the power of business for creating data</a:t>
            </a:r>
          </a:p>
          <a:p>
            <a:pPr lvl="2">
              <a:buFont typeface="Arial" pitchFamily="34" charset="0"/>
              <a:buChar char="•"/>
            </a:pPr>
            <a:r>
              <a:rPr lang="en-US" dirty="0" smtClean="0">
                <a:solidFill>
                  <a:prstClr val="black"/>
                </a:solidFill>
              </a:rPr>
              <a:t> Reduce cost for giving back to open data.  Many companies are</a:t>
            </a:r>
            <a:br>
              <a:rPr lang="en-US" dirty="0" smtClean="0">
                <a:solidFill>
                  <a:prstClr val="black"/>
                </a:solidFill>
              </a:rPr>
            </a:br>
            <a:r>
              <a:rPr lang="en-US" dirty="0" smtClean="0">
                <a:solidFill>
                  <a:prstClr val="black"/>
                </a:solidFill>
              </a:rPr>
              <a:t>  giving back already </a:t>
            </a:r>
          </a:p>
        </p:txBody>
      </p:sp>
      <p:sp>
        <p:nvSpPr>
          <p:cNvPr id="7" name="TextBox 6"/>
          <p:cNvSpPr txBox="1"/>
          <p:nvPr/>
        </p:nvSpPr>
        <p:spPr>
          <a:xfrm>
            <a:off x="1066800" y="5257800"/>
            <a:ext cx="5076711" cy="1477328"/>
          </a:xfrm>
          <a:prstGeom prst="rect">
            <a:avLst/>
          </a:prstGeom>
          <a:noFill/>
        </p:spPr>
        <p:txBody>
          <a:bodyPr wrap="none" rtlCol="0">
            <a:spAutoFit/>
          </a:bodyPr>
          <a:lstStyle/>
          <a:p>
            <a:r>
              <a:rPr lang="en-US" b="1" dirty="0" smtClean="0">
                <a:solidFill>
                  <a:prstClr val="black"/>
                </a:solidFill>
              </a:rPr>
              <a:t>Activities</a:t>
            </a:r>
          </a:p>
          <a:p>
            <a:pPr lvl="1">
              <a:buFont typeface="Arial" pitchFamily="34" charset="0"/>
              <a:buChar char="•"/>
            </a:pPr>
            <a:r>
              <a:rPr lang="en-US" dirty="0" smtClean="0">
                <a:solidFill>
                  <a:prstClr val="black"/>
                </a:solidFill>
              </a:rPr>
              <a:t> Collaboration</a:t>
            </a:r>
          </a:p>
          <a:p>
            <a:pPr lvl="2">
              <a:buFont typeface="Arial" pitchFamily="34" charset="0"/>
              <a:buChar char="•"/>
            </a:pPr>
            <a:r>
              <a:rPr lang="en-US" dirty="0" smtClean="0">
                <a:solidFill>
                  <a:prstClr val="black"/>
                </a:solidFill>
              </a:rPr>
              <a:t> </a:t>
            </a:r>
            <a:r>
              <a:rPr lang="en-US" dirty="0" err="1" smtClean="0">
                <a:solidFill>
                  <a:prstClr val="black"/>
                </a:solidFill>
              </a:rPr>
              <a:t>OpenStreetmap</a:t>
            </a:r>
            <a:r>
              <a:rPr lang="en-US" dirty="0" smtClean="0">
                <a:solidFill>
                  <a:prstClr val="black"/>
                </a:solidFill>
              </a:rPr>
              <a:t> (</a:t>
            </a:r>
            <a:r>
              <a:rPr lang="en-US" dirty="0" err="1" smtClean="0">
                <a:solidFill>
                  <a:prstClr val="black"/>
                </a:solidFill>
              </a:rPr>
              <a:t>iD</a:t>
            </a:r>
            <a:r>
              <a:rPr lang="en-US" dirty="0" smtClean="0">
                <a:solidFill>
                  <a:prstClr val="black"/>
                </a:solidFill>
              </a:rPr>
              <a:t> map editor, </a:t>
            </a:r>
            <a:r>
              <a:rPr lang="en-US" dirty="0" err="1" smtClean="0">
                <a:solidFill>
                  <a:prstClr val="black"/>
                </a:solidFill>
              </a:rPr>
              <a:t>MapBox</a:t>
            </a:r>
            <a:r>
              <a:rPr lang="en-US" dirty="0" smtClean="0">
                <a:solidFill>
                  <a:prstClr val="black"/>
                </a:solidFill>
              </a:rPr>
              <a:t>)</a:t>
            </a:r>
          </a:p>
          <a:p>
            <a:pPr lvl="2">
              <a:buFont typeface="Arial" pitchFamily="34" charset="0"/>
              <a:buChar char="•"/>
            </a:pPr>
            <a:r>
              <a:rPr lang="en-US" dirty="0" smtClean="0">
                <a:solidFill>
                  <a:prstClr val="black"/>
                </a:solidFill>
              </a:rPr>
              <a:t> </a:t>
            </a:r>
            <a:r>
              <a:rPr lang="en-US" dirty="0" err="1" smtClean="0">
                <a:solidFill>
                  <a:prstClr val="black"/>
                </a:solidFill>
              </a:rPr>
              <a:t>OpenCycleMap</a:t>
            </a:r>
            <a:endParaRPr lang="en-US" dirty="0" smtClean="0">
              <a:solidFill>
                <a:prstClr val="black"/>
              </a:solidFill>
            </a:endParaRPr>
          </a:p>
          <a:p>
            <a:pPr>
              <a:buFont typeface="Arial" pitchFamily="34" charset="0"/>
              <a:buChar char="•"/>
            </a:pPr>
            <a:endParaRPr lang="en-US" dirty="0">
              <a:solidFill>
                <a:prstClr val="black"/>
              </a:solidFill>
            </a:endParaRPr>
          </a:p>
        </p:txBody>
      </p:sp>
    </p:spTree>
    <p:extLst>
      <p:ext uri="{BB962C8B-B14F-4D97-AF65-F5344CB8AC3E}">
        <p14:creationId xmlns:p14="http://schemas.microsoft.com/office/powerpoint/2010/main" val="670156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447800"/>
            <a:ext cx="8610600" cy="5181600"/>
          </a:xfrm>
        </p:spPr>
        <p:txBody>
          <a:bodyPr>
            <a:normAutofit fontScale="25000" lnSpcReduction="20000"/>
          </a:bodyPr>
          <a:lstStyle/>
          <a:p>
            <a:pPr algn="l"/>
            <a:r>
              <a:rPr lang="en-US" sz="6000" b="1" dirty="0" smtClean="0">
                <a:solidFill>
                  <a:schemeClr val="tx2">
                    <a:lumMod val="75000"/>
                  </a:schemeClr>
                </a:solidFill>
              </a:rPr>
              <a:t>Goals:</a:t>
            </a:r>
          </a:p>
          <a:p>
            <a:pPr marL="342900" indent="-342900" algn="l">
              <a:buFont typeface="+mj-lt"/>
              <a:buAutoNum type="arabicPeriod"/>
            </a:pPr>
            <a:r>
              <a:rPr lang="en-US" sz="6000" dirty="0" smtClean="0">
                <a:solidFill>
                  <a:schemeClr val="tx2">
                    <a:lumMod val="75000"/>
                  </a:schemeClr>
                </a:solidFill>
              </a:rPr>
              <a:t>Foster support and awareness among public officials.</a:t>
            </a:r>
          </a:p>
          <a:p>
            <a:pPr marL="342900" indent="-342900" algn="l">
              <a:buFont typeface="+mj-lt"/>
              <a:buAutoNum type="arabicPeriod"/>
            </a:pPr>
            <a:r>
              <a:rPr lang="en-US" sz="6000" dirty="0" smtClean="0">
                <a:solidFill>
                  <a:schemeClr val="tx2">
                    <a:lumMod val="75000"/>
                  </a:schemeClr>
                </a:solidFill>
              </a:rPr>
              <a:t>Cultivate leadership and professional development through workshops, seminars, and meetings.</a:t>
            </a:r>
          </a:p>
          <a:p>
            <a:pPr marL="342900" indent="-342900" algn="l">
              <a:buFont typeface="+mj-lt"/>
              <a:buAutoNum type="arabicPeriod"/>
            </a:pPr>
            <a:r>
              <a:rPr lang="en-US" sz="6000" dirty="0" smtClean="0">
                <a:solidFill>
                  <a:schemeClr val="tx2">
                    <a:lumMod val="75000"/>
                  </a:schemeClr>
                </a:solidFill>
              </a:rPr>
              <a:t>Provide a forum to share knowledge, information and experience among the members of the Association.</a:t>
            </a:r>
          </a:p>
          <a:p>
            <a:pPr marL="342900" indent="-342900" algn="l">
              <a:buFont typeface="+mj-lt"/>
              <a:buAutoNum type="arabicPeriod"/>
            </a:pPr>
            <a:r>
              <a:rPr lang="en-US" sz="6000" dirty="0" smtClean="0">
                <a:solidFill>
                  <a:schemeClr val="tx2">
                    <a:lumMod val="75000"/>
                  </a:schemeClr>
                </a:solidFill>
              </a:rPr>
              <a:t>Advocate MCGISA positions to policy makers on regional, state, and federal issues.</a:t>
            </a:r>
          </a:p>
          <a:p>
            <a:pPr marL="342900" indent="-342900" algn="l">
              <a:buFont typeface="+mj-lt"/>
              <a:buAutoNum type="arabicPeriod"/>
            </a:pPr>
            <a:r>
              <a:rPr lang="en-US" sz="6000" dirty="0" smtClean="0">
                <a:solidFill>
                  <a:schemeClr val="tx2">
                    <a:lumMod val="75000"/>
                  </a:schemeClr>
                </a:solidFill>
              </a:rPr>
              <a:t>Support the development and implementation of standards.</a:t>
            </a:r>
          </a:p>
          <a:p>
            <a:pPr algn="l"/>
            <a:r>
              <a:rPr lang="en-US" sz="6000" dirty="0" smtClean="0">
                <a:solidFill>
                  <a:schemeClr val="tx2">
                    <a:lumMod val="75000"/>
                  </a:schemeClr>
                </a:solidFill>
              </a:rPr>
              <a:t> </a:t>
            </a:r>
          </a:p>
          <a:p>
            <a:pPr algn="l"/>
            <a:r>
              <a:rPr lang="en-US" sz="6000" b="1" dirty="0" smtClean="0">
                <a:solidFill>
                  <a:schemeClr val="tx2">
                    <a:lumMod val="75000"/>
                  </a:schemeClr>
                </a:solidFill>
              </a:rPr>
              <a:t>Initiatives:</a:t>
            </a:r>
          </a:p>
          <a:p>
            <a:pPr algn="l">
              <a:buFont typeface="Wingdings" pitchFamily="2" charset="2"/>
              <a:buChar char="§"/>
            </a:pPr>
            <a:r>
              <a:rPr lang="en-US" sz="6000" dirty="0" smtClean="0">
                <a:solidFill>
                  <a:schemeClr val="tx2">
                    <a:lumMod val="75000"/>
                  </a:schemeClr>
                </a:solidFill>
              </a:rPr>
              <a:t>Letter of support for Business Plan for Statewide Parcel Data Integration</a:t>
            </a:r>
          </a:p>
          <a:p>
            <a:pPr algn="l">
              <a:buFont typeface="Wingdings" pitchFamily="2" charset="2"/>
              <a:buChar char="§"/>
            </a:pPr>
            <a:r>
              <a:rPr lang="en-US" sz="6000" dirty="0" smtClean="0">
                <a:solidFill>
                  <a:schemeClr val="tx2">
                    <a:lumMod val="75000"/>
                  </a:schemeClr>
                </a:solidFill>
              </a:rPr>
              <a:t>Establish LinkedIn </a:t>
            </a:r>
            <a:r>
              <a:rPr lang="en-US" sz="6000" dirty="0" err="1" smtClean="0">
                <a:solidFill>
                  <a:schemeClr val="tx2">
                    <a:lumMod val="75000"/>
                  </a:schemeClr>
                </a:solidFill>
              </a:rPr>
              <a:t>McGISA</a:t>
            </a:r>
            <a:r>
              <a:rPr lang="en-US" sz="6000" dirty="0" smtClean="0">
                <a:solidFill>
                  <a:schemeClr val="tx2">
                    <a:lumMod val="75000"/>
                  </a:schemeClr>
                </a:solidFill>
              </a:rPr>
              <a:t> Group and SharePoint Collaboration Site</a:t>
            </a:r>
          </a:p>
          <a:p>
            <a:pPr algn="l">
              <a:buFont typeface="Wingdings" pitchFamily="2" charset="2"/>
              <a:buChar char="§"/>
            </a:pPr>
            <a:r>
              <a:rPr lang="en-US" sz="6000" dirty="0" smtClean="0">
                <a:solidFill>
                  <a:schemeClr val="tx2">
                    <a:lumMod val="75000"/>
                  </a:schemeClr>
                </a:solidFill>
              </a:rPr>
              <a:t>Association of Minnesota Counties (AMC) Affiliation</a:t>
            </a:r>
          </a:p>
          <a:p>
            <a:pPr algn="l"/>
            <a:endParaRPr lang="en-US" sz="6000" dirty="0" smtClean="0">
              <a:solidFill>
                <a:schemeClr val="tx2">
                  <a:lumMod val="75000"/>
                </a:schemeClr>
              </a:solidFill>
            </a:endParaRPr>
          </a:p>
          <a:p>
            <a:pPr algn="l"/>
            <a:r>
              <a:rPr lang="en-US" sz="6000" b="1" dirty="0" smtClean="0">
                <a:solidFill>
                  <a:schemeClr val="tx2">
                    <a:lumMod val="75000"/>
                  </a:schemeClr>
                </a:solidFill>
              </a:rPr>
              <a:t>Activities:</a:t>
            </a:r>
          </a:p>
          <a:p>
            <a:pPr algn="l">
              <a:buFont typeface="Wingdings" pitchFamily="2" charset="2"/>
              <a:buChar char="§"/>
            </a:pPr>
            <a:r>
              <a:rPr lang="en-US" sz="6000" dirty="0" err="1" smtClean="0">
                <a:solidFill>
                  <a:schemeClr val="tx2">
                    <a:lumMod val="75000"/>
                  </a:schemeClr>
                </a:solidFill>
              </a:rPr>
              <a:t>McGISA</a:t>
            </a:r>
            <a:r>
              <a:rPr lang="en-US" sz="6000" dirty="0" smtClean="0">
                <a:solidFill>
                  <a:schemeClr val="tx2">
                    <a:lumMod val="75000"/>
                  </a:schemeClr>
                </a:solidFill>
              </a:rPr>
              <a:t> Annual Summer Meeting</a:t>
            </a:r>
          </a:p>
          <a:p>
            <a:pPr algn="l">
              <a:buFont typeface="Wingdings" pitchFamily="2" charset="2"/>
              <a:buChar char="§"/>
            </a:pPr>
            <a:r>
              <a:rPr lang="en-US" sz="6000" dirty="0" smtClean="0">
                <a:solidFill>
                  <a:schemeClr val="tx2">
                    <a:lumMod val="75000"/>
                  </a:schemeClr>
                </a:solidFill>
              </a:rPr>
              <a:t>MCGISA Regional Meetings  (10 Districts)</a:t>
            </a:r>
          </a:p>
          <a:p>
            <a:pPr algn="l">
              <a:buFont typeface="Wingdings" pitchFamily="2" charset="2"/>
              <a:buChar char="§"/>
            </a:pPr>
            <a:r>
              <a:rPr lang="en-US" sz="6000" dirty="0" err="1" smtClean="0">
                <a:solidFill>
                  <a:schemeClr val="tx2">
                    <a:lumMod val="75000"/>
                  </a:schemeClr>
                </a:solidFill>
              </a:rPr>
              <a:t>MnGEO</a:t>
            </a:r>
            <a:r>
              <a:rPr lang="en-US" sz="6000" dirty="0" smtClean="0">
                <a:solidFill>
                  <a:schemeClr val="tx2">
                    <a:lumMod val="75000"/>
                  </a:schemeClr>
                </a:solidFill>
              </a:rPr>
              <a:t> committees</a:t>
            </a:r>
          </a:p>
          <a:p>
            <a:pPr algn="l">
              <a:buFont typeface="Wingdings" pitchFamily="2" charset="2"/>
              <a:buChar char="§"/>
            </a:pPr>
            <a:r>
              <a:rPr lang="en-US" sz="6000" dirty="0" smtClean="0">
                <a:solidFill>
                  <a:schemeClr val="tx2">
                    <a:lumMod val="75000"/>
                  </a:schemeClr>
                </a:solidFill>
              </a:rPr>
              <a:t>NG 911 Advisory</a:t>
            </a:r>
          </a:p>
          <a:p>
            <a:pPr algn="l">
              <a:buFont typeface="Wingdings" pitchFamily="2" charset="2"/>
              <a:buChar char="§"/>
            </a:pPr>
            <a:r>
              <a:rPr lang="en-US" sz="6000" dirty="0" smtClean="0">
                <a:solidFill>
                  <a:schemeClr val="tx2">
                    <a:lumMod val="75000"/>
                  </a:schemeClr>
                </a:solidFill>
              </a:rPr>
              <a:t>MN Association Assessing Officers (MAAO) </a:t>
            </a:r>
          </a:p>
          <a:p>
            <a:pPr algn="l">
              <a:buFont typeface="Wingdings" pitchFamily="2" charset="2"/>
              <a:buChar char="§"/>
            </a:pPr>
            <a:r>
              <a:rPr lang="en-US" sz="6000" dirty="0" smtClean="0">
                <a:solidFill>
                  <a:schemeClr val="tx2">
                    <a:lumMod val="75000"/>
                  </a:schemeClr>
                </a:solidFill>
              </a:rPr>
              <a:t>2012 AMC Conference – Booth to promote MCGISA and Business Plan for Statewide Parcel Data Integration</a:t>
            </a:r>
          </a:p>
          <a:p>
            <a:pPr algn="l">
              <a:buFont typeface="Wingdings" pitchFamily="2" charset="2"/>
              <a:buChar char="§"/>
            </a:pPr>
            <a:endParaRPr lang="en-US" sz="1800" dirty="0" smtClean="0">
              <a:solidFill>
                <a:schemeClr val="tx2">
                  <a:lumMod val="75000"/>
                </a:schemeClr>
              </a:solidFill>
            </a:endParaRPr>
          </a:p>
          <a:p>
            <a:pPr algn="l"/>
            <a:endParaRPr lang="en-US" dirty="0" smtClean="0">
              <a:solidFill>
                <a:schemeClr val="tx2">
                  <a:lumMod val="75000"/>
                </a:schemeClr>
              </a:solidFill>
            </a:endParaRPr>
          </a:p>
          <a:p>
            <a:pPr algn="l"/>
            <a:endParaRPr lang="en-US" dirty="0" smtClean="0"/>
          </a:p>
        </p:txBody>
      </p:sp>
      <p:pic>
        <p:nvPicPr>
          <p:cNvPr id="4" name="Picture 3" descr="mcgisa_logo.bmp"/>
          <p:cNvPicPr>
            <a:picLocks noChangeAspect="1"/>
          </p:cNvPicPr>
          <p:nvPr/>
        </p:nvPicPr>
        <p:blipFill>
          <a:blip r:embed="rId3" cstate="print"/>
          <a:stretch>
            <a:fillRect/>
          </a:stretch>
        </p:blipFill>
        <p:spPr>
          <a:xfrm>
            <a:off x="304800" y="152400"/>
            <a:ext cx="2133599" cy="1119388"/>
          </a:xfrm>
          <a:prstGeom prst="rect">
            <a:avLst/>
          </a:prstGeom>
        </p:spPr>
      </p:pic>
      <p:sp>
        <p:nvSpPr>
          <p:cNvPr id="5" name="TextBox 4"/>
          <p:cNvSpPr txBox="1"/>
          <p:nvPr/>
        </p:nvSpPr>
        <p:spPr>
          <a:xfrm>
            <a:off x="2514600" y="914400"/>
            <a:ext cx="1905000" cy="369332"/>
          </a:xfrm>
          <a:prstGeom prst="rect">
            <a:avLst/>
          </a:prstGeom>
          <a:noFill/>
        </p:spPr>
        <p:txBody>
          <a:bodyPr wrap="square" rtlCol="0">
            <a:spAutoFit/>
          </a:bodyPr>
          <a:lstStyle/>
          <a:p>
            <a:r>
              <a:rPr lang="en-US" b="1" i="1" dirty="0" smtClean="0">
                <a:solidFill>
                  <a:srgbClr val="DBF5F9">
                    <a:lumMod val="75000"/>
                  </a:srgbClr>
                </a:solidFill>
                <a:latin typeface="Calibri"/>
              </a:rPr>
              <a:t>http://mcgisa.net</a:t>
            </a:r>
            <a:endParaRPr lang="en-US" b="1" i="1" dirty="0">
              <a:solidFill>
                <a:srgbClr val="DBF5F9">
                  <a:lumMod val="75000"/>
                </a:srgbClr>
              </a:solidFill>
              <a:latin typeface="Calibri"/>
            </a:endParaRPr>
          </a:p>
        </p:txBody>
      </p:sp>
      <p:sp>
        <p:nvSpPr>
          <p:cNvPr id="6" name="TextBox 5"/>
          <p:cNvSpPr txBox="1"/>
          <p:nvPr/>
        </p:nvSpPr>
        <p:spPr>
          <a:xfrm>
            <a:off x="4800600" y="228600"/>
            <a:ext cx="4038600" cy="830997"/>
          </a:xfrm>
          <a:prstGeom prst="rect">
            <a:avLst/>
          </a:prstGeom>
          <a:noFill/>
        </p:spPr>
        <p:txBody>
          <a:bodyPr wrap="square" rtlCol="0">
            <a:spAutoFit/>
          </a:bodyPr>
          <a:lstStyle/>
          <a:p>
            <a:pPr algn="ctr"/>
            <a:r>
              <a:rPr lang="en-US" sz="1200" b="1" dirty="0">
                <a:solidFill>
                  <a:prstClr val="white"/>
                </a:solidFill>
              </a:rPr>
              <a:t>Mission:</a:t>
            </a:r>
            <a:r>
              <a:rPr lang="en-US" sz="1200" dirty="0">
                <a:solidFill>
                  <a:prstClr val="white"/>
                </a:solidFill>
              </a:rPr>
              <a:t> </a:t>
            </a:r>
            <a:endParaRPr lang="en-US" sz="1200" dirty="0" smtClean="0">
              <a:solidFill>
                <a:prstClr val="white"/>
              </a:solidFill>
            </a:endParaRPr>
          </a:p>
          <a:p>
            <a:pPr algn="ctr"/>
            <a:r>
              <a:rPr lang="en-US" sz="1200" i="1" dirty="0" smtClean="0">
                <a:solidFill>
                  <a:prstClr val="white"/>
                </a:solidFill>
              </a:rPr>
              <a:t>The </a:t>
            </a:r>
            <a:r>
              <a:rPr lang="en-US" sz="1200" i="1" dirty="0">
                <a:solidFill>
                  <a:prstClr val="white"/>
                </a:solidFill>
              </a:rPr>
              <a:t>MCGISA is an association of county professionals whose mission is to advance GIS technology in Minnesota county governments by providing leadership, support and advocacy.</a:t>
            </a:r>
            <a:endParaRPr lang="en-US" sz="1200" dirty="0">
              <a:solidFill>
                <a:prstClr val="white"/>
              </a:solidFill>
            </a:endParaRPr>
          </a:p>
        </p:txBody>
      </p:sp>
    </p:spTree>
    <p:extLst>
      <p:ext uri="{BB962C8B-B14F-4D97-AF65-F5344CB8AC3E}">
        <p14:creationId xmlns:p14="http://schemas.microsoft.com/office/powerpoint/2010/main" val="2165964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Metro Regional Government</a:t>
            </a:r>
            <a:endParaRPr lang="en-US" dirty="0"/>
          </a:p>
        </p:txBody>
      </p:sp>
      <p:sp>
        <p:nvSpPr>
          <p:cNvPr id="5" name="Content Placeholder 4"/>
          <p:cNvSpPr>
            <a:spLocks noGrp="1"/>
          </p:cNvSpPr>
          <p:nvPr>
            <p:ph idx="1"/>
          </p:nvPr>
        </p:nvSpPr>
        <p:spPr/>
        <p:txBody>
          <a:bodyPr>
            <a:normAutofit/>
          </a:bodyPr>
          <a:lstStyle/>
          <a:p>
            <a:r>
              <a:rPr lang="en-US" dirty="0" smtClean="0"/>
              <a:t>Met Council &amp; MetroGIS Coordinator meeting with each county GIS manager</a:t>
            </a:r>
          </a:p>
          <a:p>
            <a:r>
              <a:rPr lang="en-US" dirty="0" smtClean="0"/>
              <a:t>Address editor version 1 completed</a:t>
            </a:r>
          </a:p>
          <a:p>
            <a:pPr lvl="1"/>
            <a:r>
              <a:rPr lang="en-US" dirty="0" smtClean="0"/>
              <a:t>Server based tool free to MN government</a:t>
            </a:r>
          </a:p>
          <a:p>
            <a:pPr lvl="1"/>
            <a:r>
              <a:rPr lang="en-US" dirty="0" smtClean="0"/>
              <a:t>Version 2 being developed</a:t>
            </a:r>
          </a:p>
          <a:p>
            <a:r>
              <a:rPr lang="en-US" dirty="0" smtClean="0"/>
              <a:t>Census blocks realigned to </a:t>
            </a:r>
            <a:r>
              <a:rPr lang="en-US" dirty="0" err="1" smtClean="0"/>
              <a:t>NCompass</a:t>
            </a:r>
            <a:r>
              <a:rPr lang="en-US" dirty="0" smtClean="0"/>
              <a:t> data - available on DataFinder.</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4279517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437"/>
            <a:ext cx="8001000" cy="4525963"/>
          </a:xfrm>
        </p:spPr>
        <p:txBody>
          <a:bodyPr/>
          <a:lstStyle/>
          <a:p>
            <a:r>
              <a:rPr lang="en-US" dirty="0" smtClean="0"/>
              <a:t>Public access to data and services</a:t>
            </a:r>
          </a:p>
          <a:p>
            <a:pPr lvl="1">
              <a:buFont typeface="Arial" pitchFamily="34" charset="0"/>
              <a:buChar char="•"/>
            </a:pPr>
            <a:r>
              <a:rPr lang="en-US" dirty="0" smtClean="0"/>
              <a:t>Regulatory Activities – current and historical</a:t>
            </a:r>
          </a:p>
          <a:p>
            <a:pPr lvl="1">
              <a:buFont typeface="Arial" pitchFamily="34" charset="0"/>
              <a:buChar char="•"/>
            </a:pPr>
            <a:r>
              <a:rPr lang="en-US" dirty="0" smtClean="0"/>
              <a:t>Surface Water Quality </a:t>
            </a:r>
            <a:r>
              <a:rPr lang="en-US" dirty="0"/>
              <a:t>– </a:t>
            </a:r>
            <a:r>
              <a:rPr lang="en-US" dirty="0" smtClean="0"/>
              <a:t>status of water body condition</a:t>
            </a:r>
          </a:p>
          <a:p>
            <a:pPr lvl="1"/>
            <a:endParaRPr lang="en-US" dirty="0"/>
          </a:p>
          <a:p>
            <a:r>
              <a:rPr lang="en-US" dirty="0" err="1" smtClean="0"/>
              <a:t>GeoCommons</a:t>
            </a:r>
            <a:r>
              <a:rPr lang="en-US" dirty="0" smtClean="0"/>
              <a:t> – single place for state users to find and share geospatial resources</a:t>
            </a:r>
          </a:p>
          <a:p>
            <a:endParaRPr lang="en-US" dirty="0"/>
          </a:p>
        </p:txBody>
      </p:sp>
      <p:sp>
        <p:nvSpPr>
          <p:cNvPr id="4" name="Title 3"/>
          <p:cNvSpPr>
            <a:spLocks noGrp="1"/>
          </p:cNvSpPr>
          <p:nvPr>
            <p:ph type="title"/>
          </p:nvPr>
        </p:nvSpPr>
        <p:spPr/>
        <p:txBody>
          <a:bodyPr/>
          <a:lstStyle/>
          <a:p>
            <a:pPr algn="ctr"/>
            <a:r>
              <a:rPr lang="en-US" dirty="0" smtClean="0"/>
              <a:t>State Agency - MPCA Geospatial Initiatives</a:t>
            </a:r>
            <a:endParaRPr lang="en-US" dirty="0"/>
          </a:p>
        </p:txBody>
      </p:sp>
      <p:sp>
        <p:nvSpPr>
          <p:cNvPr id="6" name="Slide Number Placeholder 5"/>
          <p:cNvSpPr>
            <a:spLocks noGrp="1"/>
          </p:cNvSpPr>
          <p:nvPr>
            <p:ph type="sldNum" sz="quarter" idx="11"/>
          </p:nvPr>
        </p:nvSpPr>
        <p:spPr/>
        <p:txBody>
          <a:bodyPr/>
          <a:lstStyle/>
          <a:p>
            <a:fld id="{E88E9821-B3B1-4C9E-A06D-1B95571867B0}" type="slidenum">
              <a:rPr lang="en-US" smtClean="0">
                <a:solidFill>
                  <a:prstClr val="black"/>
                </a:solidFill>
              </a:rPr>
              <a:pPr/>
              <a:t>45</a:t>
            </a:fld>
            <a:endParaRPr lang="en-US" dirty="0">
              <a:solidFill>
                <a:prstClr val="black"/>
              </a:solidFill>
            </a:endParaRPr>
          </a:p>
        </p:txBody>
      </p:sp>
      <p:sp>
        <p:nvSpPr>
          <p:cNvPr id="2" name="Date Placeholder 1"/>
          <p:cNvSpPr>
            <a:spLocks noGrp="1"/>
          </p:cNvSpPr>
          <p:nvPr>
            <p:ph type="dt" sz="half" idx="12"/>
          </p:nvPr>
        </p:nvSpPr>
        <p:spPr>
          <a:xfrm>
            <a:off x="777072" y="6406230"/>
            <a:ext cx="2133600" cy="365125"/>
          </a:xfrm>
        </p:spPr>
        <p:txBody>
          <a:bodyPr/>
          <a:lstStyle/>
          <a:p>
            <a:r>
              <a:rPr lang="en-US" dirty="0" smtClean="0">
                <a:solidFill>
                  <a:prstClr val="black">
                    <a:tint val="75000"/>
                  </a:prstClr>
                </a:solidFill>
              </a:rPr>
              <a:t>5/29/13</a:t>
            </a:r>
            <a:endParaRPr lang="en-US" dirty="0">
              <a:solidFill>
                <a:prstClr val="black">
                  <a:tint val="75000"/>
                </a:prstClr>
              </a:solidFill>
            </a:endParaRPr>
          </a:p>
        </p:txBody>
      </p:sp>
    </p:spTree>
    <p:extLst>
      <p:ext uri="{BB962C8B-B14F-4D97-AF65-F5344CB8AC3E}">
        <p14:creationId xmlns:p14="http://schemas.microsoft.com/office/powerpoint/2010/main" val="2422607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BACKUP\New Folder\Possible Bixby Wall Pictures\DSC012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0" y="-3810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280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212" y="183601"/>
            <a:ext cx="3124748" cy="3608833"/>
          </a:xfrm>
          <a:prstGeom prst="rect">
            <a:avLst/>
          </a:prstGeom>
        </p:spPr>
      </p:pic>
      <p:sp>
        <p:nvSpPr>
          <p:cNvPr id="5" name="TextBox 4"/>
          <p:cNvSpPr txBox="1"/>
          <p:nvPr/>
        </p:nvSpPr>
        <p:spPr>
          <a:xfrm>
            <a:off x="237274" y="1204506"/>
            <a:ext cx="6647974" cy="4801314"/>
          </a:xfrm>
          <a:prstGeom prst="rect">
            <a:avLst/>
          </a:prstGeom>
          <a:noFill/>
        </p:spPr>
        <p:txBody>
          <a:bodyPr wrap="none" rtlCol="0">
            <a:spAutoFit/>
          </a:bodyPr>
          <a:lstStyle/>
          <a:p>
            <a:endParaRPr lang="en-US" dirty="0" smtClean="0">
              <a:solidFill>
                <a:prstClr val="black"/>
              </a:solidFill>
            </a:endParaRPr>
          </a:p>
          <a:p>
            <a:pPr marL="285750" indent="-285750">
              <a:buFontTx/>
              <a:buChar char="-"/>
            </a:pPr>
            <a:r>
              <a:rPr lang="en-US" dirty="0" smtClean="0">
                <a:solidFill>
                  <a:prstClr val="black"/>
                </a:solidFill>
              </a:rPr>
              <a:t>Go Southeast MN</a:t>
            </a:r>
          </a:p>
          <a:p>
            <a:pPr marL="742950" lvl="2" indent="-285750">
              <a:buFont typeface="Arial" panose="020B0604020202020204" pitchFamily="34" charset="0"/>
              <a:buChar char="•"/>
            </a:pPr>
            <a:r>
              <a:rPr lang="en-US" dirty="0" smtClean="0">
                <a:solidFill>
                  <a:prstClr val="black"/>
                </a:solidFill>
              </a:rPr>
              <a:t>Working with the other counties in SE MN to </a:t>
            </a:r>
          </a:p>
          <a:p>
            <a:pPr marL="457200" lvl="2"/>
            <a:r>
              <a:rPr lang="en-US" dirty="0">
                <a:solidFill>
                  <a:prstClr val="black"/>
                </a:solidFill>
              </a:rPr>
              <a:t> </a:t>
            </a:r>
            <a:r>
              <a:rPr lang="en-US" dirty="0" smtClean="0">
                <a:solidFill>
                  <a:prstClr val="black"/>
                </a:solidFill>
              </a:rPr>
              <a:t>     maintain and improve the website</a:t>
            </a:r>
            <a:endParaRPr lang="en-US" dirty="0" smtClean="0">
              <a:solidFill>
                <a:prstClr val="black"/>
              </a:solidFill>
              <a:hlinkClick r:id=""/>
            </a:endParaRPr>
          </a:p>
          <a:p>
            <a:pPr marL="742950" lvl="2" indent="-285750">
              <a:buFont typeface="Arial" panose="020B0604020202020204" pitchFamily="34" charset="0"/>
              <a:buChar char="•"/>
            </a:pPr>
            <a:r>
              <a:rPr lang="en-US" dirty="0" smtClean="0">
                <a:solidFill>
                  <a:prstClr val="black"/>
                </a:solidFill>
                <a:hlinkClick r:id=""/>
              </a:rPr>
              <a:t>www.gosoutheastmn.com</a:t>
            </a:r>
            <a:endParaRPr lang="en-US" dirty="0" smtClean="0">
              <a:solidFill>
                <a:prstClr val="black"/>
              </a:solidFill>
            </a:endParaRPr>
          </a:p>
          <a:p>
            <a:pPr marL="285750" indent="-285750">
              <a:buFontTx/>
              <a:buChar char="-"/>
            </a:pPr>
            <a:endParaRPr lang="en-US" dirty="0" smtClean="0">
              <a:solidFill>
                <a:prstClr val="black"/>
              </a:solidFill>
            </a:endParaRPr>
          </a:p>
          <a:p>
            <a:pPr marL="285750" indent="-285750">
              <a:buFontTx/>
              <a:buChar char="-"/>
            </a:pPr>
            <a:r>
              <a:rPr lang="en-US" dirty="0" smtClean="0">
                <a:solidFill>
                  <a:prstClr val="black"/>
                </a:solidFill>
              </a:rPr>
              <a:t>SE MN GIS User’s Group Data Agreement</a:t>
            </a:r>
          </a:p>
          <a:p>
            <a:pPr marL="742950" lvl="1" indent="-285750">
              <a:buFont typeface="Arial" panose="020B0604020202020204" pitchFamily="34" charset="0"/>
              <a:buChar char="•"/>
            </a:pPr>
            <a:r>
              <a:rPr lang="en-US" dirty="0">
                <a:solidFill>
                  <a:prstClr val="black"/>
                </a:solidFill>
              </a:rPr>
              <a:t>C</a:t>
            </a:r>
            <a:r>
              <a:rPr lang="en-US" dirty="0" smtClean="0">
                <a:solidFill>
                  <a:prstClr val="black"/>
                </a:solidFill>
              </a:rPr>
              <a:t>urrently have an FTP site set up to easily </a:t>
            </a:r>
          </a:p>
          <a:p>
            <a:pPr lvl="1"/>
            <a:r>
              <a:rPr lang="en-US" dirty="0" smtClean="0">
                <a:solidFill>
                  <a:prstClr val="black"/>
                </a:solidFill>
              </a:rPr>
              <a:t>      share data between counties</a:t>
            </a:r>
          </a:p>
          <a:p>
            <a:pPr marL="742950" lvl="1" indent="-285750">
              <a:buFont typeface="Arial" panose="020B0604020202020204" pitchFamily="34" charset="0"/>
              <a:buChar char="•"/>
            </a:pPr>
            <a:r>
              <a:rPr lang="en-US" dirty="0" smtClean="0">
                <a:solidFill>
                  <a:prstClr val="black"/>
                </a:solidFill>
              </a:rPr>
              <a:t>Working on a data sharing agreement </a:t>
            </a:r>
          </a:p>
          <a:p>
            <a:pPr lvl="1"/>
            <a:r>
              <a:rPr lang="en-US" dirty="0" smtClean="0">
                <a:solidFill>
                  <a:prstClr val="black"/>
                </a:solidFill>
              </a:rPr>
              <a:t>      between SE MN Counties</a:t>
            </a:r>
          </a:p>
          <a:p>
            <a:pPr lvl="1"/>
            <a:endParaRPr lang="en-US" dirty="0" smtClean="0">
              <a:solidFill>
                <a:prstClr val="black"/>
              </a:solidFill>
            </a:endParaRPr>
          </a:p>
          <a:p>
            <a:pPr marL="285750" indent="-285750">
              <a:buFontTx/>
              <a:buChar char="-"/>
            </a:pPr>
            <a:r>
              <a:rPr lang="en-US" dirty="0" smtClean="0">
                <a:solidFill>
                  <a:prstClr val="black"/>
                </a:solidFill>
              </a:rPr>
              <a:t>MN GIS/LIS Spring Workshops Collaboration </a:t>
            </a:r>
          </a:p>
          <a:p>
            <a:pPr marL="742950" lvl="1" indent="-285750">
              <a:buFont typeface="Arial" panose="020B0604020202020204" pitchFamily="34" charset="0"/>
              <a:buChar char="•"/>
            </a:pPr>
            <a:r>
              <a:rPr lang="en-US" dirty="0" smtClean="0">
                <a:solidFill>
                  <a:prstClr val="black"/>
                </a:solidFill>
              </a:rPr>
              <a:t>Collaborated with the FOSS4G North America </a:t>
            </a:r>
          </a:p>
          <a:p>
            <a:pPr lvl="1"/>
            <a:r>
              <a:rPr lang="en-US" dirty="0" smtClean="0">
                <a:solidFill>
                  <a:prstClr val="black"/>
                </a:solidFill>
              </a:rPr>
              <a:t>     Conference committee to  coordinate workshops </a:t>
            </a:r>
          </a:p>
          <a:p>
            <a:pPr lvl="1"/>
            <a:r>
              <a:rPr lang="en-US" dirty="0" smtClean="0">
                <a:solidFill>
                  <a:prstClr val="black"/>
                </a:solidFill>
              </a:rPr>
              <a:t>     on May 21, 2013 that included several open source options	</a:t>
            </a:r>
          </a:p>
          <a:p>
            <a:pPr marL="742950" lvl="1" indent="-285750">
              <a:buFontTx/>
              <a:buChar char="-"/>
            </a:pPr>
            <a:endParaRPr lang="en-US" dirty="0" smtClean="0">
              <a:solidFill>
                <a:prstClr val="black"/>
              </a:solidFill>
            </a:endParaRPr>
          </a:p>
        </p:txBody>
      </p:sp>
      <p:sp>
        <p:nvSpPr>
          <p:cNvPr id="6" name="TextBox 5"/>
          <p:cNvSpPr txBox="1"/>
          <p:nvPr/>
        </p:nvSpPr>
        <p:spPr>
          <a:xfrm>
            <a:off x="365762" y="463296"/>
            <a:ext cx="4209294" cy="523220"/>
          </a:xfrm>
          <a:prstGeom prst="rect">
            <a:avLst/>
          </a:prstGeom>
          <a:noFill/>
        </p:spPr>
        <p:txBody>
          <a:bodyPr wrap="none" rtlCol="0">
            <a:spAutoFit/>
          </a:bodyPr>
          <a:lstStyle/>
          <a:p>
            <a:r>
              <a:rPr lang="en-US" sz="2800" b="1" dirty="0" smtClean="0">
                <a:solidFill>
                  <a:prstClr val="black"/>
                </a:solidFill>
              </a:rPr>
              <a:t>Non-Metro County Activity</a:t>
            </a:r>
            <a:endParaRPr lang="en-US" sz="2800" b="1" dirty="0">
              <a:solidFill>
                <a:prstClr val="black"/>
              </a:solidFill>
            </a:endParaRPr>
          </a:p>
        </p:txBody>
      </p:sp>
      <p:grpSp>
        <p:nvGrpSpPr>
          <p:cNvPr id="19" name="Group 18"/>
          <p:cNvGrpSpPr/>
          <p:nvPr/>
        </p:nvGrpSpPr>
        <p:grpSpPr>
          <a:xfrm>
            <a:off x="5562600" y="2514600"/>
            <a:ext cx="1724132" cy="2518926"/>
            <a:chOff x="4272450" y="980178"/>
            <a:chExt cx="2298842" cy="2518926"/>
          </a:xfrm>
        </p:grpSpPr>
        <p:sp>
          <p:nvSpPr>
            <p:cNvPr id="16" name="Rectangle 15"/>
            <p:cNvSpPr/>
            <p:nvPr/>
          </p:nvSpPr>
          <p:spPr>
            <a:xfrm>
              <a:off x="4272450" y="980178"/>
              <a:ext cx="2298842" cy="2518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174" y="1036457"/>
              <a:ext cx="1521213" cy="23368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979" y="2288371"/>
              <a:ext cx="1031588" cy="108889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4226" y="1225630"/>
              <a:ext cx="1454298" cy="762385"/>
            </a:xfrm>
            <a:prstGeom prst="rect">
              <a:avLst/>
            </a:prstGeom>
          </p:spPr>
        </p:pic>
      </p:grpSp>
      <p:grpSp>
        <p:nvGrpSpPr>
          <p:cNvPr id="22" name="Group 21"/>
          <p:cNvGrpSpPr/>
          <p:nvPr/>
        </p:nvGrpSpPr>
        <p:grpSpPr>
          <a:xfrm>
            <a:off x="6580724" y="4781645"/>
            <a:ext cx="2487078" cy="1771555"/>
            <a:chOff x="8683142" y="4535424"/>
            <a:chExt cx="3634826" cy="2017776"/>
          </a:xfrm>
        </p:grpSpPr>
        <p:sp>
          <p:nvSpPr>
            <p:cNvPr id="21" name="Rounded Rectangle 20"/>
            <p:cNvSpPr/>
            <p:nvPr/>
          </p:nvSpPr>
          <p:spPr>
            <a:xfrm>
              <a:off x="8683142" y="4535424"/>
              <a:ext cx="3412093" cy="201777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0" name="Group 19"/>
            <p:cNvGrpSpPr/>
            <p:nvPr/>
          </p:nvGrpSpPr>
          <p:grpSpPr>
            <a:xfrm>
              <a:off x="8746010" y="4751065"/>
              <a:ext cx="3571958" cy="1741467"/>
              <a:chOff x="8600269" y="5055865"/>
              <a:chExt cx="3571958" cy="1741467"/>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4332" y="5055865"/>
                <a:ext cx="1584008" cy="135585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8658" y="5056585"/>
                <a:ext cx="1166622" cy="1166622"/>
              </a:xfrm>
              <a:prstGeom prst="rect">
                <a:avLst/>
              </a:prstGeom>
            </p:spPr>
          </p:pic>
          <p:sp>
            <p:nvSpPr>
              <p:cNvPr id="9" name="TextBox 8"/>
              <p:cNvSpPr txBox="1"/>
              <p:nvPr/>
            </p:nvSpPr>
            <p:spPr>
              <a:xfrm>
                <a:off x="8600269" y="6411724"/>
                <a:ext cx="3571958" cy="385608"/>
              </a:xfrm>
              <a:prstGeom prst="rect">
                <a:avLst/>
              </a:prstGeom>
              <a:noFill/>
            </p:spPr>
            <p:txBody>
              <a:bodyPr wrap="square" rtlCol="0">
                <a:spAutoFit/>
              </a:bodyPr>
              <a:lstStyle/>
              <a:p>
                <a:r>
                  <a:rPr lang="en-US" sz="1600" dirty="0" smtClean="0">
                    <a:solidFill>
                      <a:prstClr val="black"/>
                    </a:solidFill>
                    <a:latin typeface="Caflisch Script Pro Regular" panose="020F0503020208020904" pitchFamily="34" charset="0"/>
                  </a:rPr>
                  <a:t>Spring Workshops 2013</a:t>
                </a:r>
                <a:endParaRPr lang="en-US" sz="1600" dirty="0">
                  <a:solidFill>
                    <a:prstClr val="black"/>
                  </a:solidFill>
                  <a:latin typeface="Caflisch Script Pro Regular" panose="020F0503020208020904" pitchFamily="34" charset="0"/>
                </a:endParaRPr>
              </a:p>
            </p:txBody>
          </p:sp>
        </p:grpSp>
      </p:grpSp>
    </p:spTree>
    <p:extLst>
      <p:ext uri="{BB962C8B-B14F-4D97-AF65-F5344CB8AC3E}">
        <p14:creationId xmlns:p14="http://schemas.microsoft.com/office/powerpoint/2010/main" val="3919835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GIS and the </a:t>
            </a:r>
            <a:r>
              <a:rPr lang="en-US" dirty="0" err="1" smtClean="0"/>
              <a:t>NonProfit</a:t>
            </a:r>
            <a:r>
              <a:rPr lang="en-US" dirty="0" smtClean="0"/>
              <a:t> Sector</a:t>
            </a:r>
            <a:endParaRPr lang="en-US" dirty="0"/>
          </a:p>
        </p:txBody>
      </p:sp>
      <p:sp>
        <p:nvSpPr>
          <p:cNvPr id="5" name="Content Placeholder 4"/>
          <p:cNvSpPr>
            <a:spLocks noGrp="1"/>
          </p:cNvSpPr>
          <p:nvPr>
            <p:ph idx="1"/>
          </p:nvPr>
        </p:nvSpPr>
        <p:spPr>
          <a:xfrm>
            <a:off x="457200" y="1646236"/>
            <a:ext cx="8229600" cy="4906963"/>
          </a:xfrm>
        </p:spPr>
        <p:txBody>
          <a:bodyPr>
            <a:normAutofit fontScale="85000" lnSpcReduction="20000"/>
          </a:bodyPr>
          <a:lstStyle/>
          <a:p>
            <a:r>
              <a:rPr lang="en-US" dirty="0" smtClean="0"/>
              <a:t>Initiatives</a:t>
            </a:r>
          </a:p>
          <a:p>
            <a:pPr lvl="1"/>
            <a:r>
              <a:rPr lang="en-US" dirty="0" smtClean="0"/>
              <a:t>Working with MCN and MAP to develop strategies to build GIS proficiency and use in the nonprofit sector</a:t>
            </a:r>
          </a:p>
          <a:p>
            <a:r>
              <a:rPr lang="en-US" dirty="0" smtClean="0"/>
              <a:t>Activities</a:t>
            </a:r>
          </a:p>
          <a:p>
            <a:pPr lvl="1"/>
            <a:r>
              <a:rPr lang="en-US" dirty="0" smtClean="0"/>
              <a:t>Awareness building </a:t>
            </a:r>
            <a:r>
              <a:rPr lang="en-US" dirty="0"/>
              <a:t>– </a:t>
            </a:r>
            <a:r>
              <a:rPr lang="en-US" dirty="0" smtClean="0"/>
              <a:t>training, articles (print and web) and conference</a:t>
            </a:r>
          </a:p>
          <a:p>
            <a:pPr lvl="1"/>
            <a:r>
              <a:rPr lang="en-US" dirty="0" smtClean="0"/>
              <a:t>MCN ED at FOSS4G</a:t>
            </a:r>
          </a:p>
          <a:p>
            <a:pPr lvl="1"/>
            <a:r>
              <a:rPr lang="en-US" dirty="0" smtClean="0"/>
              <a:t>Accessibility </a:t>
            </a:r>
            <a:r>
              <a:rPr lang="en-US" dirty="0"/>
              <a:t>– </a:t>
            </a:r>
            <a:r>
              <a:rPr lang="en-US" dirty="0" smtClean="0"/>
              <a:t>low cost software – ESRI</a:t>
            </a:r>
          </a:p>
          <a:p>
            <a:pPr lvl="1"/>
            <a:r>
              <a:rPr lang="en-US" dirty="0" smtClean="0"/>
              <a:t>Growing user base</a:t>
            </a:r>
          </a:p>
          <a:p>
            <a:r>
              <a:rPr lang="en-US" dirty="0" smtClean="0"/>
              <a:t>Issues</a:t>
            </a:r>
          </a:p>
          <a:p>
            <a:pPr lvl="1"/>
            <a:r>
              <a:rPr lang="en-US" b="1" u="sng" dirty="0" smtClean="0"/>
              <a:t>RESTRICTED ACCESS TO LICENSED DATA</a:t>
            </a:r>
          </a:p>
          <a:p>
            <a:pPr lvl="1"/>
            <a:r>
              <a:rPr lang="en-US" dirty="0" smtClean="0"/>
              <a:t>Resources/dedicated staff/learning curve</a:t>
            </a:r>
          </a:p>
          <a:p>
            <a:pPr lvl="1"/>
            <a:r>
              <a:rPr lang="en-US" dirty="0" smtClean="0"/>
              <a:t>NP often serve as a support/proxy for government, large growth potential</a:t>
            </a:r>
          </a:p>
          <a:p>
            <a:pPr lvl="1"/>
            <a:endParaRPr lang="en-US" dirty="0" smtClean="0"/>
          </a:p>
        </p:txBody>
      </p:sp>
    </p:spTree>
    <p:extLst>
      <p:ext uri="{BB962C8B-B14F-4D97-AF65-F5344CB8AC3E}">
        <p14:creationId xmlns:p14="http://schemas.microsoft.com/office/powerpoint/2010/main" val="3741708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smtClean="0"/>
              <a:t>Jason Ewert and Mark Olsen</a:t>
            </a:r>
            <a:endParaRPr lang="en-US" dirty="0"/>
          </a:p>
        </p:txBody>
      </p:sp>
      <p:sp>
        <p:nvSpPr>
          <p:cNvPr id="6" name="Title 5"/>
          <p:cNvSpPr>
            <a:spLocks noGrp="1"/>
          </p:cNvSpPr>
          <p:nvPr>
            <p:ph type="title"/>
          </p:nvPr>
        </p:nvSpPr>
        <p:spPr/>
        <p:txBody>
          <a:bodyPr/>
          <a:lstStyle/>
          <a:p>
            <a:r>
              <a:rPr lang="en-US" dirty="0" smtClean="0"/>
              <a:t>Hot Topic</a:t>
            </a:r>
            <a:endParaRPr lang="en-US" dirty="0"/>
          </a:p>
        </p:txBody>
      </p:sp>
    </p:spTree>
    <p:extLst>
      <p:ext uri="{BB962C8B-B14F-4D97-AF65-F5344CB8AC3E}">
        <p14:creationId xmlns:p14="http://schemas.microsoft.com/office/powerpoint/2010/main" val="292749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581912"/>
            <a:ext cx="3505200" cy="4525963"/>
          </a:xfrm>
        </p:spPr>
        <p:txBody>
          <a:bodyPr>
            <a:normAutofit fontScale="70000" lnSpcReduction="20000"/>
          </a:bodyPr>
          <a:lstStyle/>
          <a:p>
            <a:pPr marL="0" indent="0">
              <a:buNone/>
            </a:pPr>
            <a:r>
              <a:rPr lang="en-US" sz="1800" b="1" dirty="0" smtClean="0"/>
              <a:t>Agreed to on the House floor</a:t>
            </a:r>
          </a:p>
          <a:p>
            <a:pPr marL="0" indent="0">
              <a:buNone/>
            </a:pPr>
            <a:r>
              <a:rPr lang="en-US" u="sng" dirty="0" err="1" smtClean="0"/>
              <a:t>Subd</a:t>
            </a:r>
            <a:r>
              <a:rPr lang="en-US" u="sng" dirty="0"/>
              <a:t>. 11.</a:t>
            </a:r>
            <a:r>
              <a:rPr lang="en-US" dirty="0"/>
              <a:t> </a:t>
            </a:r>
            <a:r>
              <a:rPr lang="en-US" b="1" u="sng" dirty="0"/>
              <a:t>Government sharing of electronic geospatial data.</a:t>
            </a:r>
            <a:r>
              <a:rPr lang="en-US" dirty="0"/>
              <a:t> </a:t>
            </a:r>
            <a:r>
              <a:rPr lang="en-US" u="sng" dirty="0"/>
              <a:t>(a) </a:t>
            </a:r>
            <a:r>
              <a:rPr lang="en-US" dirty="0"/>
              <a:t>The definitions </a:t>
            </a:r>
            <a:r>
              <a:rPr lang="en-US" dirty="0" smtClean="0"/>
              <a:t>in </a:t>
            </a:r>
            <a:r>
              <a:rPr lang="en-US" dirty="0"/>
              <a:t>section 13.02 apply to this subdivision</a:t>
            </a:r>
            <a:r>
              <a:rPr lang="en-US" dirty="0" smtClean="0"/>
              <a:t>.</a:t>
            </a:r>
          </a:p>
          <a:p>
            <a:pPr marL="0" indent="0">
              <a:buNone/>
            </a:pPr>
            <a:r>
              <a:rPr lang="en-US" dirty="0"/>
              <a:t/>
            </a:r>
            <a:br>
              <a:rPr lang="en-US" dirty="0"/>
            </a:br>
            <a:r>
              <a:rPr lang="en-US" dirty="0" smtClean="0"/>
              <a:t>(</a:t>
            </a:r>
            <a:r>
              <a:rPr lang="en-US" dirty="0"/>
              <a:t>b) Electronic geospatial government data must be shared at no cost with government </a:t>
            </a:r>
            <a:r>
              <a:rPr lang="en-US" dirty="0" smtClean="0"/>
              <a:t>entities</a:t>
            </a:r>
            <a:r>
              <a:rPr lang="en-US" dirty="0"/>
              <a:t>, the notification center established under section 216D.03, and federal and tribal </a:t>
            </a:r>
            <a:r>
              <a:rPr lang="en-US" dirty="0" smtClean="0"/>
              <a:t>government </a:t>
            </a:r>
            <a:r>
              <a:rPr lang="en-US" dirty="0"/>
              <a:t>agencies. Data received under this subdivision may be reproduced or shared </a:t>
            </a:r>
            <a:r>
              <a:rPr lang="en-US" dirty="0" smtClean="0"/>
              <a:t>with </a:t>
            </a:r>
            <a:r>
              <a:rPr lang="en-US" dirty="0"/>
              <a:t>other government entities or agencies. A release of data under this subdivision must </a:t>
            </a:r>
            <a:r>
              <a:rPr lang="en-US" dirty="0" smtClean="0"/>
              <a:t>include </a:t>
            </a:r>
            <a:r>
              <a:rPr lang="en-US" dirty="0"/>
              <a:t>metadata or other documentation that identifies the original authoritative data </a:t>
            </a:r>
            <a:r>
              <a:rPr lang="en-US" dirty="0" smtClean="0"/>
              <a:t>source</a:t>
            </a:r>
            <a:r>
              <a:rPr lang="en-US" dirty="0"/>
              <a:t>. Government entities providing data under this subdivision are not required to </a:t>
            </a:r>
            <a:br>
              <a:rPr lang="en-US" dirty="0"/>
            </a:br>
            <a:r>
              <a:rPr lang="en-US" dirty="0" smtClean="0"/>
              <a:t>provide </a:t>
            </a:r>
            <a:r>
              <a:rPr lang="en-US" dirty="0"/>
              <a:t>data in an alternate format specified by the requestor. A government entity is not </a:t>
            </a:r>
            <a:r>
              <a:rPr lang="en-US" dirty="0" smtClean="0"/>
              <a:t>required </a:t>
            </a:r>
            <a:r>
              <a:rPr lang="en-US" dirty="0"/>
              <a:t>to provide the same data to the same requestor more than four times per year, </a:t>
            </a:r>
            <a:r>
              <a:rPr lang="en-US" dirty="0" smtClean="0"/>
              <a:t>unless </a:t>
            </a:r>
            <a:r>
              <a:rPr lang="en-US" dirty="0"/>
              <a:t>required by law or court order. Government entities and agencies sharing and </a:t>
            </a:r>
            <a:br>
              <a:rPr lang="en-US" dirty="0"/>
            </a:br>
            <a:r>
              <a:rPr lang="en-US" dirty="0" smtClean="0"/>
              <a:t>receiving </a:t>
            </a:r>
            <a:r>
              <a:rPr lang="en-US" dirty="0"/>
              <a:t>electronic geospatial data under this subdivision are immune from civil liability </a:t>
            </a:r>
            <a:r>
              <a:rPr lang="en-US" dirty="0" smtClean="0"/>
              <a:t>arising </a:t>
            </a:r>
            <a:r>
              <a:rPr lang="en-US" dirty="0"/>
              <a:t>out of the use of the shared electronic geospatial data. This subdivision does not </a:t>
            </a:r>
            <a:r>
              <a:rPr lang="en-US" dirty="0" smtClean="0"/>
              <a:t>authorize </a:t>
            </a:r>
            <a:r>
              <a:rPr lang="en-US" dirty="0"/>
              <a:t>the release of data that are not public data.</a:t>
            </a:r>
            <a:br>
              <a:rPr lang="en-US" dirty="0"/>
            </a:br>
            <a:r>
              <a:rPr lang="en-US" dirty="0"/>
              <a:t/>
            </a:r>
            <a:br>
              <a:rPr lang="en-US" dirty="0"/>
            </a:br>
            <a:endParaRPr lang="en-US" dirty="0"/>
          </a:p>
        </p:txBody>
      </p:sp>
      <p:sp>
        <p:nvSpPr>
          <p:cNvPr id="9" name="Content Placeholder 8"/>
          <p:cNvSpPr>
            <a:spLocks noGrp="1"/>
          </p:cNvSpPr>
          <p:nvPr>
            <p:ph idx="13"/>
          </p:nvPr>
        </p:nvSpPr>
        <p:spPr>
          <a:xfrm>
            <a:off x="4724400" y="1600200"/>
            <a:ext cx="3733800" cy="4525963"/>
          </a:xfrm>
        </p:spPr>
        <p:txBody>
          <a:bodyPr>
            <a:normAutofit fontScale="70000" lnSpcReduction="20000"/>
          </a:bodyPr>
          <a:lstStyle/>
          <a:p>
            <a:pPr marL="0" indent="0">
              <a:buNone/>
            </a:pPr>
            <a:r>
              <a:rPr lang="en-US" sz="2000" b="1" dirty="0" smtClean="0"/>
              <a:t>Proposed amendment for the Senate floor</a:t>
            </a:r>
          </a:p>
          <a:p>
            <a:pPr marL="0" indent="0">
              <a:buNone/>
            </a:pPr>
            <a:r>
              <a:rPr lang="en-US" dirty="0" err="1" smtClean="0"/>
              <a:t>Subd</a:t>
            </a:r>
            <a:r>
              <a:rPr lang="en-US" dirty="0"/>
              <a:t>. 11. Government sharing of electronic geospatial data. (a) The definitions in section 13.02 apply to this subdivision.</a:t>
            </a:r>
          </a:p>
          <a:p>
            <a:pPr marL="0" indent="0">
              <a:buNone/>
            </a:pPr>
            <a:r>
              <a:rPr lang="en-US" dirty="0"/>
              <a:t>(b) Electronic geospatial government data must be shared at no cost with government entities, the notification center established under section 216D.03, and federal and tribal government agencies. Data received under this subdivision may be reproduced or shared with other government entities or agencies. A release of data under this subdivision must include metadata or other documentation that identifies the original authoritative data source </a:t>
            </a:r>
            <a:r>
              <a:rPr lang="en-US" u="sng" dirty="0">
                <a:solidFill>
                  <a:srgbClr val="FF0000"/>
                </a:solidFill>
              </a:rPr>
              <a:t>and specifies any redistribution </a:t>
            </a:r>
            <a:r>
              <a:rPr lang="en-US" u="sng" dirty="0" smtClean="0">
                <a:solidFill>
                  <a:srgbClr val="FF0000"/>
                </a:solidFill>
              </a:rPr>
              <a:t>restrictions</a:t>
            </a:r>
            <a:r>
              <a:rPr lang="en-US" u="sng" dirty="0">
                <a:solidFill>
                  <a:srgbClr val="FF0000"/>
                </a:solidFill>
              </a:rPr>
              <a:t>.  Nongovernmental requestors shall be </a:t>
            </a:r>
            <a:r>
              <a:rPr lang="en-US" u="sng" dirty="0" smtClean="0">
                <a:solidFill>
                  <a:srgbClr val="FF0000"/>
                </a:solidFill>
              </a:rPr>
              <a:t>directed to </a:t>
            </a:r>
            <a:r>
              <a:rPr lang="en-US" u="sng" dirty="0">
                <a:solidFill>
                  <a:srgbClr val="FF0000"/>
                </a:solidFill>
              </a:rPr>
              <a:t>the original authoritative source for data received pursuant to this subdivision.</a:t>
            </a:r>
            <a:r>
              <a:rPr lang="en-US" dirty="0"/>
              <a:t>  Government entities providing data under this subdivision are not required to provide data in an alternate format specified by the requestor. A government entity is not required to provide the same data to the same requestor more than four times per year, unless required by law or court order. Government entities and agencies sharing and receiving electronic geospatial data under this subdivision are immune from civil liability arising out of </a:t>
            </a:r>
            <a:r>
              <a:rPr lang="en-US" strike="sngStrike" dirty="0">
                <a:solidFill>
                  <a:srgbClr val="FF0000"/>
                </a:solidFill>
              </a:rPr>
              <a:t>the</a:t>
            </a:r>
            <a:r>
              <a:rPr lang="en-US" dirty="0"/>
              <a:t> </a:t>
            </a:r>
            <a:r>
              <a:rPr lang="en-US" u="sng" dirty="0">
                <a:solidFill>
                  <a:srgbClr val="FF0000"/>
                </a:solidFill>
              </a:rPr>
              <a:t>any</a:t>
            </a:r>
            <a:r>
              <a:rPr lang="en-US" dirty="0"/>
              <a:t> use of the shared electronic geospatial data </a:t>
            </a:r>
            <a:r>
              <a:rPr lang="en-US" u="sng" dirty="0">
                <a:solidFill>
                  <a:srgbClr val="FF0000"/>
                </a:solidFill>
              </a:rPr>
              <a:t>by government entities and non-government entities, including specifically the public.</a:t>
            </a:r>
            <a:r>
              <a:rPr lang="en-US" dirty="0"/>
              <a:t> This subdivision does not authorize the release of data that are not public </a:t>
            </a:r>
            <a:r>
              <a:rPr lang="en-US" strike="sngStrike" dirty="0"/>
              <a:t>data </a:t>
            </a:r>
            <a:r>
              <a:rPr lang="en-US" u="sng" dirty="0">
                <a:solidFill>
                  <a:srgbClr val="FF0000"/>
                </a:solidFill>
              </a:rPr>
              <a:t>or any data purchased from a vendor that is classified as trade secret or copyrighted as part of a written licensed agreement.</a:t>
            </a:r>
            <a:endParaRPr lang="en-US" dirty="0">
              <a:solidFill>
                <a:srgbClr val="FF0000"/>
              </a:solidFill>
            </a:endParaRPr>
          </a:p>
          <a:p>
            <a:endParaRPr lang="en-US" dirty="0"/>
          </a:p>
        </p:txBody>
      </p:sp>
      <p:sp>
        <p:nvSpPr>
          <p:cNvPr id="7" name="Title 6"/>
          <p:cNvSpPr>
            <a:spLocks noGrp="1"/>
          </p:cNvSpPr>
          <p:nvPr>
            <p:ph type="title"/>
          </p:nvPr>
        </p:nvSpPr>
        <p:spPr>
          <a:xfrm>
            <a:off x="457200" y="609600"/>
            <a:ext cx="7848600" cy="609600"/>
          </a:xfrm>
        </p:spPr>
        <p:txBody>
          <a:bodyPr/>
          <a:lstStyle/>
          <a:p>
            <a:r>
              <a:rPr lang="en-US" dirty="0" smtClean="0"/>
              <a:t>Legislation</a:t>
            </a:r>
            <a:endParaRPr lang="en-US" dirty="0"/>
          </a:p>
        </p:txBody>
      </p:sp>
    </p:spTree>
    <p:extLst>
      <p:ext uri="{BB962C8B-B14F-4D97-AF65-F5344CB8AC3E}">
        <p14:creationId xmlns:p14="http://schemas.microsoft.com/office/powerpoint/2010/main" val="1674876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4"/>
          <p:cNvSpPr>
            <a:spLocks noGrp="1"/>
          </p:cNvSpPr>
          <p:nvPr>
            <p:ph type="body" sz="quarter" idx="12"/>
          </p:nvPr>
        </p:nvSpPr>
        <p:spPr bwMode="auto">
          <a:xfrm>
            <a:off x="381000" y="4876800"/>
            <a:ext cx="57912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May 2013</a:t>
            </a:r>
          </a:p>
          <a:p>
            <a:pPr eaLnBrk="1" hangingPunct="1"/>
            <a:endParaRPr lang="en-US" smtClean="0"/>
          </a:p>
          <a:p>
            <a:pPr eaLnBrk="1" hangingPunct="1"/>
            <a:r>
              <a:rPr lang="en-US" smtClean="0"/>
              <a:t>Jason Ewert (MN.IT@MPCA)</a:t>
            </a:r>
          </a:p>
          <a:p>
            <a:pPr eaLnBrk="1" hangingPunct="1"/>
            <a:r>
              <a:rPr lang="en-US" smtClean="0"/>
              <a:t>Mark Olsen (MN.IT@MPCA)</a:t>
            </a:r>
          </a:p>
        </p:txBody>
      </p:sp>
      <p:sp>
        <p:nvSpPr>
          <p:cNvPr id="2" name="Title 1"/>
          <p:cNvSpPr>
            <a:spLocks noGrp="1"/>
          </p:cNvSpPr>
          <p:nvPr>
            <p:ph type="title"/>
          </p:nvPr>
        </p:nvSpPr>
        <p:spPr>
          <a:xfrm>
            <a:off x="381000" y="2514600"/>
            <a:ext cx="5791200" cy="1447800"/>
          </a:xfrm>
        </p:spPr>
        <p:txBody>
          <a:bodyPr/>
          <a:lstStyle/>
          <a:p>
            <a:pPr eaLnBrk="1" fontAlgn="auto" hangingPunct="1">
              <a:spcAft>
                <a:spcPts val="0"/>
              </a:spcAft>
              <a:defRPr/>
            </a:pPr>
            <a:r>
              <a:rPr lang="en-US" dirty="0" smtClean="0"/>
              <a:t>Surface Water Dashboard: </a:t>
            </a:r>
            <a:br>
              <a:rPr lang="en-US" dirty="0" smtClean="0"/>
            </a:br>
            <a:r>
              <a:rPr lang="en-US" dirty="0" smtClean="0"/>
              <a:t>putting the pieces together</a:t>
            </a:r>
            <a:endParaRPr lang="en-US" dirty="0"/>
          </a:p>
        </p:txBody>
      </p:sp>
      <p:pic>
        <p:nvPicPr>
          <p:cNvPr id="26628" name="Picture 5" descr="lakes-streams-data">
            <a:hlinkClick r:id="rId2" tooltip="Search for information about a lake or stream"/>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686300"/>
            <a:ext cx="16192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098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1"/>
          <p:cNvSpPr>
            <a:spLocks noGrp="1"/>
          </p:cNvSpPr>
          <p:nvPr>
            <p:ph type="body" sz="quarter" idx="10"/>
          </p:nvPr>
        </p:nvSpPr>
        <p:spPr bwMode="auto">
          <a:xfrm>
            <a:off x="457200" y="1905000"/>
            <a:ext cx="5943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smtClean="0"/>
              <a:t>the Data</a:t>
            </a:r>
          </a:p>
          <a:p>
            <a:pPr eaLnBrk="1" hangingPunct="1"/>
            <a:r>
              <a:rPr lang="en-US" sz="2400" smtClean="0"/>
              <a:t>the UI - designing for your audience</a:t>
            </a:r>
          </a:p>
          <a:p>
            <a:pPr eaLnBrk="1" hangingPunct="1"/>
            <a:r>
              <a:rPr lang="en-US" sz="2400" smtClean="0"/>
              <a:t>REST - an evolution of our data flow</a:t>
            </a:r>
          </a:p>
        </p:txBody>
      </p:sp>
      <p:sp>
        <p:nvSpPr>
          <p:cNvPr id="27651"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t>AGENDA</a:t>
            </a:r>
          </a:p>
        </p:txBody>
      </p:sp>
    </p:spTree>
    <p:extLst>
      <p:ext uri="{BB962C8B-B14F-4D97-AF65-F5344CB8AC3E}">
        <p14:creationId xmlns:p14="http://schemas.microsoft.com/office/powerpoint/2010/main" val="31069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Pj04067740000[1]"/>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a:xfrm>
            <a:off x="-76200" y="-2286000"/>
            <a:ext cx="5486400" cy="6858000"/>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descr="MPj030926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3114675"/>
            <a:ext cx="5715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MPj03092710000[1]"/>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5575" y="0"/>
            <a:ext cx="6524625" cy="9829800"/>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6"/>
          <p:cNvSpPr txBox="1">
            <a:spLocks noChangeArrowheads="1"/>
          </p:cNvSpPr>
          <p:nvPr/>
        </p:nvSpPr>
        <p:spPr bwMode="auto">
          <a:xfrm>
            <a:off x="2743200" y="0"/>
            <a:ext cx="64008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sz="5200" i="1">
                <a:solidFill>
                  <a:srgbClr val="0000FF"/>
                </a:solidFill>
                <a:latin typeface="Calibri" pitchFamily="34" charset="0"/>
              </a:rPr>
              <a:t>“Provide timely access</a:t>
            </a:r>
          </a:p>
          <a:p>
            <a:pPr algn="r" eaLnBrk="1" fontAlgn="base" hangingPunct="1">
              <a:spcBef>
                <a:spcPct val="0"/>
              </a:spcBef>
              <a:spcAft>
                <a:spcPct val="0"/>
              </a:spcAft>
            </a:pPr>
            <a:r>
              <a:rPr lang="en-US" sz="5200" i="1">
                <a:solidFill>
                  <a:srgbClr val="0000FF"/>
                </a:solidFill>
                <a:latin typeface="Calibri" pitchFamily="34" charset="0"/>
              </a:rPr>
              <a:t> to environmental data so that 100 percent of our environmental data that is located in databases is available publicly.”</a:t>
            </a:r>
          </a:p>
        </p:txBody>
      </p:sp>
      <p:sp>
        <p:nvSpPr>
          <p:cNvPr id="28678" name="Text Box 8"/>
          <p:cNvSpPr txBox="1">
            <a:spLocks noChangeArrowheads="1"/>
          </p:cNvSpPr>
          <p:nvPr/>
        </p:nvSpPr>
        <p:spPr bwMode="auto">
          <a:xfrm>
            <a:off x="2743200" y="6383338"/>
            <a:ext cx="60198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30000"/>
              </a:spcBef>
              <a:spcAft>
                <a:spcPct val="0"/>
              </a:spcAft>
            </a:pPr>
            <a:r>
              <a:rPr lang="en-US">
                <a:solidFill>
                  <a:srgbClr val="0000FF"/>
                </a:solidFill>
                <a:latin typeface="Calibri" pitchFamily="34" charset="0"/>
              </a:rPr>
              <a:t>MPCA 2008 Strategic Plan - Objective E4a</a:t>
            </a:r>
          </a:p>
          <a:p>
            <a:pPr eaLnBrk="1" fontAlgn="base" hangingPunct="1">
              <a:spcBef>
                <a:spcPct val="50000"/>
              </a:spcBef>
              <a:spcAft>
                <a:spcPct val="0"/>
              </a:spcAft>
            </a:pPr>
            <a:endParaRPr lang="en-US">
              <a:solidFill>
                <a:srgbClr val="0000FF"/>
              </a:solidFill>
              <a:latin typeface="Calibri" pitchFamily="34" charset="0"/>
            </a:endParaRPr>
          </a:p>
        </p:txBody>
      </p:sp>
    </p:spTree>
    <p:extLst>
      <p:ext uri="{BB962C8B-B14F-4D97-AF65-F5344CB8AC3E}">
        <p14:creationId xmlns:p14="http://schemas.microsoft.com/office/powerpoint/2010/main" val="1119482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743C04-C50F-482F-A1F8-963955883362}" type="slidenum">
              <a:rPr lang="en-US" smtClean="0">
                <a:solidFill>
                  <a:srgbClr val="000000"/>
                </a:solidFill>
                <a:latin typeface="Franklin Gothic Book" pitchFamily="34" charset="0"/>
              </a:rPr>
              <a:pPr eaLnBrk="1" hangingPunct="1"/>
              <a:t>53</a:t>
            </a:fld>
            <a:endParaRPr lang="en-US" smtClean="0">
              <a:solidFill>
                <a:srgbClr val="000000"/>
              </a:solidFill>
              <a:latin typeface="Franklin Gothic Book" pitchFamily="34" charset="0"/>
            </a:endParaRPr>
          </a:p>
        </p:txBody>
      </p:sp>
      <p:pic>
        <p:nvPicPr>
          <p:cNvPr id="2969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8686800" cy="651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5318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8C34CC-1219-4DF2-9A2C-79021796BCEC}" type="slidenum">
              <a:rPr lang="en-US" smtClean="0">
                <a:solidFill>
                  <a:srgbClr val="000000"/>
                </a:solidFill>
                <a:latin typeface="Franklin Gothic Book" pitchFamily="34" charset="0"/>
              </a:rPr>
              <a:pPr eaLnBrk="1" hangingPunct="1"/>
              <a:t>54</a:t>
            </a:fld>
            <a:endParaRPr lang="en-US" smtClean="0">
              <a:solidFill>
                <a:srgbClr val="000000"/>
              </a:solidFill>
              <a:latin typeface="Franklin Gothic Book" pitchFamily="34" charset="0"/>
            </a:endParaRPr>
          </a:p>
        </p:txBody>
      </p:sp>
      <p:pic>
        <p:nvPicPr>
          <p:cNvPr id="307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66675"/>
            <a:ext cx="5638800"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3852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463850-D32E-45AA-B707-1F0A5C69204B}" type="slidenum">
              <a:rPr lang="en-US" smtClean="0">
                <a:solidFill>
                  <a:srgbClr val="000000"/>
                </a:solidFill>
                <a:latin typeface="Franklin Gothic Book" pitchFamily="34" charset="0"/>
              </a:rPr>
              <a:pPr eaLnBrk="1" hangingPunct="1"/>
              <a:t>55</a:t>
            </a:fld>
            <a:endParaRPr lang="en-US" smtClean="0">
              <a:solidFill>
                <a:srgbClr val="000000"/>
              </a:solidFill>
              <a:latin typeface="Franklin Gothic Book" pitchFamily="34" charset="0"/>
            </a:endParaRPr>
          </a:p>
        </p:txBody>
      </p:sp>
      <p:pic>
        <p:nvPicPr>
          <p:cNvPr id="3174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938" y="0"/>
            <a:ext cx="8501062"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5453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F50E99-5010-4361-97B0-6225E05700F2}" type="slidenum">
              <a:rPr lang="en-US" smtClean="0">
                <a:solidFill>
                  <a:srgbClr val="000000"/>
                </a:solidFill>
                <a:latin typeface="Franklin Gothic Book" pitchFamily="34" charset="0"/>
              </a:rPr>
              <a:pPr eaLnBrk="1" hangingPunct="1"/>
              <a:t>56</a:t>
            </a:fld>
            <a:endParaRPr lang="en-US" smtClean="0">
              <a:solidFill>
                <a:srgbClr val="000000"/>
              </a:solidFill>
              <a:latin typeface="Franklin Gothic Book" pitchFamily="34" charset="0"/>
            </a:endParaRPr>
          </a:p>
        </p:txBody>
      </p:sp>
      <p:pic>
        <p:nvPicPr>
          <p:cNvPr id="3277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92088"/>
            <a:ext cx="6629400" cy="655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3013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A75BA7-549F-4635-A985-4103233E9509}" type="slidenum">
              <a:rPr lang="en-US" smtClean="0">
                <a:solidFill>
                  <a:srgbClr val="000000"/>
                </a:solidFill>
                <a:latin typeface="Franklin Gothic Book" pitchFamily="34" charset="0"/>
              </a:rPr>
              <a:pPr eaLnBrk="1" hangingPunct="1"/>
              <a:t>57</a:t>
            </a:fld>
            <a:endParaRPr lang="en-US" smtClean="0">
              <a:solidFill>
                <a:srgbClr val="000000"/>
              </a:solidFill>
              <a:latin typeface="Franklin Gothic Book" pitchFamily="34" charset="0"/>
            </a:endParaRPr>
          </a:p>
        </p:txBody>
      </p:sp>
      <p:pic>
        <p:nvPicPr>
          <p:cNvPr id="3379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457200"/>
            <a:ext cx="85979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2020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Pj0414068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457200" y="1981200"/>
            <a:ext cx="845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8800">
                <a:solidFill>
                  <a:srgbClr val="99CC00"/>
                </a:solidFill>
                <a:latin typeface="Calibri" pitchFamily="34" charset="0"/>
              </a:rPr>
              <a:t>Show us the website, already!</a:t>
            </a:r>
            <a:endParaRPr lang="en-US" sz="8800" i="1">
              <a:solidFill>
                <a:srgbClr val="99CC00"/>
              </a:solidFill>
              <a:latin typeface="Calibri" pitchFamily="34" charset="0"/>
            </a:endParaRPr>
          </a:p>
        </p:txBody>
      </p:sp>
      <p:sp>
        <p:nvSpPr>
          <p:cNvPr id="2" name="TextBox 1"/>
          <p:cNvSpPr txBox="1"/>
          <p:nvPr/>
        </p:nvSpPr>
        <p:spPr>
          <a:xfrm>
            <a:off x="2743200" y="5975350"/>
            <a:ext cx="4800600" cy="8318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r>
              <a:rPr lang="en-US" sz="2400" b="1" dirty="0">
                <a:solidFill>
                  <a:srgbClr val="000000"/>
                </a:solidFill>
                <a:hlinkClick r:id="rId4"/>
              </a:rPr>
              <a:t>http://cf.pca.state.mn.us/water/watershedweb/wdip/index.cfm</a:t>
            </a:r>
            <a:endParaRPr lang="en-US" sz="2400" b="1" dirty="0">
              <a:solidFill>
                <a:srgbClr val="000000"/>
              </a:solidFill>
            </a:endParaRPr>
          </a:p>
        </p:txBody>
      </p:sp>
    </p:spTree>
    <p:extLst>
      <p:ext uri="{BB962C8B-B14F-4D97-AF65-F5344CB8AC3E}">
        <p14:creationId xmlns:p14="http://schemas.microsoft.com/office/powerpoint/2010/main" val="14742940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REST architecture</a:t>
            </a:r>
            <a:endParaRPr lang="en-US" dirty="0"/>
          </a:p>
        </p:txBody>
      </p:sp>
      <p:sp>
        <p:nvSpPr>
          <p:cNvPr id="3584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6ABB77-044A-479C-992D-1289F510F159}" type="slidenum">
              <a:rPr lang="en-US" smtClean="0">
                <a:solidFill>
                  <a:srgbClr val="000000"/>
                </a:solidFill>
                <a:latin typeface="Franklin Gothic Book" pitchFamily="34" charset="0"/>
              </a:rPr>
              <a:pPr eaLnBrk="1" hangingPunct="1"/>
              <a:t>59</a:t>
            </a:fld>
            <a:endParaRPr lang="en-US" smtClean="0">
              <a:solidFill>
                <a:srgbClr val="000000"/>
              </a:solidFill>
              <a:latin typeface="Franklin Gothic Book" pitchFamily="34" charset="0"/>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2400" y="1346200"/>
            <a:ext cx="60706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TextBox 1"/>
          <p:cNvSpPr txBox="1">
            <a:spLocks noChangeArrowheads="1"/>
          </p:cNvSpPr>
          <p:nvPr/>
        </p:nvSpPr>
        <p:spPr bwMode="auto">
          <a:xfrm>
            <a:off x="5334000" y="12192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solidFill>
                  <a:prstClr val="black"/>
                </a:solidFill>
              </a:rPr>
              <a:t>(the MPCA API)</a:t>
            </a:r>
          </a:p>
        </p:txBody>
      </p:sp>
    </p:spTree>
    <p:extLst>
      <p:ext uri="{BB962C8B-B14F-4D97-AF65-F5344CB8AC3E}">
        <p14:creationId xmlns:p14="http://schemas.microsoft.com/office/powerpoint/2010/main" val="1238305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457200" y="1600200"/>
            <a:ext cx="7924800" cy="4267200"/>
          </a:xfrm>
        </p:spPr>
        <p:txBody>
          <a:bodyPr/>
          <a:lstStyle/>
          <a:p>
            <a:endParaRPr lang="en-US" dirty="0"/>
          </a:p>
          <a:p>
            <a:r>
              <a:rPr lang="en-US" sz="3600" dirty="0" smtClean="0"/>
              <a:t>Other Geospatial Legislation?</a:t>
            </a:r>
          </a:p>
          <a:p>
            <a:r>
              <a:rPr lang="en-US" sz="3600" dirty="0"/>
              <a:t>Discussion:</a:t>
            </a:r>
            <a:r>
              <a:rPr lang="en-US" dirty="0"/>
              <a:t>  </a:t>
            </a:r>
          </a:p>
          <a:p>
            <a:pPr lvl="1"/>
            <a:r>
              <a:rPr lang="en-US" dirty="0"/>
              <a:t>How do we collaborate?</a:t>
            </a:r>
          </a:p>
          <a:p>
            <a:pPr lvl="1"/>
            <a:r>
              <a:rPr lang="en-US" dirty="0"/>
              <a:t>Future </a:t>
            </a:r>
            <a:r>
              <a:rPr lang="en-US" dirty="0" smtClean="0"/>
              <a:t>direction:  A data </a:t>
            </a:r>
            <a:r>
              <a:rPr lang="en-US" dirty="0"/>
              <a:t>sharing </a:t>
            </a:r>
            <a:r>
              <a:rPr lang="en-US" dirty="0" smtClean="0"/>
              <a:t>workgroup?</a:t>
            </a:r>
            <a:endParaRPr lang="en-US" dirty="0"/>
          </a:p>
          <a:p>
            <a:endParaRPr lang="en-US" sz="3600" dirty="0" smtClean="0"/>
          </a:p>
          <a:p>
            <a:endParaRPr lang="en-US" sz="3600" dirty="0"/>
          </a:p>
        </p:txBody>
      </p:sp>
      <p:sp>
        <p:nvSpPr>
          <p:cNvPr id="3" name="Title 2"/>
          <p:cNvSpPr>
            <a:spLocks noGrp="1"/>
          </p:cNvSpPr>
          <p:nvPr>
            <p:ph type="title"/>
          </p:nvPr>
        </p:nvSpPr>
        <p:spPr>
          <a:xfrm>
            <a:off x="457200" y="381000"/>
            <a:ext cx="7924800" cy="609600"/>
          </a:xfrm>
        </p:spPr>
        <p:txBody>
          <a:bodyPr/>
          <a:lstStyle/>
          <a:p>
            <a:r>
              <a:rPr lang="en-US" sz="4000" dirty="0" smtClean="0"/>
              <a:t>Legislative Session</a:t>
            </a:r>
            <a:endParaRPr lang="en-US" sz="4000" dirty="0"/>
          </a:p>
        </p:txBody>
      </p:sp>
      <p:pic>
        <p:nvPicPr>
          <p:cNvPr id="4" name="Picture 2" descr="http://upload.wikimedia.org/wikipedia/commons/a/ac/Minnesota_State_Capit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4362506"/>
            <a:ext cx="3086100" cy="199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372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smtClean="0"/>
              <a:t>REST architecture</a:t>
            </a:r>
            <a:endParaRPr lang="en-US" dirty="0"/>
          </a:p>
        </p:txBody>
      </p:sp>
      <p:sp>
        <p:nvSpPr>
          <p:cNvPr id="3686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A2C79B-B69A-4F4C-A186-84A2E05AE67E}" type="slidenum">
              <a:rPr lang="en-US" smtClean="0">
                <a:solidFill>
                  <a:srgbClr val="000000"/>
                </a:solidFill>
                <a:latin typeface="Franklin Gothic Book" pitchFamily="34" charset="0"/>
              </a:rPr>
              <a:pPr eaLnBrk="1" hangingPunct="1"/>
              <a:t>60</a:t>
            </a:fld>
            <a:endParaRPr lang="en-US" smtClean="0">
              <a:solidFill>
                <a:srgbClr val="000000"/>
              </a:solidFill>
              <a:latin typeface="Franklin Gothic Book" pitchFamily="34" charset="0"/>
            </a:endParaRP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066800"/>
            <a:ext cx="8280400" cy="516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9" name="TextBox 5"/>
          <p:cNvSpPr txBox="1">
            <a:spLocks noChangeArrowheads="1"/>
          </p:cNvSpPr>
          <p:nvPr/>
        </p:nvSpPr>
        <p:spPr bwMode="auto">
          <a:xfrm>
            <a:off x="5334000" y="12192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solidFill>
                  <a:prstClr val="black"/>
                </a:solidFill>
              </a:rPr>
              <a:t>(the MPCA API)</a:t>
            </a:r>
          </a:p>
        </p:txBody>
      </p:sp>
    </p:spTree>
    <p:extLst>
      <p:ext uri="{BB962C8B-B14F-4D97-AF65-F5344CB8AC3E}">
        <p14:creationId xmlns:p14="http://schemas.microsoft.com/office/powerpoint/2010/main" val="34951952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1CFFC6-2056-403F-875F-44B3007905F4}" type="slidenum">
              <a:rPr lang="en-US" smtClean="0">
                <a:solidFill>
                  <a:srgbClr val="000000"/>
                </a:solidFill>
                <a:latin typeface="Franklin Gothic Book" pitchFamily="34" charset="0"/>
              </a:rPr>
              <a:pPr eaLnBrk="1" hangingPunct="1"/>
              <a:t>61</a:t>
            </a:fld>
            <a:endParaRPr lang="en-US" smtClean="0">
              <a:solidFill>
                <a:srgbClr val="000000"/>
              </a:solidFill>
              <a:latin typeface="Franklin Gothic Book" pitchFamily="34" charset="0"/>
            </a:endParaRPr>
          </a:p>
        </p:txBody>
      </p:sp>
      <p:sp>
        <p:nvSpPr>
          <p:cNvPr id="37891" name="Date Placeholder 1"/>
          <p:cNvSpPr>
            <a:spLocks noGrp="1"/>
          </p:cNvSpPr>
          <p:nvPr>
            <p:ph type="dt" sz="quarter" idx="11"/>
          </p:nvPr>
        </p:nvSpPr>
        <p:spPr bwMode="auto">
          <a:xfrm>
            <a:off x="776288"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898989"/>
                </a:solidFill>
              </a:rPr>
              <a:t>Manually enter date here if desired.</a:t>
            </a:r>
          </a:p>
        </p:txBody>
      </p:sp>
      <p:pic>
        <p:nvPicPr>
          <p:cNvPr id="3789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609600"/>
            <a:ext cx="73914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pPr eaLnBrk="1" fontAlgn="auto" hangingPunct="1">
              <a:spcAft>
                <a:spcPts val="0"/>
              </a:spcAft>
              <a:defRPr/>
            </a:pPr>
            <a:r>
              <a:rPr lang="en-US" dirty="0" smtClean="0"/>
              <a:t>REST architecture</a:t>
            </a:r>
            <a:endParaRPr lang="en-US" dirty="0"/>
          </a:p>
        </p:txBody>
      </p:sp>
      <p:sp>
        <p:nvSpPr>
          <p:cNvPr id="37894" name="TextBox 2"/>
          <p:cNvSpPr txBox="1">
            <a:spLocks noChangeArrowheads="1"/>
          </p:cNvSpPr>
          <p:nvPr/>
        </p:nvSpPr>
        <p:spPr bwMode="auto">
          <a:xfrm>
            <a:off x="228600" y="5638800"/>
            <a:ext cx="868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prstClr val="black"/>
                </a:solidFill>
              </a:rPr>
              <a:t>http://petra/api/v1/surfacewater/monitoring-stations/results?stationId=62-0061-00-101&amp;format=text</a:t>
            </a:r>
          </a:p>
        </p:txBody>
      </p:sp>
      <p:sp>
        <p:nvSpPr>
          <p:cNvPr id="37895" name="TextBox 6"/>
          <p:cNvSpPr txBox="1">
            <a:spLocks noChangeArrowheads="1"/>
          </p:cNvSpPr>
          <p:nvPr/>
        </p:nvSpPr>
        <p:spPr bwMode="auto">
          <a:xfrm>
            <a:off x="5334000" y="12192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solidFill>
                  <a:prstClr val="black"/>
                </a:solidFill>
              </a:rPr>
              <a:t>(the MPCA API)</a:t>
            </a:r>
          </a:p>
        </p:txBody>
      </p:sp>
    </p:spTree>
    <p:extLst>
      <p:ext uri="{BB962C8B-B14F-4D97-AF65-F5344CB8AC3E}">
        <p14:creationId xmlns:p14="http://schemas.microsoft.com/office/powerpoint/2010/main" val="5089190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A32E86-D878-415A-B718-5C5B9B1D0494}" type="slidenum">
              <a:rPr lang="en-US" smtClean="0">
                <a:solidFill>
                  <a:srgbClr val="000000"/>
                </a:solidFill>
                <a:latin typeface="Franklin Gothic Book" pitchFamily="34" charset="0"/>
              </a:rPr>
              <a:pPr eaLnBrk="1" hangingPunct="1"/>
              <a:t>62</a:t>
            </a:fld>
            <a:endParaRPr lang="en-US" smtClean="0">
              <a:solidFill>
                <a:srgbClr val="000000"/>
              </a:solidFill>
              <a:latin typeface="Franklin Gothic Book" pitchFamily="34" charset="0"/>
            </a:endParaRPr>
          </a:p>
        </p:txBody>
      </p:sp>
      <p:sp>
        <p:nvSpPr>
          <p:cNvPr id="38915" name="Date Placeholder 1"/>
          <p:cNvSpPr>
            <a:spLocks noGrp="1"/>
          </p:cNvSpPr>
          <p:nvPr>
            <p:ph type="dt" sz="quarter" idx="11"/>
          </p:nvPr>
        </p:nvSpPr>
        <p:spPr bwMode="auto">
          <a:xfrm>
            <a:off x="776288"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898989"/>
                </a:solidFill>
              </a:rPr>
              <a:t>Manually enter date here if desired.</a:t>
            </a:r>
          </a:p>
        </p:txBody>
      </p:sp>
      <p:sp>
        <p:nvSpPr>
          <p:cNvPr id="4" name="Title 3"/>
          <p:cNvSpPr>
            <a:spLocks noGrp="1"/>
          </p:cNvSpPr>
          <p:nvPr>
            <p:ph type="title"/>
          </p:nvPr>
        </p:nvSpPr>
        <p:spPr>
          <a:xfrm>
            <a:off x="457200" y="304800"/>
            <a:ext cx="7924800" cy="609600"/>
          </a:xfrm>
        </p:spPr>
        <p:txBody>
          <a:bodyPr/>
          <a:lstStyle/>
          <a:p>
            <a:pPr eaLnBrk="1" fontAlgn="auto" hangingPunct="1">
              <a:spcAft>
                <a:spcPts val="0"/>
              </a:spcAft>
              <a:defRPr/>
            </a:pPr>
            <a:r>
              <a:rPr lang="en-US" dirty="0"/>
              <a:t>http://riverwatch.wq.io/</a:t>
            </a:r>
          </a:p>
        </p:txBody>
      </p:sp>
      <p:pic>
        <p:nvPicPr>
          <p:cNvPr id="3891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5538" y="990600"/>
            <a:ext cx="603726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4617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905000"/>
            <a:ext cx="5943600" cy="4525963"/>
          </a:xfrm>
        </p:spPr>
        <p:txBody>
          <a:bodyPr/>
          <a:lstStyle/>
          <a:p>
            <a:pPr eaLnBrk="1" fontAlgn="auto" hangingPunct="1">
              <a:spcAft>
                <a:spcPts val="0"/>
              </a:spcAft>
              <a:buFont typeface="Arial" pitchFamily="34" charset="0"/>
              <a:buChar char="•"/>
              <a:defRPr/>
            </a:pPr>
            <a:r>
              <a:rPr lang="en-US" sz="2000" dirty="0" smtClean="0">
                <a:latin typeface="Times New Roman" pitchFamily="18" charset="0"/>
                <a:cs typeface="Times New Roman" pitchFamily="18" charset="0"/>
              </a:rPr>
              <a:t>It’s not enough to give people “data” they need information</a:t>
            </a:r>
          </a:p>
          <a:p>
            <a:pPr marL="0" indent="0" eaLnBrk="1" fontAlgn="auto" hangingPunct="1">
              <a:spcAft>
                <a:spcPts val="0"/>
              </a:spcAft>
              <a:buFont typeface="Arial" pitchFamily="34" charset="0"/>
              <a:buNone/>
              <a:defRPr/>
            </a:pPr>
            <a:endParaRPr lang="en-US" sz="2000"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en-US" sz="2000" dirty="0" smtClean="0">
                <a:latin typeface="Times New Roman" pitchFamily="18" charset="0"/>
                <a:cs typeface="Times New Roman" pitchFamily="18" charset="0"/>
              </a:rPr>
              <a:t>We have a bad habit of tying up our knowledge in PDF reports</a:t>
            </a:r>
          </a:p>
          <a:p>
            <a:pPr marL="0" indent="0" eaLnBrk="1" fontAlgn="auto" hangingPunct="1">
              <a:spcAft>
                <a:spcPts val="0"/>
              </a:spcAft>
              <a:buFont typeface="Arial" pitchFamily="34" charset="0"/>
              <a:buNone/>
              <a:defRPr/>
            </a:pPr>
            <a:endParaRPr lang="en-US" sz="2000"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en-US" sz="2000" dirty="0" smtClean="0">
                <a:latin typeface="Times New Roman" pitchFamily="18" charset="0"/>
                <a:cs typeface="Times New Roman" pitchFamily="18" charset="0"/>
              </a:rPr>
              <a:t>Single function maps and “map portals” are equally important.</a:t>
            </a:r>
          </a:p>
          <a:p>
            <a:pPr marL="0" indent="0" eaLnBrk="1" fontAlgn="auto" hangingPunct="1">
              <a:spcAft>
                <a:spcPts val="0"/>
              </a:spcAft>
              <a:buFont typeface="Arial" pitchFamily="34" charset="0"/>
              <a:buNone/>
              <a:defRPr/>
            </a:pPr>
            <a:endParaRPr lang="en-US" sz="2000"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en-US" sz="2000" dirty="0" smtClean="0">
                <a:latin typeface="Times New Roman" pitchFamily="18" charset="0"/>
                <a:cs typeface="Times New Roman" pitchFamily="18" charset="0"/>
              </a:rPr>
              <a:t>Separation of the data model (M) and the application (VC) using REST opens our data to third party development</a:t>
            </a:r>
            <a:endParaRPr lang="en-US" sz="2000" dirty="0">
              <a:latin typeface="Times New Roman" pitchFamily="18" charset="0"/>
              <a:cs typeface="Times New Roman" pitchFamily="18" charset="0"/>
            </a:endParaRPr>
          </a:p>
          <a:p>
            <a:pPr eaLnBrk="1" fontAlgn="auto" hangingPunct="1">
              <a:spcAft>
                <a:spcPts val="0"/>
              </a:spcAft>
              <a:buFont typeface="Arial" pitchFamily="34" charset="0"/>
              <a:buChar char="•"/>
              <a:defRPr/>
            </a:pPr>
            <a:endParaRPr lang="en-US" dirty="0"/>
          </a:p>
        </p:txBody>
      </p:sp>
      <p:sp>
        <p:nvSpPr>
          <p:cNvPr id="39939"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t>Summary</a:t>
            </a:r>
          </a:p>
        </p:txBody>
      </p:sp>
    </p:spTree>
    <p:extLst>
      <p:ext uri="{BB962C8B-B14F-4D97-AF65-F5344CB8AC3E}">
        <p14:creationId xmlns:p14="http://schemas.microsoft.com/office/powerpoint/2010/main" val="9309268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MPj04395360000[1]"/>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4514" y="-36286"/>
            <a:ext cx="16687800" cy="8980488"/>
          </a:xfrm>
        </p:spPr>
      </p:pic>
      <p:sp>
        <p:nvSpPr>
          <p:cNvPr id="40963" name="Rectangle 3"/>
          <p:cNvSpPr>
            <a:spLocks noChangeArrowheads="1"/>
          </p:cNvSpPr>
          <p:nvPr/>
        </p:nvSpPr>
        <p:spPr bwMode="auto">
          <a:xfrm>
            <a:off x="457200" y="1981200"/>
            <a:ext cx="845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8800" dirty="0">
                <a:solidFill>
                  <a:srgbClr val="FF6600"/>
                </a:solidFill>
                <a:latin typeface="Calibri" pitchFamily="34" charset="0"/>
              </a:rPr>
              <a:t>Questions?</a:t>
            </a:r>
            <a:endParaRPr lang="en-US" sz="8800" i="1" dirty="0">
              <a:solidFill>
                <a:srgbClr val="FF6600"/>
              </a:solidFill>
              <a:latin typeface="Calibri" pitchFamily="34" charset="0"/>
            </a:endParaRPr>
          </a:p>
        </p:txBody>
      </p:sp>
    </p:spTree>
    <p:extLst>
      <p:ext uri="{BB962C8B-B14F-4D97-AF65-F5344CB8AC3E}">
        <p14:creationId xmlns:p14="http://schemas.microsoft.com/office/powerpoint/2010/main" val="32738195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1905000"/>
            <a:ext cx="8229600" cy="3581400"/>
          </a:xfrm>
        </p:spPr>
        <p:txBody>
          <a:bodyPr/>
          <a:lstStyle/>
          <a:p>
            <a:pPr marL="285750" indent="-285750" algn="l">
              <a:buFont typeface="Arial" pitchFamily="34" charset="0"/>
              <a:buChar char="•"/>
            </a:pPr>
            <a:r>
              <a:rPr lang="en-US" sz="2800" dirty="0" smtClean="0">
                <a:latin typeface="Arial" pitchFamily="34" charset="0"/>
                <a:cs typeface="Arial" pitchFamily="34" charset="0"/>
              </a:rPr>
              <a:t>What went </a:t>
            </a:r>
            <a:r>
              <a:rPr lang="en-US" sz="2800" dirty="0">
                <a:latin typeface="Arial" pitchFamily="34" charset="0"/>
                <a:cs typeface="Arial" pitchFamily="34" charset="0"/>
              </a:rPr>
              <a:t>w</a:t>
            </a:r>
            <a:r>
              <a:rPr lang="en-US" sz="2800" dirty="0" smtClean="0">
                <a:latin typeface="Arial" pitchFamily="34" charset="0"/>
                <a:cs typeface="Arial" pitchFamily="34" charset="0"/>
              </a:rPr>
              <a:t>ell?</a:t>
            </a:r>
          </a:p>
          <a:p>
            <a:pPr marL="285750" indent="-285750" algn="l">
              <a:buFont typeface="Arial" pitchFamily="34" charset="0"/>
              <a:buChar char="•"/>
            </a:pPr>
            <a:r>
              <a:rPr lang="en-US" sz="2800" dirty="0" smtClean="0">
                <a:latin typeface="Arial" pitchFamily="34" charset="0"/>
                <a:cs typeface="Arial" pitchFamily="34" charset="0"/>
              </a:rPr>
              <a:t>What can be done better?</a:t>
            </a:r>
          </a:p>
          <a:p>
            <a:pPr marL="285750" indent="-285750" algn="l">
              <a:buFont typeface="Arial" pitchFamily="34" charset="0"/>
              <a:buChar char="•"/>
            </a:pPr>
            <a:r>
              <a:rPr lang="en-US" sz="2800" dirty="0" smtClean="0">
                <a:latin typeface="Arial" pitchFamily="34" charset="0"/>
                <a:cs typeface="Arial" pitchFamily="34" charset="0"/>
              </a:rPr>
              <a:t>Have we missed something we need to do?</a:t>
            </a:r>
          </a:p>
          <a:p>
            <a:pPr marL="285750" indent="-285750" algn="l">
              <a:buFont typeface="Arial" pitchFamily="34" charset="0"/>
              <a:buChar char="•"/>
            </a:pPr>
            <a:r>
              <a:rPr lang="en-US" sz="2800" dirty="0" smtClean="0">
                <a:latin typeface="Arial" pitchFamily="34" charset="0"/>
                <a:cs typeface="Arial" pitchFamily="34" charset="0"/>
              </a:rPr>
              <a:t>How do we get next Council off to good start?</a:t>
            </a:r>
          </a:p>
          <a:p>
            <a:pPr marL="285750" indent="-285750" algn="l">
              <a:buFont typeface="Arial" pitchFamily="34" charset="0"/>
              <a:buChar char="•"/>
            </a:pPr>
            <a:r>
              <a:rPr lang="en-US" sz="2800" dirty="0" smtClean="0">
                <a:latin typeface="Arial" pitchFamily="34" charset="0"/>
                <a:cs typeface="Arial" pitchFamily="34" charset="0"/>
              </a:rPr>
              <a:t>How do we improve member/sector communications?</a:t>
            </a:r>
          </a:p>
          <a:p>
            <a:pPr marL="285750" indent="-285750" algn="l">
              <a:buFont typeface="Arial" pitchFamily="34" charset="0"/>
              <a:buChar char="•"/>
            </a:pPr>
            <a:r>
              <a:rPr lang="en-US" sz="2800" dirty="0" smtClean="0">
                <a:latin typeface="Arial" pitchFamily="34" charset="0"/>
                <a:cs typeface="Arial" pitchFamily="34" charset="0"/>
              </a:rPr>
              <a:t>State agency representation on Council?</a:t>
            </a:r>
          </a:p>
          <a:p>
            <a:pPr algn="l"/>
            <a:endParaRPr lang="en-US" sz="2800" dirty="0">
              <a:latin typeface="Arial" pitchFamily="34" charset="0"/>
              <a:cs typeface="Arial" pitchFamily="34" charset="0"/>
            </a:endParaRPr>
          </a:p>
        </p:txBody>
      </p:sp>
      <p:sp>
        <p:nvSpPr>
          <p:cNvPr id="3" name="Title 2"/>
          <p:cNvSpPr>
            <a:spLocks noGrp="1"/>
          </p:cNvSpPr>
          <p:nvPr>
            <p:ph type="title"/>
          </p:nvPr>
        </p:nvSpPr>
        <p:spPr>
          <a:xfrm>
            <a:off x="609600" y="533400"/>
            <a:ext cx="7772400" cy="990600"/>
          </a:xfrm>
        </p:spPr>
        <p:txBody>
          <a:bodyPr/>
          <a:lstStyle/>
          <a:p>
            <a:r>
              <a:rPr lang="en-US" sz="3400" dirty="0" smtClean="0"/>
              <a:t>Feedback: Past Two Years of the Council</a:t>
            </a:r>
            <a:endParaRPr lang="en-US" sz="3400" dirty="0"/>
          </a:p>
        </p:txBody>
      </p:sp>
    </p:spTree>
    <p:extLst>
      <p:ext uri="{BB962C8B-B14F-4D97-AF65-F5344CB8AC3E}">
        <p14:creationId xmlns:p14="http://schemas.microsoft.com/office/powerpoint/2010/main" val="8674033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914400" y="1600200"/>
            <a:ext cx="7620000" cy="4191000"/>
          </a:xfrm>
        </p:spPr>
        <p:txBody>
          <a:bodyPr/>
          <a:lstStyle/>
          <a:p>
            <a:pPr algn="l"/>
            <a:r>
              <a:rPr lang="en-US" sz="2000" dirty="0" smtClean="0">
                <a:latin typeface="Arial" pitchFamily="34" charset="0"/>
                <a:cs typeface="Arial" pitchFamily="34" charset="0"/>
              </a:rPr>
              <a:t>At-Large  </a:t>
            </a:r>
            <a:r>
              <a:rPr lang="en-US" sz="2000" dirty="0">
                <a:latin typeface="Arial" pitchFamily="34" charset="0"/>
                <a:cs typeface="Arial" pitchFamily="34" charset="0"/>
              </a:rPr>
              <a:t>(4) </a:t>
            </a:r>
          </a:p>
          <a:p>
            <a:pPr algn="l"/>
            <a:r>
              <a:rPr lang="en-US" sz="2000" dirty="0" smtClean="0">
                <a:latin typeface="Arial" pitchFamily="34" charset="0"/>
                <a:cs typeface="Arial" pitchFamily="34" charset="0"/>
              </a:rPr>
              <a:t>Business  (2</a:t>
            </a:r>
            <a:r>
              <a:rPr lang="en-US" sz="2000" dirty="0">
                <a:latin typeface="Arial" pitchFamily="34" charset="0"/>
                <a:cs typeface="Arial" pitchFamily="34" charset="0"/>
              </a:rPr>
              <a:t>)</a:t>
            </a:r>
          </a:p>
          <a:p>
            <a:pPr algn="l"/>
            <a:r>
              <a:rPr lang="en-US" sz="2000" dirty="0">
                <a:latin typeface="Arial" pitchFamily="34" charset="0"/>
                <a:cs typeface="Arial" pitchFamily="34" charset="0"/>
              </a:rPr>
              <a:t>Education, K-12  (1)</a:t>
            </a:r>
          </a:p>
          <a:p>
            <a:pPr algn="l"/>
            <a:r>
              <a:rPr lang="en-US" sz="2000" dirty="0">
                <a:latin typeface="Arial" pitchFamily="34" charset="0"/>
                <a:cs typeface="Arial" pitchFamily="34" charset="0"/>
              </a:rPr>
              <a:t>Education, </a:t>
            </a:r>
            <a:r>
              <a:rPr lang="en-US" sz="2000" dirty="0" err="1">
                <a:latin typeface="Arial" pitchFamily="34" charset="0"/>
                <a:cs typeface="Arial" pitchFamily="34" charset="0"/>
              </a:rPr>
              <a:t>MnSCU</a:t>
            </a:r>
            <a:r>
              <a:rPr lang="en-US" sz="2000" dirty="0">
                <a:latin typeface="Arial" pitchFamily="34" charset="0"/>
                <a:cs typeface="Arial" pitchFamily="34" charset="0"/>
              </a:rPr>
              <a:t> (1)</a:t>
            </a:r>
          </a:p>
          <a:p>
            <a:pPr algn="l"/>
            <a:r>
              <a:rPr lang="en-US" sz="2000" dirty="0">
                <a:latin typeface="Arial" pitchFamily="34" charset="0"/>
                <a:cs typeface="Arial" pitchFamily="34" charset="0"/>
              </a:rPr>
              <a:t>Education, U of M  </a:t>
            </a:r>
            <a:r>
              <a:rPr lang="en-US" sz="2000" dirty="0" smtClean="0">
                <a:latin typeface="Arial" pitchFamily="34" charset="0"/>
                <a:cs typeface="Arial" pitchFamily="34" charset="0"/>
              </a:rPr>
              <a:t>(</a:t>
            </a:r>
            <a:r>
              <a:rPr lang="en-US" sz="2000" dirty="0">
                <a:latin typeface="Arial" pitchFamily="34" charset="0"/>
                <a:cs typeface="Arial" pitchFamily="34" charset="0"/>
              </a:rPr>
              <a:t>1</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algn="l"/>
            <a:r>
              <a:rPr lang="en-US" sz="2000" dirty="0">
                <a:latin typeface="Arial" pitchFamily="34" charset="0"/>
                <a:cs typeface="Arial" pitchFamily="34" charset="0"/>
              </a:rPr>
              <a:t>City, Metro  (1)</a:t>
            </a:r>
          </a:p>
          <a:p>
            <a:pPr algn="l"/>
            <a:r>
              <a:rPr lang="en-US" sz="2000" dirty="0">
                <a:latin typeface="Arial" pitchFamily="34" charset="0"/>
                <a:cs typeface="Arial" pitchFamily="34" charset="0"/>
              </a:rPr>
              <a:t>City, Non-Metro  (1</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algn="l"/>
            <a:r>
              <a:rPr lang="en-US" sz="2000" dirty="0">
                <a:latin typeface="Arial" pitchFamily="34" charset="0"/>
                <a:cs typeface="Arial" pitchFamily="34" charset="0"/>
              </a:rPr>
              <a:t>County, Metro  (1)</a:t>
            </a:r>
          </a:p>
          <a:p>
            <a:pPr algn="l"/>
            <a:r>
              <a:rPr lang="en-US" sz="2000" dirty="0">
                <a:latin typeface="Arial" pitchFamily="34" charset="0"/>
                <a:cs typeface="Arial" pitchFamily="34" charset="0"/>
              </a:rPr>
              <a:t>County, Non-Metro  (1</a:t>
            </a:r>
            <a:r>
              <a:rPr lang="en-US" sz="2000" dirty="0" smtClean="0">
                <a:latin typeface="Arial" pitchFamily="34" charset="0"/>
                <a:cs typeface="Arial" pitchFamily="34" charset="0"/>
              </a:rPr>
              <a:t>)</a:t>
            </a:r>
          </a:p>
        </p:txBody>
      </p:sp>
      <p:sp>
        <p:nvSpPr>
          <p:cNvPr id="4" name="Title 3"/>
          <p:cNvSpPr>
            <a:spLocks noGrp="1"/>
          </p:cNvSpPr>
          <p:nvPr>
            <p:ph type="title"/>
          </p:nvPr>
        </p:nvSpPr>
        <p:spPr>
          <a:xfrm>
            <a:off x="381000" y="609600"/>
            <a:ext cx="8077200" cy="609600"/>
          </a:xfrm>
        </p:spPr>
        <p:txBody>
          <a:bodyPr/>
          <a:lstStyle/>
          <a:p>
            <a:r>
              <a:rPr lang="en-US" dirty="0" smtClean="0"/>
              <a:t>Current Member Representation</a:t>
            </a:r>
            <a:endParaRPr lang="en-US" dirty="0"/>
          </a:p>
        </p:txBody>
      </p:sp>
      <p:sp>
        <p:nvSpPr>
          <p:cNvPr id="6" name="Text Placeholder 4"/>
          <p:cNvSpPr txBox="1">
            <a:spLocks/>
          </p:cNvSpPr>
          <p:nvPr/>
        </p:nvSpPr>
        <p:spPr>
          <a:xfrm>
            <a:off x="4648200" y="1600200"/>
            <a:ext cx="3657600" cy="4191000"/>
          </a:xfrm>
          <a:prstGeom prst="rect">
            <a:avLst/>
          </a:prstGeom>
        </p:spPr>
        <p:txBody>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a:lstStyle>
          <a:p>
            <a:pPr algn="l"/>
            <a:r>
              <a:rPr lang="en-US" sz="2000" dirty="0" smtClean="0">
                <a:latin typeface="Arial" pitchFamily="34" charset="0"/>
                <a:cs typeface="Arial" pitchFamily="34" charset="0"/>
              </a:rPr>
              <a:t>Federal (1) +</a:t>
            </a:r>
          </a:p>
          <a:p>
            <a:pPr algn="l"/>
            <a:r>
              <a:rPr lang="en-US" sz="2000" dirty="0" smtClean="0">
                <a:latin typeface="Arial" pitchFamily="34" charset="0"/>
                <a:cs typeface="Arial" pitchFamily="34" charset="0"/>
              </a:rPr>
              <a:t>MN GIS/LIS Consortium  (1) </a:t>
            </a:r>
          </a:p>
          <a:p>
            <a:pPr algn="l"/>
            <a:r>
              <a:rPr lang="en-US" sz="2000" dirty="0" smtClean="0">
                <a:latin typeface="Arial" pitchFamily="34" charset="0"/>
                <a:cs typeface="Arial" pitchFamily="34" charset="0"/>
              </a:rPr>
              <a:t>Non-Profit (1)</a:t>
            </a:r>
          </a:p>
          <a:p>
            <a:pPr algn="l"/>
            <a:r>
              <a:rPr lang="en-US" sz="2000" dirty="0" smtClean="0">
                <a:latin typeface="Arial" pitchFamily="34" charset="0"/>
                <a:cs typeface="Arial" pitchFamily="34" charset="0"/>
              </a:rPr>
              <a:t>Regional, Metro  (1)</a:t>
            </a:r>
          </a:p>
          <a:p>
            <a:pPr algn="l"/>
            <a:r>
              <a:rPr lang="en-US" sz="2000" dirty="0" smtClean="0">
                <a:latin typeface="Arial" pitchFamily="34" charset="0"/>
                <a:cs typeface="Arial" pitchFamily="34" charset="0"/>
              </a:rPr>
              <a:t>Regional, </a:t>
            </a:r>
            <a:r>
              <a:rPr lang="en-US" sz="2000" dirty="0" err="1" smtClean="0">
                <a:latin typeface="Arial" pitchFamily="34" charset="0"/>
                <a:cs typeface="Arial" pitchFamily="34" charset="0"/>
              </a:rPr>
              <a:t>MetroGIS</a:t>
            </a:r>
            <a:r>
              <a:rPr lang="en-US" sz="2000" dirty="0" smtClean="0">
                <a:latin typeface="Arial" pitchFamily="34" charset="0"/>
                <a:cs typeface="Arial" pitchFamily="34" charset="0"/>
              </a:rPr>
              <a:t>  (1) </a:t>
            </a:r>
          </a:p>
          <a:p>
            <a:pPr algn="l"/>
            <a:r>
              <a:rPr lang="en-US" sz="2000" dirty="0" smtClean="0">
                <a:latin typeface="Arial" pitchFamily="34" charset="0"/>
                <a:cs typeface="Arial" pitchFamily="34" charset="0"/>
              </a:rPr>
              <a:t>Regional, Non-Metro  (1)</a:t>
            </a:r>
          </a:p>
          <a:p>
            <a:pPr algn="l"/>
            <a:r>
              <a:rPr lang="en-US" sz="2000" dirty="0" smtClean="0">
                <a:latin typeface="Arial" pitchFamily="34" charset="0"/>
                <a:cs typeface="Arial" pitchFamily="34" charset="0"/>
              </a:rPr>
              <a:t>State Government (3) + </a:t>
            </a:r>
          </a:p>
          <a:p>
            <a:pPr algn="l"/>
            <a:r>
              <a:rPr lang="en-US" sz="2000" dirty="0" smtClean="0">
                <a:latin typeface="Arial" pitchFamily="34" charset="0"/>
                <a:cs typeface="Arial" pitchFamily="34" charset="0"/>
              </a:rPr>
              <a:t>Tribal  (1)</a:t>
            </a:r>
          </a:p>
          <a:p>
            <a:pPr algn="l"/>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val="11821033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914400" y="1371600"/>
            <a:ext cx="7620000" cy="4191000"/>
          </a:xfrm>
        </p:spPr>
        <p:txBody>
          <a:bodyPr/>
          <a:lstStyle/>
          <a:p>
            <a:pPr algn="l"/>
            <a:r>
              <a:rPr lang="en-US" sz="2400" dirty="0" smtClean="0">
                <a:latin typeface="Arial" pitchFamily="34" charset="0"/>
                <a:cs typeface="Arial" pitchFamily="34" charset="0"/>
              </a:rPr>
              <a:t>Proactively advise and assist </a:t>
            </a:r>
            <a:r>
              <a:rPr lang="en-US" sz="2400" dirty="0" err="1" smtClean="0">
                <a:latin typeface="Arial" pitchFamily="34" charset="0"/>
                <a:cs typeface="Arial" pitchFamily="34" charset="0"/>
              </a:rPr>
              <a:t>MnGeo</a:t>
            </a:r>
            <a:r>
              <a:rPr lang="en-US" sz="2400" dirty="0" smtClean="0">
                <a:latin typeface="Arial" pitchFamily="34" charset="0"/>
                <a:cs typeface="Arial" pitchFamily="34" charset="0"/>
              </a:rPr>
              <a:t> to:</a:t>
            </a:r>
          </a:p>
          <a:p>
            <a:pPr marL="457200" indent="-457200" algn="l">
              <a:buFont typeface="Arial" pitchFamily="34" charset="0"/>
              <a:buChar char="•"/>
            </a:pPr>
            <a:r>
              <a:rPr lang="en-US" sz="2200" dirty="0" smtClean="0">
                <a:latin typeface="Arial" pitchFamily="34" charset="0"/>
                <a:cs typeface="Arial" pitchFamily="34" charset="0"/>
              </a:rPr>
              <a:t>Coordinate or improve geospatial technology, data and services statewide</a:t>
            </a:r>
          </a:p>
          <a:p>
            <a:pPr marL="457200" indent="-457200" algn="l">
              <a:buFont typeface="Arial" pitchFamily="34" charset="0"/>
              <a:buChar char="•"/>
            </a:pPr>
            <a:r>
              <a:rPr lang="en-US" sz="2200" dirty="0">
                <a:latin typeface="Arial" pitchFamily="34" charset="0"/>
                <a:cs typeface="Arial" pitchFamily="34" charset="0"/>
              </a:rPr>
              <a:t>Establish </a:t>
            </a:r>
            <a:r>
              <a:rPr lang="en-US" sz="2200" dirty="0" smtClean="0">
                <a:latin typeface="Arial" pitchFamily="34" charset="0"/>
                <a:cs typeface="Arial" pitchFamily="34" charset="0"/>
              </a:rPr>
              <a:t>priorities</a:t>
            </a:r>
          </a:p>
          <a:p>
            <a:pPr marL="457200" indent="-457200" algn="l">
              <a:buFont typeface="Arial" pitchFamily="34" charset="0"/>
              <a:buChar char="•"/>
            </a:pPr>
            <a:r>
              <a:rPr lang="en-US" sz="2200" dirty="0" smtClean="0">
                <a:latin typeface="Arial" pitchFamily="34" charset="0"/>
                <a:cs typeface="Arial" pitchFamily="34" charset="0"/>
              </a:rPr>
              <a:t>Understand needs and issues of geospatial community</a:t>
            </a:r>
          </a:p>
          <a:p>
            <a:pPr marL="457200" indent="-457200" algn="l">
              <a:buFont typeface="Arial" pitchFamily="34" charset="0"/>
              <a:buChar char="•"/>
            </a:pPr>
            <a:r>
              <a:rPr lang="en-US" sz="2200" dirty="0" smtClean="0">
                <a:latin typeface="Arial" pitchFamily="34" charset="0"/>
                <a:cs typeface="Arial" pitchFamily="34" charset="0"/>
              </a:rPr>
              <a:t>Communicate with the community sectors</a:t>
            </a:r>
          </a:p>
          <a:p>
            <a:pPr marL="457200" indent="-457200" algn="l">
              <a:buFont typeface="Arial" pitchFamily="34" charset="0"/>
              <a:buChar char="•"/>
            </a:pPr>
            <a:r>
              <a:rPr lang="en-US" sz="2200" dirty="0" smtClean="0">
                <a:latin typeface="Arial" pitchFamily="34" charset="0"/>
                <a:cs typeface="Arial" pitchFamily="34" charset="0"/>
              </a:rPr>
              <a:t>Identify opportunities and develop partnerships and collaboration</a:t>
            </a:r>
          </a:p>
          <a:p>
            <a:pPr marL="457200" indent="-457200" algn="l">
              <a:buFont typeface="Arial" pitchFamily="34" charset="0"/>
              <a:buChar char="•"/>
            </a:pPr>
            <a:r>
              <a:rPr lang="en-US" sz="2200" dirty="0" smtClean="0">
                <a:latin typeface="Arial" pitchFamily="34" charset="0"/>
                <a:cs typeface="Arial" pitchFamily="34" charset="0"/>
              </a:rPr>
              <a:t>Create and use committees and workgroups</a:t>
            </a:r>
          </a:p>
          <a:p>
            <a:pPr marL="457200" indent="-457200" algn="l">
              <a:buFont typeface="Arial" pitchFamily="34" charset="0"/>
              <a:buChar char="•"/>
            </a:pPr>
            <a:r>
              <a:rPr lang="en-US" sz="2200" dirty="0" smtClean="0">
                <a:latin typeface="Arial" pitchFamily="34" charset="0"/>
                <a:cs typeface="Arial" pitchFamily="34" charset="0"/>
              </a:rPr>
              <a:t>Develop council meeting agendas and participate at meetings</a:t>
            </a:r>
          </a:p>
          <a:p>
            <a:pPr marL="457200" indent="-457200" algn="l">
              <a:buFont typeface="Arial" pitchFamily="34" charset="0"/>
              <a:buChar char="•"/>
            </a:pPr>
            <a:endParaRPr lang="en-US" sz="2000" dirty="0">
              <a:latin typeface="Arial" pitchFamily="34" charset="0"/>
              <a:cs typeface="Arial" pitchFamily="34" charset="0"/>
            </a:endParaRPr>
          </a:p>
        </p:txBody>
      </p:sp>
      <p:sp>
        <p:nvSpPr>
          <p:cNvPr id="4" name="Title 3"/>
          <p:cNvSpPr>
            <a:spLocks noGrp="1"/>
          </p:cNvSpPr>
          <p:nvPr>
            <p:ph type="title"/>
          </p:nvPr>
        </p:nvSpPr>
        <p:spPr>
          <a:xfrm>
            <a:off x="381000" y="609600"/>
            <a:ext cx="8077200" cy="609600"/>
          </a:xfrm>
        </p:spPr>
        <p:txBody>
          <a:bodyPr/>
          <a:lstStyle/>
          <a:p>
            <a:r>
              <a:rPr lang="en-US" dirty="0" smtClean="0"/>
              <a:t>Council Member Roles and Expectations</a:t>
            </a:r>
            <a:endParaRPr lang="en-US" dirty="0"/>
          </a:p>
        </p:txBody>
      </p:sp>
    </p:spTree>
    <p:extLst>
      <p:ext uri="{BB962C8B-B14F-4D97-AF65-F5344CB8AC3E}">
        <p14:creationId xmlns:p14="http://schemas.microsoft.com/office/powerpoint/2010/main" val="30012841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6237"/>
            <a:ext cx="7924800" cy="4525963"/>
          </a:xfrm>
        </p:spPr>
        <p:txBody>
          <a:bodyPr/>
          <a:lstStyle/>
          <a:p>
            <a:pPr marL="0" indent="0">
              <a:buNone/>
            </a:pPr>
            <a:endParaRPr lang="en-US" sz="800" dirty="0" smtClean="0"/>
          </a:p>
          <a:p>
            <a:r>
              <a:rPr lang="en-US" dirty="0" smtClean="0"/>
              <a:t>Efforts at this time:</a:t>
            </a:r>
          </a:p>
          <a:p>
            <a:pPr marL="868680" lvl="2" indent="-457200">
              <a:buFont typeface="+mj-lt"/>
              <a:buAutoNum type="arabicPeriod"/>
            </a:pPr>
            <a:r>
              <a:rPr lang="en-US" dirty="0" smtClean="0"/>
              <a:t>Geospatial Technical Committee</a:t>
            </a:r>
          </a:p>
          <a:p>
            <a:pPr marL="868680" lvl="2" indent="-457200">
              <a:buFont typeface="+mj-lt"/>
              <a:buAutoNum type="arabicPeriod"/>
            </a:pPr>
            <a:r>
              <a:rPr lang="en-US" dirty="0" smtClean="0"/>
              <a:t>Identify infrastructure and data optimization opportunities</a:t>
            </a:r>
          </a:p>
          <a:p>
            <a:pPr lvl="5"/>
            <a:r>
              <a:rPr lang="en-US" dirty="0" smtClean="0"/>
              <a:t>MN </a:t>
            </a:r>
            <a:r>
              <a:rPr lang="en-US" dirty="0"/>
              <a:t>Geospatial </a:t>
            </a:r>
            <a:r>
              <a:rPr lang="en-US" dirty="0" smtClean="0"/>
              <a:t>Commons</a:t>
            </a:r>
          </a:p>
          <a:p>
            <a:endParaRPr lang="en-US" dirty="0"/>
          </a:p>
        </p:txBody>
      </p:sp>
      <p:sp>
        <p:nvSpPr>
          <p:cNvPr id="3" name="Slide Number Placeholder 2"/>
          <p:cNvSpPr>
            <a:spLocks noGrp="1"/>
          </p:cNvSpPr>
          <p:nvPr>
            <p:ph type="sldNum" sz="quarter" idx="4294967295"/>
          </p:nvPr>
        </p:nvSpPr>
        <p:spPr>
          <a:xfrm>
            <a:off x="228600" y="6477000"/>
            <a:ext cx="533400" cy="304800"/>
          </a:xfrm>
          <a:prstGeom prst="rect">
            <a:avLst/>
          </a:prstGeom>
        </p:spPr>
        <p:txBody>
          <a:bodyPr/>
          <a:lstStyle/>
          <a:p>
            <a:fld id="{1FF935F4-130A-44BA-B9E4-FB5C8CE193BD}" type="slidenum">
              <a:rPr lang="en-US" smtClean="0">
                <a:solidFill>
                  <a:prstClr val="black"/>
                </a:solidFill>
              </a:rPr>
              <a:pPr/>
              <a:t>68</a:t>
            </a:fld>
            <a:endParaRPr lang="en-US" dirty="0">
              <a:solidFill>
                <a:prstClr val="black"/>
              </a:solidFill>
            </a:endParaRPr>
          </a:p>
        </p:txBody>
      </p:sp>
      <p:sp>
        <p:nvSpPr>
          <p:cNvPr id="4" name="Title 3"/>
          <p:cNvSpPr>
            <a:spLocks noGrp="1"/>
          </p:cNvSpPr>
          <p:nvPr>
            <p:ph type="title"/>
          </p:nvPr>
        </p:nvSpPr>
        <p:spPr>
          <a:xfrm>
            <a:off x="457200" y="609600"/>
            <a:ext cx="8305800" cy="609600"/>
          </a:xfrm>
        </p:spPr>
        <p:txBody>
          <a:bodyPr/>
          <a:lstStyle/>
          <a:p>
            <a:r>
              <a:rPr lang="en-US" sz="2800" b="1" dirty="0" smtClean="0"/>
              <a:t>Update: State Geospatial Governance </a:t>
            </a:r>
            <a:r>
              <a:rPr lang="en-US" sz="2800" b="1" dirty="0"/>
              <a:t>G</a:t>
            </a:r>
            <a:r>
              <a:rPr lang="en-US" sz="2800" b="1" dirty="0" smtClean="0"/>
              <a:t>oing Forward</a:t>
            </a:r>
            <a:endParaRPr lang="en-US" sz="2800" b="1" dirty="0"/>
          </a:p>
        </p:txBody>
      </p:sp>
      <p:grpSp>
        <p:nvGrpSpPr>
          <p:cNvPr id="8" name="Group 7"/>
          <p:cNvGrpSpPr/>
          <p:nvPr/>
        </p:nvGrpSpPr>
        <p:grpSpPr>
          <a:xfrm>
            <a:off x="4624466" y="4038600"/>
            <a:ext cx="4042624" cy="2142760"/>
            <a:chOff x="4648200" y="3657600"/>
            <a:chExt cx="4042624" cy="2142760"/>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657600"/>
              <a:ext cx="4042624" cy="18288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7" name="TextBox 6"/>
            <p:cNvSpPr txBox="1"/>
            <p:nvPr/>
          </p:nvSpPr>
          <p:spPr>
            <a:xfrm>
              <a:off x="4648200" y="5492583"/>
              <a:ext cx="3002745" cy="307777"/>
            </a:xfrm>
            <a:prstGeom prst="rect">
              <a:avLst/>
            </a:prstGeom>
            <a:noFill/>
            <a:ln>
              <a:solidFill>
                <a:schemeClr val="bg1">
                  <a:lumMod val="65000"/>
                </a:schemeClr>
              </a:solidFill>
            </a:ln>
          </p:spPr>
          <p:txBody>
            <a:bodyPr wrap="none" rtlCol="0">
              <a:spAutoFit/>
            </a:bodyPr>
            <a:lstStyle/>
            <a:p>
              <a:r>
                <a:rPr lang="en-US" sz="1400" dirty="0" smtClean="0"/>
                <a:t>CKAN Example: OpenColorado.org</a:t>
              </a:r>
              <a:endParaRPr lang="en-US" sz="1400" dirty="0"/>
            </a:p>
          </p:txBody>
        </p:sp>
      </p:grpSp>
    </p:spTree>
    <p:extLst>
      <p:ext uri="{BB962C8B-B14F-4D97-AF65-F5344CB8AC3E}">
        <p14:creationId xmlns:p14="http://schemas.microsoft.com/office/powerpoint/2010/main" val="394488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Click to add the caption or title for the picture</a:t>
            </a:r>
            <a:endParaRPr lang="en-US" dirty="0"/>
          </a:p>
        </p:txBody>
      </p:sp>
      <p:sp>
        <p:nvSpPr>
          <p:cNvPr id="3" name="Picture Placeholder 2" descr="Picture place holder" title="Add Picture"/>
          <p:cNvSpPr>
            <a:spLocks noGrp="1"/>
          </p:cNvSpPr>
          <p:nvPr>
            <p:ph type="pic" idx="1"/>
          </p:nvPr>
        </p:nvSpPr>
        <p:spPr/>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694"/>
          <a:stretch/>
        </p:blipFill>
        <p:spPr bwMode="auto">
          <a:xfrm>
            <a:off x="0" y="-6305"/>
            <a:ext cx="8817933" cy="686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0" y="6611779"/>
            <a:ext cx="7162800" cy="246221"/>
          </a:xfrm>
          <a:prstGeom prst="rect">
            <a:avLst/>
          </a:prstGeom>
          <a:noFill/>
        </p:spPr>
        <p:txBody>
          <a:bodyPr wrap="square" rtlCol="0">
            <a:spAutoFit/>
          </a:bodyPr>
          <a:lstStyle/>
          <a:p>
            <a:r>
              <a:rPr lang="en-US" sz="1000" dirty="0" smtClean="0">
                <a:solidFill>
                  <a:prstClr val="black"/>
                </a:solidFill>
                <a:hlinkClick r:id="rId3"/>
              </a:rPr>
              <a:t>http://mn.gov/oet/policies-and-standards/data-management/#</a:t>
            </a:r>
            <a:endParaRPr lang="en-US" sz="1000" dirty="0">
              <a:solidFill>
                <a:prstClr val="black"/>
              </a:solidFill>
            </a:endParaRPr>
          </a:p>
        </p:txBody>
      </p:sp>
    </p:spTree>
    <p:extLst>
      <p:ext uri="{BB962C8B-B14F-4D97-AF65-F5344CB8AC3E}">
        <p14:creationId xmlns:p14="http://schemas.microsoft.com/office/powerpoint/2010/main" val="696199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990600" y="2895600"/>
            <a:ext cx="7391400" cy="2819400"/>
          </a:xfrm>
        </p:spPr>
        <p:txBody>
          <a:bodyPr/>
          <a:lstStyle/>
          <a:p>
            <a:pPr marL="457200" indent="-457200" algn="l">
              <a:buFont typeface="Arial" pitchFamily="34" charset="0"/>
              <a:buChar char="•"/>
            </a:pPr>
            <a:r>
              <a:rPr lang="en-US" sz="2800" dirty="0" smtClean="0">
                <a:latin typeface="Arial" pitchFamily="34" charset="0"/>
                <a:cs typeface="Arial" pitchFamily="34" charset="0"/>
              </a:rPr>
              <a:t>Current terms end June 30, 2013</a:t>
            </a:r>
          </a:p>
          <a:p>
            <a:pPr marL="457200" indent="-457200" algn="l">
              <a:buFont typeface="Arial" pitchFamily="34" charset="0"/>
              <a:buChar char="•"/>
            </a:pPr>
            <a:r>
              <a:rPr lang="en-US" sz="2800" dirty="0" smtClean="0">
                <a:latin typeface="Arial" pitchFamily="34" charset="0"/>
                <a:cs typeface="Arial" pitchFamily="34" charset="0"/>
              </a:rPr>
              <a:t>Next term runs through June 30, 2015</a:t>
            </a:r>
            <a:br>
              <a:rPr lang="en-US" sz="2800" dirty="0" smtClean="0">
                <a:latin typeface="Arial" pitchFamily="34" charset="0"/>
                <a:cs typeface="Arial" pitchFamily="34" charset="0"/>
              </a:rPr>
            </a:br>
            <a:endParaRPr lang="en-US" sz="2800" dirty="0" smtClean="0">
              <a:latin typeface="Arial" pitchFamily="34" charset="0"/>
              <a:cs typeface="Arial" pitchFamily="34" charset="0"/>
            </a:endParaRPr>
          </a:p>
          <a:p>
            <a:pPr marL="457200" indent="-457200" algn="l">
              <a:buFont typeface="Arial" pitchFamily="34" charset="0"/>
              <a:buChar char="•"/>
            </a:pPr>
            <a:r>
              <a:rPr lang="en-US" sz="2800" dirty="0" smtClean="0">
                <a:latin typeface="Arial" pitchFamily="34" charset="0"/>
                <a:cs typeface="Arial" pitchFamily="34" charset="0"/>
              </a:rPr>
              <a:t>Application deadline </a:t>
            </a:r>
            <a:r>
              <a:rPr lang="en-US" sz="2800" dirty="0" smtClean="0">
                <a:solidFill>
                  <a:srgbClr val="FF0000"/>
                </a:solidFill>
                <a:latin typeface="Arial" pitchFamily="34" charset="0"/>
                <a:cs typeface="Arial" pitchFamily="34" charset="0"/>
              </a:rPr>
              <a:t>June 28</a:t>
            </a:r>
            <a:r>
              <a:rPr lang="en-US" sz="2800" dirty="0" smtClean="0">
                <a:latin typeface="Arial" pitchFamily="34" charset="0"/>
                <a:cs typeface="Arial" pitchFamily="34" charset="0"/>
              </a:rPr>
              <a:t>, 2013</a:t>
            </a:r>
          </a:p>
          <a:p>
            <a:pPr marL="457200" indent="-457200" algn="l">
              <a:buFont typeface="Arial" pitchFamily="34" charset="0"/>
              <a:buChar char="•"/>
            </a:pPr>
            <a:r>
              <a:rPr lang="en-US" sz="2800" dirty="0" smtClean="0">
                <a:latin typeface="Arial" pitchFamily="34" charset="0"/>
                <a:cs typeface="Arial" pitchFamily="34" charset="0"/>
              </a:rPr>
              <a:t>Apply through Secretary of State’s Office</a:t>
            </a:r>
            <a:endParaRPr lang="en-US" sz="2800" dirty="0">
              <a:latin typeface="Arial" pitchFamily="34" charset="0"/>
              <a:cs typeface="Arial" pitchFamily="34" charset="0"/>
            </a:endParaRPr>
          </a:p>
        </p:txBody>
      </p:sp>
      <p:sp>
        <p:nvSpPr>
          <p:cNvPr id="4" name="Title 3"/>
          <p:cNvSpPr>
            <a:spLocks noGrp="1"/>
          </p:cNvSpPr>
          <p:nvPr>
            <p:ph type="title"/>
          </p:nvPr>
        </p:nvSpPr>
        <p:spPr>
          <a:xfrm>
            <a:off x="1219200" y="914400"/>
            <a:ext cx="6934200" cy="609600"/>
          </a:xfrm>
        </p:spPr>
        <p:txBody>
          <a:bodyPr/>
          <a:lstStyle/>
          <a:p>
            <a:r>
              <a:rPr lang="en-US" dirty="0" smtClean="0"/>
              <a:t>Open Appointments</a:t>
            </a:r>
            <a:endParaRPr lang="en-US" dirty="0"/>
          </a:p>
        </p:txBody>
      </p:sp>
    </p:spTree>
    <p:extLst>
      <p:ext uri="{BB962C8B-B14F-4D97-AF65-F5344CB8AC3E}">
        <p14:creationId xmlns:p14="http://schemas.microsoft.com/office/powerpoint/2010/main" val="31950813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8732738"/>
              </p:ext>
            </p:extLst>
          </p:nvPr>
        </p:nvGraphicFramePr>
        <p:xfrm>
          <a:off x="457200" y="1341439"/>
          <a:ext cx="7924800" cy="4918282"/>
        </p:xfrm>
        <a:graphic>
          <a:graphicData uri="http://schemas.openxmlformats.org/drawingml/2006/table">
            <a:tbl>
              <a:tblPr firstRow="1" bandRow="1">
                <a:tableStyleId>{5C22544A-7EE6-4342-B048-85BDC9FD1C3A}</a:tableStyleId>
              </a:tblPr>
              <a:tblGrid>
                <a:gridCol w="5486400"/>
                <a:gridCol w="1143000"/>
                <a:gridCol w="1295400"/>
              </a:tblGrid>
              <a:tr h="354436">
                <a:tc>
                  <a:txBody>
                    <a:bodyPr/>
                    <a:lstStyle/>
                    <a:p>
                      <a:r>
                        <a:rPr lang="en-US" dirty="0" smtClean="0"/>
                        <a:t>Standard</a:t>
                      </a:r>
                      <a:endParaRPr lang="en-US" dirty="0"/>
                    </a:p>
                  </a:txBody>
                  <a:tcPr/>
                </a:tc>
                <a:tc>
                  <a:txBody>
                    <a:bodyPr/>
                    <a:lstStyle/>
                    <a:p>
                      <a:r>
                        <a:rPr lang="en-US" dirty="0" smtClean="0"/>
                        <a:t>Type</a:t>
                      </a:r>
                      <a:endParaRPr lang="en-US" dirty="0"/>
                    </a:p>
                  </a:txBody>
                  <a:tcPr/>
                </a:tc>
                <a:tc>
                  <a:txBody>
                    <a:bodyPr/>
                    <a:lstStyle/>
                    <a:p>
                      <a:r>
                        <a:rPr lang="en-US" dirty="0" smtClean="0"/>
                        <a:t>Source</a:t>
                      </a:r>
                      <a:endParaRPr lang="en-US" dirty="0"/>
                    </a:p>
                  </a:txBody>
                  <a:tcPr/>
                </a:tc>
              </a:tr>
              <a:tr h="350194">
                <a:tc>
                  <a:txBody>
                    <a:bodyPr/>
                    <a:lstStyle/>
                    <a:p>
                      <a:r>
                        <a:rPr lang="en-US" sz="1600" b="1" i="1" dirty="0" smtClean="0">
                          <a:solidFill>
                            <a:schemeClr val="accent3">
                              <a:lumMod val="75000"/>
                            </a:schemeClr>
                          </a:solidFill>
                        </a:rPr>
                        <a:t>Codes for Minnesota Counties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ANSI</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State Agency Coordinate Interchange</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Coordinate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Various</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Geographic Metadata</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Content</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FGDC</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Positional Accuracy</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Quality</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FGDC</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 for the Identification of States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ANSI</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 for Lake and Wetland</a:t>
                      </a:r>
                      <a:r>
                        <a:rPr lang="en-US" sz="1600" b="1" i="1" baseline="0" dirty="0" smtClean="0">
                          <a:solidFill>
                            <a:schemeClr val="accent3">
                              <a:lumMod val="75000"/>
                            </a:schemeClr>
                          </a:solidFill>
                        </a:rPr>
                        <a:t> Basins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MN DNR</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 for Watersheds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MN DNR</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a:t>
                      </a:r>
                      <a:r>
                        <a:rPr lang="en-US" sz="1600" b="1" i="1" baseline="0" dirty="0" smtClean="0">
                          <a:solidFill>
                            <a:schemeClr val="accent3">
                              <a:lumMod val="75000"/>
                            </a:schemeClr>
                          </a:solidFill>
                        </a:rPr>
                        <a:t> for </a:t>
                      </a:r>
                      <a:r>
                        <a:rPr lang="en-US" sz="1600" b="1" i="1" dirty="0" smtClean="0">
                          <a:solidFill>
                            <a:schemeClr val="accent3">
                              <a:lumMod val="75000"/>
                            </a:schemeClr>
                          </a:solidFill>
                        </a:rPr>
                        <a:t>River Reach/Water Course</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FGDC/DNR</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 for City,</a:t>
                      </a:r>
                      <a:r>
                        <a:rPr lang="en-US" sz="1600" b="1" i="1" baseline="0" dirty="0" smtClean="0">
                          <a:solidFill>
                            <a:schemeClr val="accent3">
                              <a:lumMod val="75000"/>
                            </a:schemeClr>
                          </a:solidFill>
                        </a:rPr>
                        <a:t> Township and Unorganized Territory</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ANSI</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U.S. National Grid</a:t>
                      </a:r>
                      <a:endParaRPr lang="en-US" sz="1600" b="1" i="1" dirty="0">
                        <a:solidFill>
                          <a:schemeClr val="accent3">
                            <a:lumMod val="75000"/>
                          </a:schemeClr>
                        </a:solidFill>
                      </a:endParaRP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accent3">
                              <a:lumMod val="75000"/>
                            </a:schemeClr>
                          </a:solidFill>
                        </a:rPr>
                        <a:t>Coordinate</a:t>
                      </a:r>
                    </a:p>
                  </a:txBody>
                  <a:tcPr/>
                </a:tc>
                <a:tc>
                  <a:txBody>
                    <a:bodyPr/>
                    <a:lstStyle/>
                    <a:p>
                      <a:r>
                        <a:rPr lang="en-US" sz="1600" b="0" dirty="0" smtClean="0">
                          <a:solidFill>
                            <a:schemeClr val="accent3">
                              <a:lumMod val="75000"/>
                            </a:schemeClr>
                          </a:solidFill>
                        </a:rPr>
                        <a:t>FGDC</a:t>
                      </a:r>
                      <a:endParaRPr lang="en-US" sz="1600" b="0" dirty="0">
                        <a:solidFill>
                          <a:schemeClr val="accent3">
                            <a:lumMod val="75000"/>
                          </a:schemeClr>
                        </a:solidFill>
                      </a:endParaRPr>
                    </a:p>
                  </a:txBody>
                  <a:tcPr/>
                </a:tc>
              </a:tr>
              <a:tr h="350194">
                <a:tc>
                  <a:txBody>
                    <a:bodyPr/>
                    <a:lstStyle/>
                    <a:p>
                      <a:r>
                        <a:rPr lang="en-US" sz="1600" i="1" dirty="0" smtClean="0">
                          <a:solidFill>
                            <a:schemeClr val="tx1">
                              <a:lumMod val="50000"/>
                              <a:lumOff val="50000"/>
                            </a:schemeClr>
                          </a:solidFill>
                        </a:rPr>
                        <a:t>Stormwater System</a:t>
                      </a:r>
                      <a:r>
                        <a:rPr lang="en-US" sz="1600" i="1" baseline="0" dirty="0" smtClean="0">
                          <a:solidFill>
                            <a:schemeClr val="tx1">
                              <a:lumMod val="50000"/>
                              <a:lumOff val="50000"/>
                            </a:schemeClr>
                          </a:solidFill>
                        </a:rPr>
                        <a:t> Data Exchange</a:t>
                      </a:r>
                      <a:endParaRPr lang="en-US" sz="1600" i="1" dirty="0">
                        <a:solidFill>
                          <a:schemeClr val="tx1">
                            <a:lumMod val="50000"/>
                            <a:lumOff val="50000"/>
                          </a:schemeClr>
                        </a:solidFill>
                      </a:endParaRPr>
                    </a:p>
                  </a:txBody>
                  <a:tcPr marT="45712" marB="45712"/>
                </a:tc>
                <a:tc>
                  <a:txBody>
                    <a:bodyPr/>
                    <a:lstStyle/>
                    <a:p>
                      <a:r>
                        <a:rPr lang="en-US" sz="1600" dirty="0" smtClean="0">
                          <a:solidFill>
                            <a:schemeClr val="tx1">
                              <a:lumMod val="50000"/>
                              <a:lumOff val="50000"/>
                            </a:schemeClr>
                          </a:solidFill>
                        </a:rPr>
                        <a:t>Data</a:t>
                      </a:r>
                      <a:endParaRPr lang="en-US" sz="1600" dirty="0">
                        <a:solidFill>
                          <a:schemeClr val="tx1">
                            <a:lumMod val="50000"/>
                            <a:lumOff val="50000"/>
                          </a:schemeClr>
                        </a:solidFill>
                      </a:endParaRPr>
                    </a:p>
                  </a:txBody>
                  <a:tcPr/>
                </a:tc>
                <a:tc>
                  <a:txBody>
                    <a:bodyPr/>
                    <a:lstStyle/>
                    <a:p>
                      <a:endParaRPr lang="en-US" sz="1600" dirty="0">
                        <a:solidFill>
                          <a:schemeClr val="tx1">
                            <a:lumMod val="50000"/>
                            <a:lumOff val="50000"/>
                          </a:schemeClr>
                        </a:solidFill>
                      </a:endParaRPr>
                    </a:p>
                  </a:txBody>
                  <a:tcPr/>
                </a:tc>
              </a:tr>
              <a:tr h="350194">
                <a:tc>
                  <a:txBody>
                    <a:bodyPr/>
                    <a:lstStyle/>
                    <a:p>
                      <a:r>
                        <a:rPr lang="en-US" sz="1600" i="1" dirty="0" smtClean="0">
                          <a:solidFill>
                            <a:schemeClr val="tx1">
                              <a:lumMod val="50000"/>
                              <a:lumOff val="50000"/>
                            </a:schemeClr>
                          </a:solidFill>
                        </a:rPr>
                        <a:t>Thoroughfare, Landmark, and Postal Address Data Standard</a:t>
                      </a:r>
                    </a:p>
                  </a:txBody>
                  <a:tcPr marT="45712" marB="45712"/>
                </a:tc>
                <a:tc>
                  <a:txBody>
                    <a:bodyPr/>
                    <a:lstStyle/>
                    <a:p>
                      <a:r>
                        <a:rPr lang="en-US" sz="1600" dirty="0" smtClean="0">
                          <a:solidFill>
                            <a:schemeClr val="tx1">
                              <a:lumMod val="50000"/>
                              <a:lumOff val="50000"/>
                            </a:schemeClr>
                          </a:solidFill>
                        </a:rPr>
                        <a:t>Data</a:t>
                      </a:r>
                      <a:endParaRPr lang="en-US" sz="1600" dirty="0">
                        <a:solidFill>
                          <a:schemeClr val="tx1">
                            <a:lumMod val="50000"/>
                            <a:lumOff val="50000"/>
                          </a:schemeClr>
                        </a:solidFill>
                      </a:endParaRPr>
                    </a:p>
                  </a:txBody>
                  <a:tcPr/>
                </a:tc>
                <a:tc>
                  <a:txBody>
                    <a:bodyPr/>
                    <a:lstStyle/>
                    <a:p>
                      <a:r>
                        <a:rPr lang="en-US" sz="1600" dirty="0" smtClean="0">
                          <a:solidFill>
                            <a:schemeClr val="tx1">
                              <a:lumMod val="50000"/>
                              <a:lumOff val="50000"/>
                            </a:schemeClr>
                          </a:solidFill>
                        </a:rPr>
                        <a:t>URISA</a:t>
                      </a:r>
                      <a:endParaRPr lang="en-US" sz="1600" dirty="0">
                        <a:solidFill>
                          <a:schemeClr val="tx1">
                            <a:lumMod val="50000"/>
                            <a:lumOff val="50000"/>
                          </a:schemeClr>
                        </a:solidFill>
                      </a:endParaRPr>
                    </a:p>
                  </a:txBody>
                  <a:tcPr/>
                </a:tc>
              </a:tr>
              <a:tr h="350194">
                <a:tc>
                  <a:txBody>
                    <a:bodyPr/>
                    <a:lstStyle/>
                    <a:p>
                      <a:r>
                        <a:rPr lang="en-US" sz="1600" i="1" dirty="0" smtClean="0">
                          <a:solidFill>
                            <a:schemeClr val="tx1">
                              <a:lumMod val="50000"/>
                              <a:lumOff val="50000"/>
                            </a:schemeClr>
                          </a:solidFill>
                        </a:rPr>
                        <a:t>Parcel Attribute Data Exchange</a:t>
                      </a:r>
                      <a:endParaRPr lang="en-US" sz="1600" i="1" dirty="0">
                        <a:solidFill>
                          <a:schemeClr val="tx1">
                            <a:lumMod val="50000"/>
                            <a:lumOff val="50000"/>
                          </a:schemeClr>
                        </a:solidFill>
                      </a:endParaRPr>
                    </a:p>
                  </a:txBody>
                  <a:tcPr marT="45712" marB="45712"/>
                </a:tc>
                <a:tc>
                  <a:txBody>
                    <a:bodyPr/>
                    <a:lstStyle/>
                    <a:p>
                      <a:r>
                        <a:rPr lang="en-US" sz="1600" dirty="0" smtClean="0">
                          <a:solidFill>
                            <a:schemeClr val="tx1">
                              <a:lumMod val="50000"/>
                              <a:lumOff val="50000"/>
                            </a:schemeClr>
                          </a:solidFill>
                        </a:rPr>
                        <a:t>Data</a:t>
                      </a:r>
                      <a:endParaRPr lang="en-US" sz="1600" dirty="0">
                        <a:solidFill>
                          <a:schemeClr val="tx1">
                            <a:lumMod val="50000"/>
                            <a:lumOff val="50000"/>
                          </a:schemeClr>
                        </a:solidFill>
                      </a:endParaRPr>
                    </a:p>
                  </a:txBody>
                  <a:tcPr/>
                </a:tc>
                <a:tc>
                  <a:txBody>
                    <a:bodyPr/>
                    <a:lstStyle/>
                    <a:p>
                      <a:endParaRPr lang="en-US" sz="1600" dirty="0">
                        <a:solidFill>
                          <a:schemeClr val="tx1">
                            <a:lumMod val="50000"/>
                            <a:lumOff val="50000"/>
                          </a:schemeClr>
                        </a:solidFill>
                      </a:endParaRPr>
                    </a:p>
                  </a:txBody>
                  <a:tcPr/>
                </a:tc>
              </a:tr>
            </a:tbl>
          </a:graphicData>
        </a:graphic>
      </p:graphicFrame>
      <p:sp>
        <p:nvSpPr>
          <p:cNvPr id="5" name="Text Placeholder 4"/>
          <p:cNvSpPr>
            <a:spLocks noGrp="1"/>
          </p:cNvSpPr>
          <p:nvPr>
            <p:ph type="body" sz="quarter" idx="4294967295"/>
          </p:nvPr>
        </p:nvSpPr>
        <p:spPr>
          <a:xfrm>
            <a:off x="438151" y="664400"/>
            <a:ext cx="7943850" cy="603250"/>
          </a:xfrm>
          <a:prstGeom prst="rect">
            <a:avLst/>
          </a:prstGeom>
        </p:spPr>
        <p:txBody>
          <a:bodyPr/>
          <a:lstStyle/>
          <a:p>
            <a:endParaRPr lang="en-US" dirty="0"/>
          </a:p>
        </p:txBody>
      </p:sp>
      <p:sp>
        <p:nvSpPr>
          <p:cNvPr id="2" name="Title 1"/>
          <p:cNvSpPr>
            <a:spLocks noGrp="1"/>
          </p:cNvSpPr>
          <p:nvPr>
            <p:ph type="title"/>
          </p:nvPr>
        </p:nvSpPr>
        <p:spPr/>
        <p:txBody>
          <a:bodyPr/>
          <a:lstStyle/>
          <a:p>
            <a:r>
              <a:rPr lang="en-US" dirty="0" smtClean="0"/>
              <a:t>Current Standards</a:t>
            </a:r>
            <a:endParaRPr lang="en-US" dirty="0"/>
          </a:p>
        </p:txBody>
      </p:sp>
    </p:spTree>
    <p:extLst>
      <p:ext uri="{BB962C8B-B14F-4D97-AF65-F5344CB8AC3E}">
        <p14:creationId xmlns:p14="http://schemas.microsoft.com/office/powerpoint/2010/main" val="10743876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87976206"/>
              </p:ext>
            </p:extLst>
          </p:nvPr>
        </p:nvGraphicFramePr>
        <p:xfrm>
          <a:off x="2133600" y="2823519"/>
          <a:ext cx="5339905" cy="2614794"/>
        </p:xfrm>
        <a:graphic>
          <a:graphicData uri="http://schemas.openxmlformats.org/drawingml/2006/table">
            <a:tbl>
              <a:tblPr firstRow="1" firstCol="1" bandRow="1">
                <a:tableStyleId>{5C22544A-7EE6-4342-B048-85BDC9FD1C3A}</a:tableStyleId>
              </a:tblPr>
              <a:tblGrid>
                <a:gridCol w="2812696"/>
                <a:gridCol w="1790782"/>
                <a:gridCol w="736427"/>
              </a:tblGrid>
              <a:tr h="190500">
                <a:tc>
                  <a:txBody>
                    <a:bodyPr/>
                    <a:lstStyle/>
                    <a:p>
                      <a:pPr marL="0" marR="0">
                        <a:spcBef>
                          <a:spcPts val="0"/>
                        </a:spcBef>
                        <a:spcAft>
                          <a:spcPts val="0"/>
                        </a:spcAft>
                      </a:pPr>
                      <a:r>
                        <a:rPr lang="en-US" sz="1100" b="1" dirty="0">
                          <a:solidFill>
                            <a:schemeClr val="bg1"/>
                          </a:solidFill>
                          <a:effectLst/>
                        </a:rPr>
                        <a:t>ISRM </a:t>
                      </a:r>
                      <a:r>
                        <a:rPr lang="en-US" sz="1100" b="1" dirty="0" smtClean="0">
                          <a:solidFill>
                            <a:schemeClr val="bg1"/>
                          </a:solidFill>
                          <a:effectLst/>
                        </a:rPr>
                        <a:t>Asst. </a:t>
                      </a:r>
                      <a:r>
                        <a:rPr lang="en-US" sz="1100" b="1" dirty="0">
                          <a:solidFill>
                            <a:schemeClr val="bg1"/>
                          </a:solidFill>
                          <a:effectLst/>
                        </a:rPr>
                        <a:t>Commissioner</a:t>
                      </a:r>
                      <a:endParaRPr lang="en-US" sz="1100" b="1" dirty="0">
                        <a:solidFill>
                          <a:schemeClr val="bg1"/>
                        </a:solidFill>
                        <a:effectLst/>
                        <a:latin typeface="Calibri"/>
                        <a:ea typeface="Times New Roman"/>
                        <a:cs typeface="Times New Roman"/>
                      </a:endParaRPr>
                    </a:p>
                  </a:txBody>
                  <a:tcPr marL="76112" marR="76112" marT="0" marB="0" anchor="b">
                    <a:solidFill>
                      <a:srgbClr val="657B83"/>
                    </a:solidFill>
                  </a:tcPr>
                </a:tc>
                <a:tc>
                  <a:txBody>
                    <a:bodyPr/>
                    <a:lstStyle/>
                    <a:p>
                      <a:pPr marL="0" marR="0">
                        <a:spcBef>
                          <a:spcPts val="0"/>
                        </a:spcBef>
                        <a:spcAft>
                          <a:spcPts val="0"/>
                        </a:spcAft>
                      </a:pPr>
                      <a:r>
                        <a:rPr lang="en-US" sz="1100" b="0" dirty="0">
                          <a:solidFill>
                            <a:schemeClr val="tx1"/>
                          </a:solidFill>
                          <a:effectLst/>
                        </a:rPr>
                        <a:t>Chris Buse</a:t>
                      </a:r>
                      <a:endParaRPr lang="en-US" sz="1100" b="0" dirty="0">
                        <a:solidFill>
                          <a:schemeClr val="tx1"/>
                        </a:solidFill>
                        <a:effectLst/>
                        <a:latin typeface="Calibri"/>
                        <a:ea typeface="Times New Roman"/>
                        <a:cs typeface="Times New Roman"/>
                      </a:endParaRPr>
                    </a:p>
                  </a:txBody>
                  <a:tcPr marL="76112" marR="76112" marT="0" marB="0" anchor="b">
                    <a:solidFill>
                      <a:srgbClr val="EAEDEE"/>
                    </a:solidFill>
                  </a:tcPr>
                </a:tc>
                <a:tc>
                  <a:txBody>
                    <a:bodyPr/>
                    <a:lstStyle/>
                    <a:p>
                      <a:pPr marL="0" marR="0">
                        <a:spcBef>
                          <a:spcPts val="0"/>
                        </a:spcBef>
                        <a:spcAft>
                          <a:spcPts val="0"/>
                        </a:spcAft>
                      </a:pPr>
                      <a:r>
                        <a:rPr lang="en-US" sz="1100" b="0" dirty="0">
                          <a:solidFill>
                            <a:schemeClr val="tx1"/>
                          </a:solidFill>
                          <a:effectLst/>
                        </a:rPr>
                        <a:t>Member</a:t>
                      </a:r>
                      <a:endParaRPr lang="en-US" sz="1100" b="0" dirty="0">
                        <a:solidFill>
                          <a:schemeClr val="tx1"/>
                        </a:solidFill>
                        <a:effectLst/>
                        <a:latin typeface="Calibri"/>
                        <a:ea typeface="Times New Roman"/>
                        <a:cs typeface="Times New Roman"/>
                      </a:endParaRPr>
                    </a:p>
                  </a:txBody>
                  <a:tcPr marL="76112" marR="76112" marT="0" marB="0" anchor="b">
                    <a:solidFill>
                      <a:srgbClr val="EAEDEE"/>
                    </a:solidFill>
                  </a:tcPr>
                </a:tc>
              </a:tr>
              <a:tr h="190500">
                <a:tc>
                  <a:txBody>
                    <a:bodyPr/>
                    <a:lstStyle/>
                    <a:p>
                      <a:pPr marL="0" marR="0">
                        <a:spcBef>
                          <a:spcPts val="0"/>
                        </a:spcBef>
                        <a:spcAft>
                          <a:spcPts val="0"/>
                        </a:spcAft>
                      </a:pPr>
                      <a:r>
                        <a:rPr lang="en-US" sz="1100" dirty="0">
                          <a:effectLst/>
                        </a:rPr>
                        <a:t>State Enterprise Architect</a:t>
                      </a:r>
                      <a:endParaRPr lang="en-US" sz="1100" dirty="0">
                        <a:effectLst/>
                        <a:latin typeface="Calibri"/>
                        <a:ea typeface="Times New Roman"/>
                        <a:cs typeface="Times New Roman"/>
                      </a:endParaRPr>
                    </a:p>
                  </a:txBody>
                  <a:tcPr marL="76112" marR="76112" marT="0" marB="0" anchor="b">
                    <a:solidFill>
                      <a:srgbClr val="657B83"/>
                    </a:solidFill>
                  </a:tcPr>
                </a:tc>
                <a:tc>
                  <a:txBody>
                    <a:bodyPr/>
                    <a:lstStyle/>
                    <a:p>
                      <a:pPr marL="0" marR="0">
                        <a:spcBef>
                          <a:spcPts val="0"/>
                        </a:spcBef>
                        <a:spcAft>
                          <a:spcPts val="0"/>
                        </a:spcAft>
                      </a:pPr>
                      <a:r>
                        <a:rPr lang="en-US" sz="1100" dirty="0">
                          <a:effectLst/>
                        </a:rPr>
                        <a:t>Jeff Fanning</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b="1" dirty="0">
                          <a:solidFill>
                            <a:schemeClr val="bg1"/>
                          </a:solidFill>
                          <a:effectLst/>
                        </a:rPr>
                        <a:t>GIS Architect</a:t>
                      </a:r>
                      <a:endParaRPr lang="en-US" sz="1100" b="1" dirty="0">
                        <a:solidFill>
                          <a:schemeClr val="bg1"/>
                        </a:solidFill>
                        <a:effectLst/>
                        <a:latin typeface="Calibri"/>
                        <a:ea typeface="Times New Roman"/>
                        <a:cs typeface="Times New Roman"/>
                      </a:endParaRPr>
                    </a:p>
                  </a:txBody>
                  <a:tcPr marL="76112" marR="76112" marT="0" marB="0" anchor="b">
                    <a:solidFill>
                      <a:srgbClr val="657B83"/>
                    </a:solidFill>
                  </a:tcPr>
                </a:tc>
                <a:tc>
                  <a:txBody>
                    <a:bodyPr/>
                    <a:lstStyle/>
                    <a:p>
                      <a:pPr marL="0" marR="0">
                        <a:spcBef>
                          <a:spcPts val="0"/>
                        </a:spcBef>
                        <a:spcAft>
                          <a:spcPts val="0"/>
                        </a:spcAft>
                      </a:pPr>
                      <a:r>
                        <a:rPr lang="en-US" sz="1100" dirty="0">
                          <a:effectLst/>
                        </a:rPr>
                        <a:t>Hal Watson</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Chief Geospatial Officer</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Dan Ross</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Chair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Service Delivery </a:t>
                      </a:r>
                      <a:r>
                        <a:rPr lang="en-US" sz="1100" dirty="0" smtClean="0">
                          <a:effectLst/>
                        </a:rPr>
                        <a:t>Asst. </a:t>
                      </a:r>
                      <a:r>
                        <a:rPr lang="en-US" sz="1100" dirty="0">
                          <a:effectLst/>
                        </a:rPr>
                        <a:t>Commissioner</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Thomas Schaeffer</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Agency Support </a:t>
                      </a:r>
                      <a:r>
                        <a:rPr lang="en-US" sz="1100" dirty="0" smtClean="0">
                          <a:effectLst/>
                        </a:rPr>
                        <a:t>Asst. </a:t>
                      </a:r>
                      <a:r>
                        <a:rPr lang="en-US" sz="1100" dirty="0">
                          <a:effectLst/>
                        </a:rPr>
                        <a:t>Commissioner</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smtClean="0">
                          <a:effectLst/>
                        </a:rPr>
                        <a:t>Tu</a:t>
                      </a:r>
                      <a:r>
                        <a:rPr lang="en-US" sz="1100" baseline="0" dirty="0" smtClean="0">
                          <a:effectLst/>
                        </a:rPr>
                        <a:t> Tong</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Agency CIO</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Robert Maki </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Co-Chair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State Agency Business Representative</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Cassandra </a:t>
                      </a:r>
                      <a:r>
                        <a:rPr lang="en-US" sz="1100" dirty="0" smtClean="0">
                          <a:effectLst/>
                        </a:rPr>
                        <a:t>Isackson - MnDOT</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206874">
                <a:tc>
                  <a:txBody>
                    <a:bodyPr/>
                    <a:lstStyle/>
                    <a:p>
                      <a:pPr marL="0" marR="0">
                        <a:spcBef>
                          <a:spcPts val="0"/>
                        </a:spcBef>
                        <a:spcAft>
                          <a:spcPts val="0"/>
                        </a:spcAft>
                      </a:pPr>
                      <a:r>
                        <a:rPr lang="en-US" sz="1100" baseline="0" dirty="0">
                          <a:effectLst/>
                        </a:rPr>
                        <a:t>State Agency Business Representative</a:t>
                      </a:r>
                      <a:endParaRPr lang="en-US" sz="1100" baseline="0" dirty="0">
                        <a:effectLst/>
                        <a:latin typeface="Calibri"/>
                        <a:ea typeface="Times New Roman"/>
                        <a:cs typeface="Times New Roman"/>
                      </a:endParaRPr>
                    </a:p>
                  </a:txBody>
                  <a:tcPr marL="76112" marR="76112" marT="0" marB="0" anchor="b"/>
                </a:tc>
                <a:tc>
                  <a:txBody>
                    <a:bodyPr/>
                    <a:lstStyle/>
                    <a:p>
                      <a:r>
                        <a:rPr lang="en-US" sz="1100" dirty="0" smtClean="0"/>
                        <a:t>Jackie Mines - DPS</a:t>
                      </a:r>
                      <a:endParaRPr lang="en-US" sz="1100" dirty="0"/>
                    </a:p>
                  </a:txBody>
                  <a:tcPr marL="76112" marR="76112" marT="0" marB="0" anchor="b">
                    <a:solidFill>
                      <a:srgbClr val="FFC000"/>
                    </a:solidFill>
                  </a:tcPr>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61154">
                <a:tc>
                  <a:txBody>
                    <a:bodyPr/>
                    <a:lstStyle/>
                    <a:p>
                      <a:pPr marL="0" marR="0">
                        <a:spcBef>
                          <a:spcPts val="0"/>
                        </a:spcBef>
                        <a:spcAft>
                          <a:spcPts val="0"/>
                        </a:spcAft>
                      </a:pPr>
                      <a:r>
                        <a:rPr lang="en-US" sz="1100" baseline="0" dirty="0">
                          <a:effectLst/>
                        </a:rPr>
                        <a:t>State Agency Business Representative</a:t>
                      </a:r>
                      <a:endParaRPr lang="en-US" sz="1100" baseline="0" dirty="0">
                        <a:effectLst/>
                        <a:latin typeface="Calibri"/>
                        <a:ea typeface="Times New Roman"/>
                        <a:cs typeface="Times New Roman"/>
                      </a:endParaRPr>
                    </a:p>
                  </a:txBody>
                  <a:tcPr marL="76112" marR="76112" marT="0" marB="0" anchor="b"/>
                </a:tc>
                <a:tc>
                  <a:txBody>
                    <a:bodyPr/>
                    <a:lstStyle/>
                    <a:p>
                      <a:r>
                        <a:rPr lang="en-US" sz="1100" kern="1200" dirty="0" smtClean="0">
                          <a:solidFill>
                            <a:schemeClr val="dk1"/>
                          </a:solidFill>
                          <a:effectLst/>
                          <a:latin typeface="+mn-lt"/>
                          <a:ea typeface="+mn-ea"/>
                          <a:cs typeface="+mn-cs"/>
                        </a:rPr>
                        <a:t>Karen </a:t>
                      </a:r>
                      <a:r>
                        <a:rPr lang="en-US" sz="1100" kern="1200" dirty="0" err="1" smtClean="0">
                          <a:solidFill>
                            <a:schemeClr val="dk1"/>
                          </a:solidFill>
                          <a:effectLst/>
                          <a:latin typeface="+mn-lt"/>
                          <a:ea typeface="+mn-ea"/>
                          <a:cs typeface="+mn-cs"/>
                        </a:rPr>
                        <a:t>Schirle</a:t>
                      </a:r>
                      <a:r>
                        <a:rPr lang="en-US" sz="1100" kern="1200" dirty="0" smtClean="0">
                          <a:solidFill>
                            <a:schemeClr val="dk1"/>
                          </a:solidFill>
                          <a:effectLst/>
                          <a:latin typeface="+mn-lt"/>
                          <a:ea typeface="+mn-ea"/>
                          <a:cs typeface="+mn-cs"/>
                        </a:rPr>
                        <a:t> - DHS</a:t>
                      </a:r>
                      <a:endParaRPr lang="en-US" sz="1100" dirty="0"/>
                    </a:p>
                  </a:txBody>
                  <a:tcPr marL="76112" marR="76112" marT="0" marB="0" anchor="b">
                    <a:solidFill>
                      <a:srgbClr val="FFC000"/>
                    </a:solidFill>
                  </a:tcPr>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Geospatial SME</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Mike Dolbow</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Geospatial SME</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Mark Kotz **</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r h="190500">
                <a:tc>
                  <a:txBody>
                    <a:bodyPr/>
                    <a:lstStyle/>
                    <a:p>
                      <a:pPr marL="0" marR="0">
                        <a:spcBef>
                          <a:spcPts val="0"/>
                        </a:spcBef>
                        <a:spcAft>
                          <a:spcPts val="0"/>
                        </a:spcAft>
                      </a:pPr>
                      <a:r>
                        <a:rPr lang="en-US" sz="1100" dirty="0">
                          <a:effectLst/>
                        </a:rPr>
                        <a:t>Geospatial SME</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Mark Olsen</a:t>
                      </a:r>
                      <a:endParaRPr lang="en-US" sz="1100" dirty="0">
                        <a:effectLst/>
                        <a:latin typeface="Calibri"/>
                        <a:ea typeface="Times New Roman"/>
                        <a:cs typeface="Times New Roman"/>
                      </a:endParaRPr>
                    </a:p>
                  </a:txBody>
                  <a:tcPr marL="76112" marR="76112" marT="0" marB="0" anchor="b"/>
                </a:tc>
                <a:tc>
                  <a:txBody>
                    <a:bodyPr/>
                    <a:lstStyle/>
                    <a:p>
                      <a:pPr marL="0" marR="0">
                        <a:spcBef>
                          <a:spcPts val="0"/>
                        </a:spcBef>
                        <a:spcAft>
                          <a:spcPts val="0"/>
                        </a:spcAft>
                      </a:pPr>
                      <a:r>
                        <a:rPr lang="en-US" sz="1100" dirty="0">
                          <a:effectLst/>
                        </a:rPr>
                        <a:t>Member</a:t>
                      </a:r>
                      <a:endParaRPr lang="en-US" sz="1100" dirty="0">
                        <a:effectLst/>
                        <a:latin typeface="Calibri"/>
                        <a:ea typeface="Times New Roman"/>
                        <a:cs typeface="Times New Roman"/>
                      </a:endParaRPr>
                    </a:p>
                  </a:txBody>
                  <a:tcPr marL="76112" marR="76112" marT="0" marB="0" anchor="b"/>
                </a:tc>
              </a:tr>
            </a:tbl>
          </a:graphicData>
        </a:graphic>
      </p:graphicFrame>
      <p:sp>
        <p:nvSpPr>
          <p:cNvPr id="3" name="Slide Number Placeholder 2"/>
          <p:cNvSpPr>
            <a:spLocks noGrp="1"/>
          </p:cNvSpPr>
          <p:nvPr>
            <p:ph type="sldNum" sz="quarter" idx="12"/>
          </p:nvPr>
        </p:nvSpPr>
        <p:spPr/>
        <p:txBody>
          <a:bodyPr/>
          <a:lstStyle/>
          <a:p>
            <a:fld id="{1FF935F4-130A-44BA-B9E4-FB5C8CE193BD}" type="slidenum">
              <a:rPr lang="en-US" smtClean="0">
                <a:solidFill>
                  <a:prstClr val="black"/>
                </a:solidFill>
              </a:rPr>
              <a:pPr/>
              <a:t>71</a:t>
            </a:fld>
            <a:endParaRPr lang="en-US" dirty="0">
              <a:solidFill>
                <a:prstClr val="black"/>
              </a:solidFill>
            </a:endParaRPr>
          </a:p>
        </p:txBody>
      </p:sp>
      <p:sp>
        <p:nvSpPr>
          <p:cNvPr id="4" name="Title 3"/>
          <p:cNvSpPr>
            <a:spLocks noGrp="1"/>
          </p:cNvSpPr>
          <p:nvPr>
            <p:ph type="title"/>
          </p:nvPr>
        </p:nvSpPr>
        <p:spPr>
          <a:xfrm>
            <a:off x="457200" y="228600"/>
            <a:ext cx="7924800" cy="609600"/>
          </a:xfrm>
        </p:spPr>
        <p:txBody>
          <a:bodyPr/>
          <a:lstStyle/>
          <a:p>
            <a:r>
              <a:rPr lang="en-US" dirty="0" smtClean="0"/>
              <a:t>Geospatial </a:t>
            </a:r>
            <a:r>
              <a:rPr lang="en-US" dirty="0" smtClean="0"/>
              <a:t>Technology </a:t>
            </a:r>
            <a:r>
              <a:rPr lang="en-US" dirty="0" smtClean="0"/>
              <a:t>Committee</a:t>
            </a:r>
            <a:endParaRPr lang="en-US" dirty="0"/>
          </a:p>
        </p:txBody>
      </p:sp>
      <p:sp>
        <p:nvSpPr>
          <p:cNvPr id="6" name="TextBox 5"/>
          <p:cNvSpPr txBox="1"/>
          <p:nvPr/>
        </p:nvSpPr>
        <p:spPr>
          <a:xfrm>
            <a:off x="381000" y="815876"/>
            <a:ext cx="8458200" cy="2308324"/>
          </a:xfrm>
          <a:prstGeom prst="rect">
            <a:avLst/>
          </a:prstGeom>
          <a:noFill/>
        </p:spPr>
        <p:txBody>
          <a:bodyPr wrap="square" rtlCol="0">
            <a:spAutoFit/>
          </a:bodyPr>
          <a:lstStyle/>
          <a:p>
            <a:r>
              <a:rPr lang="en-US" dirty="0">
                <a:solidFill>
                  <a:prstClr val="black"/>
                </a:solidFill>
              </a:rPr>
              <a:t>The Geospatial Technology Committee is responsible </a:t>
            </a:r>
            <a:r>
              <a:rPr lang="en-US" dirty="0" smtClean="0">
                <a:solidFill>
                  <a:prstClr val="black"/>
                </a:solidFill>
              </a:rPr>
              <a:t>for:</a:t>
            </a:r>
            <a:endParaRPr lang="en-US" dirty="0">
              <a:solidFill>
                <a:prstClr val="black"/>
              </a:solidFill>
            </a:endParaRPr>
          </a:p>
          <a:p>
            <a:pPr marL="285750" indent="-285750">
              <a:buFont typeface="Arial" pitchFamily="34" charset="0"/>
              <a:buChar char="•"/>
            </a:pPr>
            <a:r>
              <a:rPr lang="en-US" dirty="0" smtClean="0">
                <a:solidFill>
                  <a:prstClr val="black"/>
                </a:solidFill>
              </a:rPr>
              <a:t>Approving </a:t>
            </a:r>
            <a:r>
              <a:rPr lang="en-US" dirty="0">
                <a:solidFill>
                  <a:prstClr val="black"/>
                </a:solidFill>
              </a:rPr>
              <a:t>geospatial policies, standards and planning initiatives </a:t>
            </a:r>
          </a:p>
          <a:p>
            <a:pPr marL="285750" indent="-285750">
              <a:buFont typeface="Arial" pitchFamily="34" charset="0"/>
              <a:buChar char="•"/>
            </a:pPr>
            <a:r>
              <a:rPr lang="en-US" dirty="0" smtClean="0">
                <a:solidFill>
                  <a:prstClr val="black"/>
                </a:solidFill>
              </a:rPr>
              <a:t>Approving </a:t>
            </a:r>
            <a:r>
              <a:rPr lang="en-US" dirty="0">
                <a:solidFill>
                  <a:prstClr val="black"/>
                </a:solidFill>
              </a:rPr>
              <a:t>exceptions to geospatial policies and standards </a:t>
            </a:r>
          </a:p>
          <a:p>
            <a:pPr marL="285750" indent="-285750">
              <a:buFont typeface="Arial" pitchFamily="34" charset="0"/>
              <a:buChar char="•"/>
            </a:pPr>
            <a:r>
              <a:rPr lang="en-US" dirty="0" smtClean="0">
                <a:solidFill>
                  <a:prstClr val="black"/>
                </a:solidFill>
              </a:rPr>
              <a:t>Recommending </a:t>
            </a:r>
            <a:r>
              <a:rPr lang="en-US" dirty="0">
                <a:solidFill>
                  <a:prstClr val="black"/>
                </a:solidFill>
              </a:rPr>
              <a:t>plans for transforming state agency-level geospatial operations and extending the technology to a broader community of customers</a:t>
            </a:r>
          </a:p>
          <a:p>
            <a:pPr marL="285750" indent="-285750">
              <a:buFont typeface="Arial" pitchFamily="34" charset="0"/>
              <a:buChar char="•"/>
            </a:pPr>
            <a:r>
              <a:rPr lang="en-US" dirty="0" smtClean="0">
                <a:solidFill>
                  <a:prstClr val="black"/>
                </a:solidFill>
              </a:rPr>
              <a:t>Overseeing </a:t>
            </a:r>
            <a:r>
              <a:rPr lang="en-US" dirty="0">
                <a:solidFill>
                  <a:prstClr val="black"/>
                </a:solidFill>
              </a:rPr>
              <a:t>the development and maintenance of a stable enterprise-level funding strategy for geospatial operations</a:t>
            </a:r>
          </a:p>
          <a:p>
            <a:endParaRPr lang="en-US" dirty="0">
              <a:solidFill>
                <a:prstClr val="black"/>
              </a:solidFill>
            </a:endParaRPr>
          </a:p>
        </p:txBody>
      </p:sp>
      <p:sp>
        <p:nvSpPr>
          <p:cNvPr id="7" name="TextBox 6"/>
          <p:cNvSpPr txBox="1"/>
          <p:nvPr/>
        </p:nvSpPr>
        <p:spPr>
          <a:xfrm>
            <a:off x="838200" y="5410200"/>
            <a:ext cx="7239000" cy="923330"/>
          </a:xfrm>
          <a:prstGeom prst="rect">
            <a:avLst/>
          </a:prstGeom>
          <a:noFill/>
        </p:spPr>
        <p:txBody>
          <a:bodyPr wrap="square" rtlCol="0">
            <a:spAutoFit/>
          </a:bodyPr>
          <a:lstStyle/>
          <a:p>
            <a:r>
              <a:rPr lang="en-US" dirty="0" smtClean="0">
                <a:solidFill>
                  <a:prstClr val="black"/>
                </a:solidFill>
              </a:rPr>
              <a:t>What’s next?</a:t>
            </a:r>
          </a:p>
          <a:p>
            <a:pPr marL="285750" indent="-285750">
              <a:buFont typeface="Arial" pitchFamily="34" charset="0"/>
              <a:buChar char="•"/>
            </a:pPr>
            <a:r>
              <a:rPr lang="en-US" dirty="0" smtClean="0">
                <a:solidFill>
                  <a:prstClr val="black"/>
                </a:solidFill>
              </a:rPr>
              <a:t>Meeting February 20</a:t>
            </a:r>
            <a:r>
              <a:rPr lang="en-US" baseline="30000" dirty="0" smtClean="0">
                <a:solidFill>
                  <a:prstClr val="black"/>
                </a:solidFill>
              </a:rPr>
              <a:t>th</a:t>
            </a:r>
            <a:r>
              <a:rPr lang="en-US" dirty="0" smtClean="0">
                <a:solidFill>
                  <a:prstClr val="black"/>
                </a:solidFill>
              </a:rPr>
              <a:t> and every 3</a:t>
            </a:r>
            <a:r>
              <a:rPr lang="en-US" baseline="30000" dirty="0" smtClean="0">
                <a:solidFill>
                  <a:prstClr val="black"/>
                </a:solidFill>
              </a:rPr>
              <a:t>rd</a:t>
            </a:r>
            <a:r>
              <a:rPr lang="en-US" dirty="0" smtClean="0">
                <a:solidFill>
                  <a:prstClr val="black"/>
                </a:solidFill>
              </a:rPr>
              <a:t> Wednesday thereafter</a:t>
            </a:r>
          </a:p>
          <a:p>
            <a:pPr marL="285750" indent="-285750">
              <a:buFont typeface="Arial" pitchFamily="34" charset="0"/>
              <a:buChar char="•"/>
            </a:pPr>
            <a:r>
              <a:rPr lang="en-US" dirty="0" smtClean="0">
                <a:solidFill>
                  <a:prstClr val="black"/>
                </a:solidFill>
              </a:rPr>
              <a:t>Intro to GIS first 2 meetings</a:t>
            </a:r>
            <a:endParaRPr lang="en-US" dirty="0">
              <a:solidFill>
                <a:prstClr val="black"/>
              </a:solidFill>
            </a:endParaRPr>
          </a:p>
        </p:txBody>
      </p:sp>
    </p:spTree>
    <p:extLst>
      <p:ext uri="{BB962C8B-B14F-4D97-AF65-F5344CB8AC3E}">
        <p14:creationId xmlns:p14="http://schemas.microsoft.com/office/powerpoint/2010/main" val="26428832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362200" y="2133600"/>
            <a:ext cx="3810000" cy="1295400"/>
          </a:xfrm>
        </p:spPr>
        <p:txBody>
          <a:bodyPr/>
          <a:lstStyle/>
          <a:p>
            <a:r>
              <a:rPr lang="en-US" dirty="0" smtClean="0"/>
              <a:t>Other Business?</a:t>
            </a:r>
            <a:endParaRPr lang="en-US" dirty="0"/>
          </a:p>
        </p:txBody>
      </p:sp>
    </p:spTree>
    <p:extLst>
      <p:ext uri="{BB962C8B-B14F-4D97-AF65-F5344CB8AC3E}">
        <p14:creationId xmlns:p14="http://schemas.microsoft.com/office/powerpoint/2010/main" val="2862791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62200" y="2514600"/>
            <a:ext cx="4953000" cy="3200400"/>
          </a:xfrm>
        </p:spPr>
        <p:txBody>
          <a:bodyPr/>
          <a:lstStyle/>
          <a:p>
            <a:pPr marL="457200" indent="-457200" algn="l">
              <a:buFont typeface="Arial" pitchFamily="34" charset="0"/>
              <a:buChar char="•"/>
            </a:pPr>
            <a:r>
              <a:rPr lang="en-US" sz="2800" dirty="0" smtClean="0">
                <a:latin typeface="Arial" pitchFamily="34" charset="0"/>
                <a:cs typeface="Arial" pitchFamily="34" charset="0"/>
              </a:rPr>
              <a:t>August 28, 2013</a:t>
            </a:r>
          </a:p>
          <a:p>
            <a:pPr marL="457200" indent="-457200" algn="l">
              <a:buFont typeface="Arial" pitchFamily="34" charset="0"/>
              <a:buChar char="•"/>
            </a:pPr>
            <a:r>
              <a:rPr lang="en-US" sz="2800" dirty="0" smtClean="0">
                <a:latin typeface="Arial" pitchFamily="34" charset="0"/>
                <a:cs typeface="Arial" pitchFamily="34" charset="0"/>
              </a:rPr>
              <a:t>December 4, 2013 </a:t>
            </a:r>
            <a:endParaRPr lang="en-US" sz="2800" dirty="0">
              <a:latin typeface="Arial" pitchFamily="34" charset="0"/>
              <a:cs typeface="Arial" pitchFamily="34" charset="0"/>
            </a:endParaRPr>
          </a:p>
        </p:txBody>
      </p:sp>
      <p:sp>
        <p:nvSpPr>
          <p:cNvPr id="3" name="Title 2"/>
          <p:cNvSpPr>
            <a:spLocks noGrp="1"/>
          </p:cNvSpPr>
          <p:nvPr>
            <p:ph type="title"/>
          </p:nvPr>
        </p:nvSpPr>
        <p:spPr>
          <a:xfrm>
            <a:off x="2362200" y="838200"/>
            <a:ext cx="5791200" cy="1219200"/>
          </a:xfrm>
        </p:spPr>
        <p:txBody>
          <a:bodyPr/>
          <a:lstStyle/>
          <a:p>
            <a:pPr algn="l"/>
            <a:r>
              <a:rPr lang="en-US" dirty="0" smtClean="0"/>
              <a:t>Future Meetings</a:t>
            </a:r>
            <a:endParaRPr lang="en-US" dirty="0"/>
          </a:p>
        </p:txBody>
      </p:sp>
    </p:spTree>
    <p:extLst>
      <p:ext uri="{BB962C8B-B14F-4D97-AF65-F5344CB8AC3E}">
        <p14:creationId xmlns:p14="http://schemas.microsoft.com/office/powerpoint/2010/main" val="4205034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133600" y="2057400"/>
            <a:ext cx="3810000" cy="1295400"/>
          </a:xfrm>
        </p:spPr>
        <p:txBody>
          <a:bodyPr/>
          <a:lstStyle/>
          <a:p>
            <a:r>
              <a:rPr lang="en-US" sz="6000" b="1" dirty="0" smtClean="0"/>
              <a:t>Thank you!</a:t>
            </a:r>
            <a:endParaRPr lang="en-US" sz="6000" b="1" dirty="0"/>
          </a:p>
        </p:txBody>
      </p:sp>
    </p:spTree>
    <p:extLst>
      <p:ext uri="{BB962C8B-B14F-4D97-AF65-F5344CB8AC3E}">
        <p14:creationId xmlns:p14="http://schemas.microsoft.com/office/powerpoint/2010/main" val="275560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295400" y="1981200"/>
            <a:ext cx="7086600" cy="3733800"/>
          </a:xfrm>
        </p:spPr>
        <p:txBody>
          <a:bodyPr/>
          <a:lstStyle/>
          <a:p>
            <a:pPr algn="l"/>
            <a:r>
              <a:rPr lang="en-US" sz="2400" dirty="0"/>
              <a:t>The award honors organizations that have gone the extra mile to deliver products and services, improve government responsiveness, promote public access to information, and demonstrate the benefits of collaboration that encourage, by example, others to do the same</a:t>
            </a:r>
            <a:r>
              <a:rPr lang="en-US" sz="2400" dirty="0" smtClean="0"/>
              <a:t>.</a:t>
            </a:r>
          </a:p>
          <a:p>
            <a:pPr algn="l"/>
            <a:endParaRPr lang="en-US" sz="2400" dirty="0"/>
          </a:p>
          <a:p>
            <a:pPr marL="342900" indent="-342900" algn="l">
              <a:buFont typeface="Arial" pitchFamily="34" charset="0"/>
              <a:buChar char="•"/>
            </a:pPr>
            <a:r>
              <a:rPr lang="en-US" sz="2400" dirty="0"/>
              <a:t>Nominations due </a:t>
            </a:r>
            <a:r>
              <a:rPr lang="en-US" sz="2400" b="1" dirty="0" smtClean="0">
                <a:solidFill>
                  <a:srgbClr val="FF0000"/>
                </a:solidFill>
              </a:rPr>
              <a:t>July 31</a:t>
            </a:r>
          </a:p>
          <a:p>
            <a:pPr marL="342900" indent="-342900" algn="l">
              <a:buFont typeface="Arial" pitchFamily="34" charset="0"/>
              <a:buChar char="•"/>
            </a:pPr>
            <a:r>
              <a:rPr lang="en-US" sz="2400" dirty="0" smtClean="0"/>
              <a:t>Form a committee to review nominations 	</a:t>
            </a:r>
            <a:endParaRPr lang="en-US" sz="2400" dirty="0"/>
          </a:p>
          <a:p>
            <a:pPr marL="457200" indent="-457200" algn="l">
              <a:buFont typeface="Arial" pitchFamily="34" charset="0"/>
              <a:buChar char="•"/>
            </a:pPr>
            <a:endParaRPr lang="en-US" sz="2800" dirty="0">
              <a:latin typeface="Times New Roman" pitchFamily="18" charset="0"/>
              <a:cs typeface="Times New Roman" pitchFamily="18" charset="0"/>
            </a:endParaRPr>
          </a:p>
        </p:txBody>
      </p:sp>
      <p:sp>
        <p:nvSpPr>
          <p:cNvPr id="4" name="Title 3"/>
          <p:cNvSpPr>
            <a:spLocks noGrp="1"/>
          </p:cNvSpPr>
          <p:nvPr>
            <p:ph type="title"/>
          </p:nvPr>
        </p:nvSpPr>
        <p:spPr>
          <a:xfrm>
            <a:off x="685800" y="914400"/>
            <a:ext cx="7239000" cy="838200"/>
          </a:xfrm>
        </p:spPr>
        <p:txBody>
          <a:bodyPr/>
          <a:lstStyle/>
          <a:p>
            <a:r>
              <a:rPr lang="en-US" dirty="0" smtClean="0"/>
              <a:t>Governor’s Commendations</a:t>
            </a:r>
            <a:endParaRPr lang="en-US" dirty="0"/>
          </a:p>
        </p:txBody>
      </p:sp>
    </p:spTree>
    <p:extLst>
      <p:ext uri="{BB962C8B-B14F-4D97-AF65-F5344CB8AC3E}">
        <p14:creationId xmlns:p14="http://schemas.microsoft.com/office/powerpoint/2010/main" val="497181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7924800" cy="4191000"/>
          </a:xfrm>
        </p:spPr>
        <p:txBody>
          <a:bodyPr/>
          <a:lstStyle/>
          <a:p>
            <a:pPr marL="0" lvl="0" indent="0">
              <a:buNone/>
            </a:pPr>
            <a:r>
              <a:rPr lang="en-US" dirty="0" smtClean="0"/>
              <a:t>What </a:t>
            </a:r>
            <a:r>
              <a:rPr lang="en-US" dirty="0"/>
              <a:t>is it</a:t>
            </a:r>
            <a:r>
              <a:rPr lang="en-US" dirty="0" smtClean="0"/>
              <a:t>?	</a:t>
            </a:r>
          </a:p>
          <a:p>
            <a:pPr lvl="1"/>
            <a:r>
              <a:rPr lang="en-US" dirty="0" smtClean="0"/>
              <a:t>Master Purchase Agreement – </a:t>
            </a:r>
          </a:p>
          <a:p>
            <a:pPr lvl="2">
              <a:buFont typeface="Wingdings" pitchFamily="2" charset="2"/>
              <a:buChar char="Ø"/>
            </a:pPr>
            <a:r>
              <a:rPr lang="en-US" dirty="0" smtClean="0"/>
              <a:t>Products not covered by ELA</a:t>
            </a:r>
          </a:p>
          <a:p>
            <a:pPr lvl="2">
              <a:buFont typeface="Wingdings" pitchFamily="2" charset="2"/>
              <a:buChar char="Ø"/>
            </a:pPr>
            <a:r>
              <a:rPr lang="en-US" dirty="0" smtClean="0"/>
              <a:t>Regional and local, government – </a:t>
            </a:r>
            <a:r>
              <a:rPr lang="en-US" sz="1800" dirty="0" smtClean="0"/>
              <a:t>discounts for software and Professional and Technical Services </a:t>
            </a:r>
          </a:p>
          <a:p>
            <a:pPr lvl="2">
              <a:buFont typeface="Wingdings" pitchFamily="2" charset="2"/>
              <a:buChar char="Ø"/>
            </a:pPr>
            <a:r>
              <a:rPr lang="en-US" sz="1800" dirty="0" smtClean="0">
                <a:hlinkClick r:id="rId2"/>
              </a:rPr>
              <a:t>Not included:  </a:t>
            </a:r>
            <a:r>
              <a:rPr lang="en-US" dirty="0" smtClean="0">
                <a:hlinkClick r:id="rId2"/>
              </a:rPr>
              <a:t>Managed Services </a:t>
            </a:r>
            <a:endParaRPr lang="en-US" dirty="0" smtClean="0"/>
          </a:p>
          <a:p>
            <a:pPr marL="228600" lvl="1" indent="0">
              <a:buNone/>
            </a:pPr>
            <a:endParaRPr lang="en-US" sz="800" dirty="0"/>
          </a:p>
          <a:p>
            <a:pPr marL="0" indent="0">
              <a:buNone/>
            </a:pPr>
            <a:r>
              <a:rPr lang="en-US" dirty="0"/>
              <a:t>Who wants/needs it</a:t>
            </a:r>
            <a:r>
              <a:rPr lang="en-US" dirty="0" smtClean="0"/>
              <a:t>?</a:t>
            </a:r>
          </a:p>
          <a:p>
            <a:pPr marL="0" indent="0">
              <a:buNone/>
            </a:pPr>
            <a:endParaRPr lang="en-US" sz="800" dirty="0"/>
          </a:p>
          <a:p>
            <a:pPr marL="0" indent="0">
              <a:buNone/>
            </a:pPr>
            <a:endParaRPr lang="en-US" sz="800" dirty="0"/>
          </a:p>
          <a:p>
            <a:pPr marL="0" indent="0">
              <a:buNone/>
            </a:pPr>
            <a:endParaRPr lang="en-US" dirty="0"/>
          </a:p>
          <a:p>
            <a:pPr marL="0" indent="0">
              <a:buNone/>
            </a:pPr>
            <a:endParaRPr lang="en-US" dirty="0"/>
          </a:p>
          <a:p>
            <a:pPr marL="0" indent="0">
              <a:buNone/>
            </a:pPr>
            <a:endParaRPr lang="en-US" dirty="0"/>
          </a:p>
          <a:p>
            <a:endParaRPr lang="en-US" dirty="0"/>
          </a:p>
        </p:txBody>
      </p:sp>
      <p:sp>
        <p:nvSpPr>
          <p:cNvPr id="3" name="Slide Number Placeholder 2"/>
          <p:cNvSpPr>
            <a:spLocks noGrp="1"/>
          </p:cNvSpPr>
          <p:nvPr>
            <p:ph type="sldNum" sz="quarter" idx="4294967295"/>
          </p:nvPr>
        </p:nvSpPr>
        <p:spPr>
          <a:xfrm>
            <a:off x="228600" y="6477000"/>
            <a:ext cx="533400" cy="304800"/>
          </a:xfrm>
          <a:prstGeom prst="rect">
            <a:avLst/>
          </a:prstGeom>
        </p:spPr>
        <p:txBody>
          <a:bodyPr/>
          <a:lstStyle/>
          <a:p>
            <a:fld id="{1FF935F4-130A-44BA-B9E4-FB5C8CE193BD}" type="slidenum">
              <a:rPr lang="en-US" smtClean="0">
                <a:solidFill>
                  <a:prstClr val="black"/>
                </a:solidFill>
              </a:rPr>
              <a:pPr/>
              <a:t>9</a:t>
            </a:fld>
            <a:endParaRPr lang="en-US" dirty="0">
              <a:solidFill>
                <a:prstClr val="black"/>
              </a:solidFill>
            </a:endParaRPr>
          </a:p>
        </p:txBody>
      </p:sp>
      <p:sp>
        <p:nvSpPr>
          <p:cNvPr id="4" name="Title 3"/>
          <p:cNvSpPr>
            <a:spLocks noGrp="1"/>
          </p:cNvSpPr>
          <p:nvPr>
            <p:ph type="title"/>
          </p:nvPr>
        </p:nvSpPr>
        <p:spPr>
          <a:xfrm>
            <a:off x="457200" y="152400"/>
            <a:ext cx="7924800" cy="609600"/>
          </a:xfrm>
        </p:spPr>
        <p:txBody>
          <a:bodyPr/>
          <a:lstStyle/>
          <a:p>
            <a:r>
              <a:rPr lang="en-US" b="1" dirty="0"/>
              <a:t>Esri Master Purchase </a:t>
            </a:r>
            <a:r>
              <a:rPr lang="en-US" b="1" dirty="0" smtClean="0"/>
              <a:t>Agreement</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1019794395"/>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1.jpeg"/></Relationships>
</file>

<file path=ppt/theme/_rels/theme14.xml.rels><?xml version="1.0" encoding="UTF-8" standalone="yes"?>
<Relationships xmlns="http://schemas.openxmlformats.org/package/2006/relationships"><Relationship Id="rId1" Type="http://schemas.openxmlformats.org/officeDocument/2006/relationships/image" Target="../media/image12.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4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5.xml><?xml version="1.0" encoding="utf-8"?>
<a:theme xmlns:a="http://schemas.openxmlformats.org/drawingml/2006/main" name="5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16.xml><?xml version="1.0" encoding="utf-8"?>
<a:theme xmlns:a="http://schemas.openxmlformats.org/drawingml/2006/main" name="Slide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0.xml><?xml version="1.0" encoding="utf-8"?>
<a:theme xmlns:a="http://schemas.openxmlformats.org/drawingml/2006/main" name="7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3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6.xml><?xml version="1.0" encoding="utf-8"?>
<a:theme xmlns:a="http://schemas.openxmlformats.org/drawingml/2006/main" name="Waveform">
  <a:themeElements>
    <a:clrScheme name="Custom 24">
      <a:dk1>
        <a:sysClr val="windowText" lastClr="000000"/>
      </a:dk1>
      <a:lt1>
        <a:sysClr val="window" lastClr="FFFFFF"/>
      </a:lt1>
      <a:dk2>
        <a:srgbClr val="073E87"/>
      </a:dk2>
      <a:lt2>
        <a:srgbClr val="073E87"/>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FE47EF5-6A38-4704-B075-24EEAD3217A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1497</TotalTime>
  <Words>3257</Words>
  <Application>Microsoft Office PowerPoint</Application>
  <PresentationFormat>On-screen Show (4:3)</PresentationFormat>
  <Paragraphs>734</Paragraphs>
  <Slides>74</Slides>
  <Notes>35</Notes>
  <HiddenSlides>0</HiddenSlides>
  <MMClips>0</MMClips>
  <ScaleCrop>false</ScaleCrop>
  <HeadingPairs>
    <vt:vector size="4" baseType="variant">
      <vt:variant>
        <vt:lpstr>Theme</vt:lpstr>
      </vt:variant>
      <vt:variant>
        <vt:i4>25</vt:i4>
      </vt:variant>
      <vt:variant>
        <vt:lpstr>Slide Titles</vt:lpstr>
      </vt:variant>
      <vt:variant>
        <vt:i4>74</vt:i4>
      </vt:variant>
    </vt:vector>
  </HeadingPairs>
  <TitlesOfParts>
    <vt:vector size="99" baseType="lpstr">
      <vt:lpstr>Section slides</vt:lpstr>
      <vt:lpstr>Content slides</vt:lpstr>
      <vt:lpstr>1_Content slides</vt:lpstr>
      <vt:lpstr>2_Content slides</vt:lpstr>
      <vt:lpstr>3_Content slides</vt:lpstr>
      <vt:lpstr>Waveform</vt:lpstr>
      <vt:lpstr>Office Theme</vt:lpstr>
      <vt:lpstr>7_Office Theme</vt:lpstr>
      <vt:lpstr>Flow</vt:lpstr>
      <vt:lpstr>1_Flow</vt:lpstr>
      <vt:lpstr>4_Content slides</vt:lpstr>
      <vt:lpstr>1_Office Theme</vt:lpstr>
      <vt:lpstr>2_Office Theme</vt:lpstr>
      <vt:lpstr>Foundry</vt:lpstr>
      <vt:lpstr>5_Content slides</vt:lpstr>
      <vt:lpstr>Slide_Presentation</vt:lpstr>
      <vt:lpstr>1_Section slides</vt:lpstr>
      <vt:lpstr>Default Design</vt:lpstr>
      <vt:lpstr>6_Content slides</vt:lpstr>
      <vt:lpstr>7_Content slides</vt:lpstr>
      <vt:lpstr>1_Default Design</vt:lpstr>
      <vt:lpstr>8_Content slides</vt:lpstr>
      <vt:lpstr>2_Default Design</vt:lpstr>
      <vt:lpstr>3_Office Theme</vt:lpstr>
      <vt:lpstr>4_Office Theme</vt:lpstr>
      <vt:lpstr>  Statewide Geospatial Advisory council</vt:lpstr>
      <vt:lpstr>PowerPoint Presentation</vt:lpstr>
      <vt:lpstr>November 28, 2012 Meeting Minutes</vt:lpstr>
      <vt:lpstr>Legislative Session</vt:lpstr>
      <vt:lpstr>Legislation</vt:lpstr>
      <vt:lpstr>Legislative Session</vt:lpstr>
      <vt:lpstr>Open Appointments</vt:lpstr>
      <vt:lpstr>Governor’s Commendations</vt:lpstr>
      <vt:lpstr>Esri Master Purchase Agreement</vt:lpstr>
      <vt:lpstr>Western States Contracting Alliance (WSCA)</vt:lpstr>
      <vt:lpstr>Western States Contracting Alliance (WSCA)</vt:lpstr>
      <vt:lpstr>MnGeo Priority Projects </vt:lpstr>
      <vt:lpstr>Addresses    Future Project  </vt:lpstr>
      <vt:lpstr>Spring Aerial Imagery Program (SAIP)</vt:lpstr>
      <vt:lpstr>SAIP Investments   </vt:lpstr>
      <vt:lpstr>PowerPoint Presentation</vt:lpstr>
      <vt:lpstr>MN Geospatial Commons</vt:lpstr>
      <vt:lpstr>LiDAR Elevation</vt:lpstr>
      <vt:lpstr>Hydrography </vt:lpstr>
      <vt:lpstr>Statewide Parcel Integration Project</vt:lpstr>
      <vt:lpstr>Street Centerlines</vt:lpstr>
      <vt:lpstr>Update: Committee/Workgroup Guide</vt:lpstr>
      <vt:lpstr>MnGeo Parcel Project</vt:lpstr>
      <vt:lpstr>MnGeo Parcel Project</vt:lpstr>
      <vt:lpstr>MnGeo Parcel Project</vt:lpstr>
      <vt:lpstr>MnGeo Parcel Project</vt:lpstr>
      <vt:lpstr>MnGeo Parcel Project</vt:lpstr>
      <vt:lpstr>Minnesota Department of Revenue PRISM Overview</vt:lpstr>
      <vt:lpstr>PowerPoint Presentation</vt:lpstr>
      <vt:lpstr>PowerPoint Presentation</vt:lpstr>
      <vt:lpstr>PowerPoint Presentation</vt:lpstr>
      <vt:lpstr>BREAK</vt:lpstr>
      <vt:lpstr>Outstate Non-Metro Sharing &amp; Collaboration</vt:lpstr>
      <vt:lpstr>PowerPoint Presentation</vt:lpstr>
      <vt:lpstr>Metro County Activity</vt:lpstr>
      <vt:lpstr>At-large – Will Craig</vt:lpstr>
      <vt:lpstr>PowerPoint Presentation</vt:lpstr>
      <vt:lpstr>Headwaters RDC Perspective</vt:lpstr>
      <vt:lpstr>Federal Government Sector Update</vt:lpstr>
      <vt:lpstr>Federal Government Sector Update</vt:lpstr>
      <vt:lpstr>Federal Government Sector Update</vt:lpstr>
      <vt:lpstr>Private Sector</vt:lpstr>
      <vt:lpstr>PowerPoint Presentation</vt:lpstr>
      <vt:lpstr>Metro Regional Government</vt:lpstr>
      <vt:lpstr>State Agency - MPCA Geospatial Initiatives</vt:lpstr>
      <vt:lpstr>PowerPoint Presentation</vt:lpstr>
      <vt:lpstr>PowerPoint Presentation</vt:lpstr>
      <vt:lpstr>GIS and the NonProfit Sector</vt:lpstr>
      <vt:lpstr>Hot Topic</vt:lpstr>
      <vt:lpstr>Surface Water Dashboard:  putting the pieces together</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 architecture</vt:lpstr>
      <vt:lpstr>REST architecture</vt:lpstr>
      <vt:lpstr>REST architecture</vt:lpstr>
      <vt:lpstr>http://riverwatch.wq.io/</vt:lpstr>
      <vt:lpstr>Summary</vt:lpstr>
      <vt:lpstr>PowerPoint Presentation</vt:lpstr>
      <vt:lpstr>Feedback: Past Two Years of the Council</vt:lpstr>
      <vt:lpstr>Current Member Representation</vt:lpstr>
      <vt:lpstr>Council Member Roles and Expectations</vt:lpstr>
      <vt:lpstr>Update: State Geospatial Governance Going Forward</vt:lpstr>
      <vt:lpstr>Click to add the caption or title for the picture</vt:lpstr>
      <vt:lpstr>Current Standards</vt:lpstr>
      <vt:lpstr>Geospatial Technology Committee</vt:lpstr>
      <vt:lpstr>Other Business?</vt:lpstr>
      <vt:lpstr>Future Meetings</vt:lpstr>
      <vt:lpstr>Thank you!</vt:lpstr>
    </vt:vector>
  </TitlesOfParts>
  <Company>Office of Enterprise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Four of Consolidation</dc:title>
  <dc:creator>Daniel Ross</dc:creator>
  <cp:lastModifiedBy>Nancy Rader</cp:lastModifiedBy>
  <cp:revision>159</cp:revision>
  <cp:lastPrinted>2013-05-29T14:57:54Z</cp:lastPrinted>
  <dcterms:created xsi:type="dcterms:W3CDTF">2012-09-24T11:48:01Z</dcterms:created>
  <dcterms:modified xsi:type="dcterms:W3CDTF">2013-06-07T17:05:30Z</dcterms:modified>
</cp:coreProperties>
</file>