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1"/>
    <p:sldMasterId id="2147483668" r:id="rId32"/>
    <p:sldMasterId id="2147483679" r:id="rId33"/>
    <p:sldMasterId id="2147483687" r:id="rId34"/>
    <p:sldMasterId id="2147483696" r:id="rId35"/>
    <p:sldMasterId id="2147483806" r:id="rId36"/>
    <p:sldMasterId id="2147483817" r:id="rId37"/>
    <p:sldMasterId id="2147483874" r:id="rId38"/>
  </p:sldMasterIdLst>
  <p:notesMasterIdLst>
    <p:notesMasterId r:id="rId81"/>
  </p:notesMasterIdLst>
  <p:handoutMasterIdLst>
    <p:handoutMasterId r:id="rId82"/>
  </p:handoutMasterIdLst>
  <p:sldIdLst>
    <p:sldId id="327" r:id="rId39"/>
    <p:sldId id="344" r:id="rId40"/>
    <p:sldId id="444" r:id="rId41"/>
    <p:sldId id="280" r:id="rId42"/>
    <p:sldId id="445" r:id="rId43"/>
    <p:sldId id="446" r:id="rId44"/>
    <p:sldId id="449" r:id="rId45"/>
    <p:sldId id="450" r:id="rId46"/>
    <p:sldId id="447" r:id="rId47"/>
    <p:sldId id="466" r:id="rId48"/>
    <p:sldId id="451" r:id="rId49"/>
    <p:sldId id="467" r:id="rId50"/>
    <p:sldId id="448" r:id="rId51"/>
    <p:sldId id="452" r:id="rId52"/>
    <p:sldId id="453" r:id="rId53"/>
    <p:sldId id="454" r:id="rId54"/>
    <p:sldId id="455" r:id="rId55"/>
    <p:sldId id="456" r:id="rId56"/>
    <p:sldId id="457" r:id="rId57"/>
    <p:sldId id="465" r:id="rId58"/>
    <p:sldId id="458" r:id="rId59"/>
    <p:sldId id="370" r:id="rId60"/>
    <p:sldId id="459" r:id="rId61"/>
    <p:sldId id="460" r:id="rId62"/>
    <p:sldId id="461" r:id="rId63"/>
    <p:sldId id="366" r:id="rId64"/>
    <p:sldId id="348" r:id="rId65"/>
    <p:sldId id="367" r:id="rId66"/>
    <p:sldId id="389" r:id="rId67"/>
    <p:sldId id="462" r:id="rId68"/>
    <p:sldId id="381" r:id="rId69"/>
    <p:sldId id="374" r:id="rId70"/>
    <p:sldId id="373" r:id="rId71"/>
    <p:sldId id="371" r:id="rId72"/>
    <p:sldId id="372" r:id="rId73"/>
    <p:sldId id="463" r:id="rId74"/>
    <p:sldId id="464" r:id="rId75"/>
    <p:sldId id="369" r:id="rId76"/>
    <p:sldId id="439" r:id="rId77"/>
    <p:sldId id="436" r:id="rId78"/>
    <p:sldId id="361" r:id="rId79"/>
    <p:sldId id="362"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B83"/>
    <a:srgbClr val="EA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84"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xml"/><Relationship Id="rId21" Type="http://schemas.openxmlformats.org/officeDocument/2006/relationships/customXml" Target="../customXml/item21.xml"/><Relationship Id="rId34" Type="http://schemas.openxmlformats.org/officeDocument/2006/relationships/slideMaster" Target="slideMasters/slideMaster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slide" Target="slides/slide30.xml"/><Relationship Id="rId76" Type="http://schemas.openxmlformats.org/officeDocument/2006/relationships/slide" Target="slides/slide38.xml"/><Relationship Id="rId84"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2.xml"/><Relationship Id="rId37" Type="http://schemas.openxmlformats.org/officeDocument/2006/relationships/slideMaster" Target="slideMasters/slideMaster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5" Type="http://schemas.openxmlformats.org/officeDocument/2006/relationships/customXml" Target="../customXml/item5.xml"/><Relationship Id="rId61" Type="http://schemas.openxmlformats.org/officeDocument/2006/relationships/slide" Target="slides/slide23.xml"/><Relationship Id="rId82" Type="http://schemas.openxmlformats.org/officeDocument/2006/relationships/handoutMaster" Target="handoutMasters/handoutMaster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8" Type="http://schemas.openxmlformats.org/officeDocument/2006/relationships/customXml" Target="../customXml/item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3.xml"/><Relationship Id="rId38" Type="http://schemas.openxmlformats.org/officeDocument/2006/relationships/slideMaster" Target="slideMasters/slideMaster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customXml" Target="../customXml/item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customXml" Target="../customXml/item10.xml"/><Relationship Id="rId31" Type="http://schemas.openxmlformats.org/officeDocument/2006/relationships/slideMaster" Target="slideMasters/slideMaster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812DE-4E9F-4A35-B1F4-D441E6A66F3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71A5A41A-0CD1-4550-BD87-1810A715BFF4}">
      <dgm:prSet phldrT="[Text]"/>
      <dgm:spPr/>
      <dgm:t>
        <a:bodyPr/>
        <a:lstStyle/>
        <a:p>
          <a:r>
            <a:rPr lang="en-US" dirty="0" smtClean="0"/>
            <a:t>Evaluate</a:t>
          </a:r>
          <a:endParaRPr lang="en-US" dirty="0"/>
        </a:p>
      </dgm:t>
    </dgm:pt>
    <dgm:pt modelId="{1B27542D-2ACF-4292-80B2-437367C76A84}" type="parTrans" cxnId="{9AFAA5D9-1744-43B6-B61F-4840D94476C5}">
      <dgm:prSet/>
      <dgm:spPr/>
      <dgm:t>
        <a:bodyPr/>
        <a:lstStyle/>
        <a:p>
          <a:endParaRPr lang="en-US"/>
        </a:p>
      </dgm:t>
    </dgm:pt>
    <dgm:pt modelId="{FA84FDF8-EE5A-478D-B788-A947BF49F86F}" type="sibTrans" cxnId="{9AFAA5D9-1744-43B6-B61F-4840D94476C5}">
      <dgm:prSet/>
      <dgm:spPr/>
      <dgm:t>
        <a:bodyPr/>
        <a:lstStyle/>
        <a:p>
          <a:endParaRPr lang="en-US"/>
        </a:p>
      </dgm:t>
    </dgm:pt>
    <dgm:pt modelId="{C2C0AEA3-35F5-41F6-8BC3-C0354E093E28}">
      <dgm:prSet phldrT="[Text]"/>
      <dgm:spPr/>
      <dgm:t>
        <a:bodyPr/>
        <a:lstStyle/>
        <a:p>
          <a:r>
            <a:rPr lang="en-US" dirty="0" smtClean="0"/>
            <a:t>Share</a:t>
          </a:r>
          <a:endParaRPr lang="en-US" dirty="0"/>
        </a:p>
      </dgm:t>
    </dgm:pt>
    <dgm:pt modelId="{3312986C-C4D8-4016-AA91-35DB261E7ECA}" type="parTrans" cxnId="{B6242117-2589-4E61-A797-90AB64BB06B2}">
      <dgm:prSet/>
      <dgm:spPr/>
      <dgm:t>
        <a:bodyPr/>
        <a:lstStyle/>
        <a:p>
          <a:endParaRPr lang="en-US"/>
        </a:p>
      </dgm:t>
    </dgm:pt>
    <dgm:pt modelId="{0F3D6609-6F55-4702-9CA3-D37A9182062A}" type="sibTrans" cxnId="{B6242117-2589-4E61-A797-90AB64BB06B2}">
      <dgm:prSet/>
      <dgm:spPr/>
      <dgm:t>
        <a:bodyPr/>
        <a:lstStyle/>
        <a:p>
          <a:endParaRPr lang="en-US"/>
        </a:p>
      </dgm:t>
    </dgm:pt>
    <dgm:pt modelId="{747FF54B-0DDA-4F6B-A980-64D2DE06E17F}">
      <dgm:prSet phldrT="[Text]"/>
      <dgm:spPr/>
      <dgm:t>
        <a:bodyPr/>
        <a:lstStyle/>
        <a:p>
          <a:r>
            <a:rPr lang="en-US" dirty="0" smtClean="0"/>
            <a:t>Administer</a:t>
          </a:r>
          <a:endParaRPr lang="en-US" dirty="0"/>
        </a:p>
      </dgm:t>
    </dgm:pt>
    <dgm:pt modelId="{54822867-4DCD-4489-816D-23F8EE9D69BF}" type="parTrans" cxnId="{6E9F37FC-32AF-4D84-9721-427383E8A71F}">
      <dgm:prSet/>
      <dgm:spPr/>
      <dgm:t>
        <a:bodyPr/>
        <a:lstStyle/>
        <a:p>
          <a:endParaRPr lang="en-US"/>
        </a:p>
      </dgm:t>
    </dgm:pt>
    <dgm:pt modelId="{DAD306C9-7688-4C39-A864-1461A78C856A}" type="sibTrans" cxnId="{6E9F37FC-32AF-4D84-9721-427383E8A71F}">
      <dgm:prSet/>
      <dgm:spPr/>
      <dgm:t>
        <a:bodyPr/>
        <a:lstStyle/>
        <a:p>
          <a:endParaRPr lang="en-US"/>
        </a:p>
      </dgm:t>
    </dgm:pt>
    <dgm:pt modelId="{BD6C50CC-E8AA-4029-8D81-C7F2693FAE6C}">
      <dgm:prSet phldrT="[Text]"/>
      <dgm:spPr/>
      <dgm:t>
        <a:bodyPr/>
        <a:lstStyle/>
        <a:p>
          <a:r>
            <a:rPr lang="en-US" dirty="0" smtClean="0"/>
            <a:t>Find</a:t>
          </a:r>
          <a:endParaRPr lang="en-US" dirty="0"/>
        </a:p>
      </dgm:t>
    </dgm:pt>
    <dgm:pt modelId="{241EC27E-AD6B-4EF3-BC65-DC8A572AC0C5}" type="sibTrans" cxnId="{D89AE663-3589-4086-A1B4-3A046B8FCF17}">
      <dgm:prSet/>
      <dgm:spPr/>
      <dgm:t>
        <a:bodyPr/>
        <a:lstStyle/>
        <a:p>
          <a:endParaRPr lang="en-US"/>
        </a:p>
      </dgm:t>
    </dgm:pt>
    <dgm:pt modelId="{54435378-F41D-412D-A5B6-6FFE950EF702}" type="parTrans" cxnId="{D89AE663-3589-4086-A1B4-3A046B8FCF17}">
      <dgm:prSet/>
      <dgm:spPr/>
      <dgm:t>
        <a:bodyPr/>
        <a:lstStyle/>
        <a:p>
          <a:endParaRPr lang="en-US"/>
        </a:p>
      </dgm:t>
    </dgm:pt>
    <dgm:pt modelId="{471134E1-2EDE-45A0-93AF-1B32F441DD87}" type="pres">
      <dgm:prSet presAssocID="{204812DE-4E9F-4A35-B1F4-D441E6A66F3C}" presName="linear" presStyleCnt="0">
        <dgm:presLayoutVars>
          <dgm:animLvl val="lvl"/>
          <dgm:resizeHandles val="exact"/>
        </dgm:presLayoutVars>
      </dgm:prSet>
      <dgm:spPr/>
      <dgm:t>
        <a:bodyPr/>
        <a:lstStyle/>
        <a:p>
          <a:endParaRPr lang="en-US"/>
        </a:p>
      </dgm:t>
    </dgm:pt>
    <dgm:pt modelId="{06BEA5BE-BFF9-4381-A6C8-D30913EED402}" type="pres">
      <dgm:prSet presAssocID="{BD6C50CC-E8AA-4029-8D81-C7F2693FAE6C}" presName="parentText" presStyleLbl="node1" presStyleIdx="0" presStyleCnt="4">
        <dgm:presLayoutVars>
          <dgm:chMax val="0"/>
          <dgm:bulletEnabled val="1"/>
        </dgm:presLayoutVars>
      </dgm:prSet>
      <dgm:spPr/>
      <dgm:t>
        <a:bodyPr/>
        <a:lstStyle/>
        <a:p>
          <a:endParaRPr lang="en-US"/>
        </a:p>
      </dgm:t>
    </dgm:pt>
    <dgm:pt modelId="{85B58465-06D6-49D8-9E84-D024A2AA9E56}" type="pres">
      <dgm:prSet presAssocID="{241EC27E-AD6B-4EF3-BC65-DC8A572AC0C5}" presName="spacer" presStyleCnt="0"/>
      <dgm:spPr/>
      <dgm:t>
        <a:bodyPr/>
        <a:lstStyle/>
        <a:p>
          <a:endParaRPr lang="en-US"/>
        </a:p>
      </dgm:t>
    </dgm:pt>
    <dgm:pt modelId="{D5105CCB-DDCE-4541-A66B-8DE53554B345}" type="pres">
      <dgm:prSet presAssocID="{71A5A41A-0CD1-4550-BD87-1810A715BFF4}" presName="parentText" presStyleLbl="node1" presStyleIdx="1" presStyleCnt="4">
        <dgm:presLayoutVars>
          <dgm:chMax val="0"/>
          <dgm:bulletEnabled val="1"/>
        </dgm:presLayoutVars>
      </dgm:prSet>
      <dgm:spPr/>
      <dgm:t>
        <a:bodyPr/>
        <a:lstStyle/>
        <a:p>
          <a:endParaRPr lang="en-US"/>
        </a:p>
      </dgm:t>
    </dgm:pt>
    <dgm:pt modelId="{9884405A-262D-4809-91B6-D32B292311C4}" type="pres">
      <dgm:prSet presAssocID="{FA84FDF8-EE5A-478D-B788-A947BF49F86F}" presName="spacer" presStyleCnt="0"/>
      <dgm:spPr/>
      <dgm:t>
        <a:bodyPr/>
        <a:lstStyle/>
        <a:p>
          <a:endParaRPr lang="en-US"/>
        </a:p>
      </dgm:t>
    </dgm:pt>
    <dgm:pt modelId="{70F4B524-7E41-434C-8AAC-AB4884128B89}" type="pres">
      <dgm:prSet presAssocID="{C2C0AEA3-35F5-41F6-8BC3-C0354E093E28}" presName="parentText" presStyleLbl="node1" presStyleIdx="2" presStyleCnt="4">
        <dgm:presLayoutVars>
          <dgm:chMax val="0"/>
          <dgm:bulletEnabled val="1"/>
        </dgm:presLayoutVars>
      </dgm:prSet>
      <dgm:spPr/>
      <dgm:t>
        <a:bodyPr/>
        <a:lstStyle/>
        <a:p>
          <a:endParaRPr lang="en-US"/>
        </a:p>
      </dgm:t>
    </dgm:pt>
    <dgm:pt modelId="{07132EA9-E9D2-48BE-A585-A68CF1F0C165}" type="pres">
      <dgm:prSet presAssocID="{0F3D6609-6F55-4702-9CA3-D37A9182062A}" presName="spacer" presStyleCnt="0"/>
      <dgm:spPr/>
      <dgm:t>
        <a:bodyPr/>
        <a:lstStyle/>
        <a:p>
          <a:endParaRPr lang="en-US"/>
        </a:p>
      </dgm:t>
    </dgm:pt>
    <dgm:pt modelId="{C11C6098-E1C0-4B4B-B9D3-A66C0E707CF9}" type="pres">
      <dgm:prSet presAssocID="{747FF54B-0DDA-4F6B-A980-64D2DE06E17F}" presName="parentText" presStyleLbl="node1" presStyleIdx="3" presStyleCnt="4">
        <dgm:presLayoutVars>
          <dgm:chMax val="0"/>
          <dgm:bulletEnabled val="1"/>
        </dgm:presLayoutVars>
      </dgm:prSet>
      <dgm:spPr/>
      <dgm:t>
        <a:bodyPr/>
        <a:lstStyle/>
        <a:p>
          <a:endParaRPr lang="en-US"/>
        </a:p>
      </dgm:t>
    </dgm:pt>
  </dgm:ptLst>
  <dgm:cxnLst>
    <dgm:cxn modelId="{6E9F37FC-32AF-4D84-9721-427383E8A71F}" srcId="{204812DE-4E9F-4A35-B1F4-D441E6A66F3C}" destId="{747FF54B-0DDA-4F6B-A980-64D2DE06E17F}" srcOrd="3" destOrd="0" parTransId="{54822867-4DCD-4489-816D-23F8EE9D69BF}" sibTransId="{DAD306C9-7688-4C39-A864-1461A78C856A}"/>
    <dgm:cxn modelId="{69F70FF4-1B21-4D25-836C-3C09FA054429}" type="presOf" srcId="{C2C0AEA3-35F5-41F6-8BC3-C0354E093E28}" destId="{70F4B524-7E41-434C-8AAC-AB4884128B89}" srcOrd="0" destOrd="0" presId="urn:microsoft.com/office/officeart/2005/8/layout/vList2"/>
    <dgm:cxn modelId="{6F069B47-027E-4A18-A4FF-3B3EA0A2AAA0}" type="presOf" srcId="{71A5A41A-0CD1-4550-BD87-1810A715BFF4}" destId="{D5105CCB-DDCE-4541-A66B-8DE53554B345}" srcOrd="0" destOrd="0" presId="urn:microsoft.com/office/officeart/2005/8/layout/vList2"/>
    <dgm:cxn modelId="{D89AE663-3589-4086-A1B4-3A046B8FCF17}" srcId="{204812DE-4E9F-4A35-B1F4-D441E6A66F3C}" destId="{BD6C50CC-E8AA-4029-8D81-C7F2693FAE6C}" srcOrd="0" destOrd="0" parTransId="{54435378-F41D-412D-A5B6-6FFE950EF702}" sibTransId="{241EC27E-AD6B-4EF3-BC65-DC8A572AC0C5}"/>
    <dgm:cxn modelId="{A6A559B2-9216-4713-969A-240EAC6DB537}" type="presOf" srcId="{747FF54B-0DDA-4F6B-A980-64D2DE06E17F}" destId="{C11C6098-E1C0-4B4B-B9D3-A66C0E707CF9}" srcOrd="0" destOrd="0" presId="urn:microsoft.com/office/officeart/2005/8/layout/vList2"/>
    <dgm:cxn modelId="{B6242117-2589-4E61-A797-90AB64BB06B2}" srcId="{204812DE-4E9F-4A35-B1F4-D441E6A66F3C}" destId="{C2C0AEA3-35F5-41F6-8BC3-C0354E093E28}" srcOrd="2" destOrd="0" parTransId="{3312986C-C4D8-4016-AA91-35DB261E7ECA}" sibTransId="{0F3D6609-6F55-4702-9CA3-D37A9182062A}"/>
    <dgm:cxn modelId="{005771D1-239E-4A92-970E-20631CD298EB}" type="presOf" srcId="{204812DE-4E9F-4A35-B1F4-D441E6A66F3C}" destId="{471134E1-2EDE-45A0-93AF-1B32F441DD87}" srcOrd="0" destOrd="0" presId="urn:microsoft.com/office/officeart/2005/8/layout/vList2"/>
    <dgm:cxn modelId="{ED6182CE-FD53-4DA2-9DD7-E1F06E930E6A}" type="presOf" srcId="{BD6C50CC-E8AA-4029-8D81-C7F2693FAE6C}" destId="{06BEA5BE-BFF9-4381-A6C8-D30913EED402}" srcOrd="0" destOrd="0" presId="urn:microsoft.com/office/officeart/2005/8/layout/vList2"/>
    <dgm:cxn modelId="{9AFAA5D9-1744-43B6-B61F-4840D94476C5}" srcId="{204812DE-4E9F-4A35-B1F4-D441E6A66F3C}" destId="{71A5A41A-0CD1-4550-BD87-1810A715BFF4}" srcOrd="1" destOrd="0" parTransId="{1B27542D-2ACF-4292-80B2-437367C76A84}" sibTransId="{FA84FDF8-EE5A-478D-B788-A947BF49F86F}"/>
    <dgm:cxn modelId="{F6C7F059-BFEC-488B-B8CE-E57943EF6C34}" type="presParOf" srcId="{471134E1-2EDE-45A0-93AF-1B32F441DD87}" destId="{06BEA5BE-BFF9-4381-A6C8-D30913EED402}" srcOrd="0" destOrd="0" presId="urn:microsoft.com/office/officeart/2005/8/layout/vList2"/>
    <dgm:cxn modelId="{1929B822-B201-4BBE-B84D-7D3EAF530CEC}" type="presParOf" srcId="{471134E1-2EDE-45A0-93AF-1B32F441DD87}" destId="{85B58465-06D6-49D8-9E84-D024A2AA9E56}" srcOrd="1" destOrd="0" presId="urn:microsoft.com/office/officeart/2005/8/layout/vList2"/>
    <dgm:cxn modelId="{491CF4E1-B62F-41AD-83E9-C430A360323A}" type="presParOf" srcId="{471134E1-2EDE-45A0-93AF-1B32F441DD87}" destId="{D5105CCB-DDCE-4541-A66B-8DE53554B345}" srcOrd="2" destOrd="0" presId="urn:microsoft.com/office/officeart/2005/8/layout/vList2"/>
    <dgm:cxn modelId="{DC301D03-1DE2-4B8A-84CC-036B1D965855}" type="presParOf" srcId="{471134E1-2EDE-45A0-93AF-1B32F441DD87}" destId="{9884405A-262D-4809-91B6-D32B292311C4}" srcOrd="3" destOrd="0" presId="urn:microsoft.com/office/officeart/2005/8/layout/vList2"/>
    <dgm:cxn modelId="{BC5C5C24-C46F-4819-A01B-B734A4601061}" type="presParOf" srcId="{471134E1-2EDE-45A0-93AF-1B32F441DD87}" destId="{70F4B524-7E41-434C-8AAC-AB4884128B89}" srcOrd="4" destOrd="0" presId="urn:microsoft.com/office/officeart/2005/8/layout/vList2"/>
    <dgm:cxn modelId="{83CDE7B5-9A5F-4D13-8190-D8CDCE327714}" type="presParOf" srcId="{471134E1-2EDE-45A0-93AF-1B32F441DD87}" destId="{07132EA9-E9D2-48BE-A585-A68CF1F0C165}" srcOrd="5" destOrd="0" presId="urn:microsoft.com/office/officeart/2005/8/layout/vList2"/>
    <dgm:cxn modelId="{25EB51EC-4AB6-45F6-B63D-E8268DD0E564}" type="presParOf" srcId="{471134E1-2EDE-45A0-93AF-1B32F441DD87}" destId="{C11C6098-E1C0-4B4B-B9D3-A66C0E707CF9}" srcOrd="6" destOrd="0" presId="urn:microsoft.com/office/officeart/2005/8/layout/vList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EA5BE-BFF9-4381-A6C8-D30913EED402}">
      <dsp:nvSpPr>
        <dsp:cNvPr id="0" name=""/>
        <dsp:cNvSpPr/>
      </dsp:nvSpPr>
      <dsp:spPr>
        <a:xfrm>
          <a:off x="0" y="29699"/>
          <a:ext cx="3505200" cy="4563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Find</a:t>
          </a:r>
          <a:endParaRPr lang="en-US" sz="2000" kern="1200" dirty="0"/>
        </a:p>
      </dsp:txBody>
      <dsp:txXfrm>
        <a:off x="22275" y="51974"/>
        <a:ext cx="3460650" cy="411750"/>
      </dsp:txXfrm>
    </dsp:sp>
    <dsp:sp modelId="{D5105CCB-DDCE-4541-A66B-8DE53554B345}">
      <dsp:nvSpPr>
        <dsp:cNvPr id="0" name=""/>
        <dsp:cNvSpPr/>
      </dsp:nvSpPr>
      <dsp:spPr>
        <a:xfrm>
          <a:off x="0" y="543599"/>
          <a:ext cx="3505200" cy="4563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Evaluate</a:t>
          </a:r>
          <a:endParaRPr lang="en-US" sz="2000" kern="1200" dirty="0"/>
        </a:p>
      </dsp:txBody>
      <dsp:txXfrm>
        <a:off x="22275" y="565874"/>
        <a:ext cx="3460650" cy="411750"/>
      </dsp:txXfrm>
    </dsp:sp>
    <dsp:sp modelId="{70F4B524-7E41-434C-8AAC-AB4884128B89}">
      <dsp:nvSpPr>
        <dsp:cNvPr id="0" name=""/>
        <dsp:cNvSpPr/>
      </dsp:nvSpPr>
      <dsp:spPr>
        <a:xfrm>
          <a:off x="0" y="1057499"/>
          <a:ext cx="3505200" cy="4563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Share</a:t>
          </a:r>
          <a:endParaRPr lang="en-US" sz="2000" kern="1200" dirty="0"/>
        </a:p>
      </dsp:txBody>
      <dsp:txXfrm>
        <a:off x="22275" y="1079774"/>
        <a:ext cx="3460650" cy="411750"/>
      </dsp:txXfrm>
    </dsp:sp>
    <dsp:sp modelId="{C11C6098-E1C0-4B4B-B9D3-A66C0E707CF9}">
      <dsp:nvSpPr>
        <dsp:cNvPr id="0" name=""/>
        <dsp:cNvSpPr/>
      </dsp:nvSpPr>
      <dsp:spPr>
        <a:xfrm>
          <a:off x="0" y="1571400"/>
          <a:ext cx="3505200" cy="4563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Administer</a:t>
          </a:r>
          <a:endParaRPr lang="en-US" sz="2000" kern="1200" dirty="0"/>
        </a:p>
      </dsp:txBody>
      <dsp:txXfrm>
        <a:off x="22275" y="1593675"/>
        <a:ext cx="3460650" cy="411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62F474-EAC5-4D00-8C88-B28579B71933}" type="datetimeFigureOut">
              <a:rPr lang="en-US" smtClean="0"/>
              <a:t>9/24/2013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8813BE-70B2-4C29-9C95-B54CA0653237}" type="slidenum">
              <a:rPr lang="en-US" smtClean="0"/>
              <a:t>‹#›</a:t>
            </a:fld>
            <a:endParaRPr lang="en-US" dirty="0"/>
          </a:p>
        </p:txBody>
      </p:sp>
    </p:spTree>
    <p:extLst>
      <p:ext uri="{BB962C8B-B14F-4D97-AF65-F5344CB8AC3E}">
        <p14:creationId xmlns:p14="http://schemas.microsoft.com/office/powerpoint/2010/main" val="24024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4366C-EC7D-4398-B5F8-B4F260324CFE}" type="datetimeFigureOut">
              <a:rPr lang="en-US" smtClean="0"/>
              <a:pPr/>
              <a:t>9/24/2013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64FBB8-F3E7-49A2-8C82-60272B9FB1B8}" type="slidenum">
              <a:rPr lang="en-US" smtClean="0"/>
              <a:pPr/>
              <a:t>‹#›</a:t>
            </a:fld>
            <a:endParaRPr lang="en-US" dirty="0"/>
          </a:p>
        </p:txBody>
      </p:sp>
    </p:spTree>
    <p:extLst>
      <p:ext uri="{BB962C8B-B14F-4D97-AF65-F5344CB8AC3E}">
        <p14:creationId xmlns:p14="http://schemas.microsoft.com/office/powerpoint/2010/main" val="22167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a:t>
            </a:fld>
            <a:endParaRPr lang="en-US" dirty="0"/>
          </a:p>
        </p:txBody>
      </p:sp>
    </p:spTree>
    <p:extLst>
      <p:ext uri="{BB962C8B-B14F-4D97-AF65-F5344CB8AC3E}">
        <p14:creationId xmlns:p14="http://schemas.microsoft.com/office/powerpoint/2010/main" val="194696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4</a:t>
            </a:fld>
            <a:endParaRPr lang="en-US" dirty="0"/>
          </a:p>
        </p:txBody>
      </p:sp>
    </p:spTree>
    <p:extLst>
      <p:ext uri="{BB962C8B-B14F-4D97-AF65-F5344CB8AC3E}">
        <p14:creationId xmlns:p14="http://schemas.microsoft.com/office/powerpoint/2010/main" val="344953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also looking at adding some new sectors to the Council as I believe it will provide for broader communication and input from sectors we are not currently engaged with.  I am looking to add representatives from:</a:t>
            </a:r>
          </a:p>
          <a:p>
            <a:r>
              <a:rPr lang="en-US" sz="1200" kern="1200" dirty="0" smtClean="0">
                <a:solidFill>
                  <a:schemeClr val="tx1"/>
                </a:solidFill>
                <a:effectLst/>
                <a:latin typeface="+mn-lt"/>
                <a:ea typeface="+mn-ea"/>
                <a:cs typeface="+mn-cs"/>
              </a:rPr>
              <a:t>1.       The professional surveying community – we need to be much more engaged with them</a:t>
            </a:r>
          </a:p>
          <a:p>
            <a:r>
              <a:rPr lang="en-US" sz="1200" kern="1200" dirty="0" smtClean="0">
                <a:solidFill>
                  <a:schemeClr val="tx1"/>
                </a:solidFill>
                <a:effectLst/>
                <a:latin typeface="+mn-lt"/>
                <a:ea typeface="+mn-ea"/>
                <a:cs typeface="+mn-cs"/>
              </a:rPr>
              <a:t>2.       Each of the organized geospatial user groups in the state – currently we have Metro GIS representation but no representation from Pine to Prairie, or the organized groups in NE, SE,SW Minnesota.  Including them would provide access to already organized communication stream and a broad representation of users.</a:t>
            </a:r>
          </a:p>
          <a:p>
            <a:r>
              <a:rPr lang="en-US" sz="1200" kern="1200" dirty="0" smtClean="0">
                <a:solidFill>
                  <a:schemeClr val="tx1"/>
                </a:solidFill>
                <a:effectLst/>
                <a:latin typeface="+mn-lt"/>
                <a:ea typeface="+mn-ea"/>
                <a:cs typeface="+mn-cs"/>
              </a:rPr>
              <a:t>3.       The Association of Minnesota Counties</a:t>
            </a:r>
          </a:p>
          <a:p>
            <a:r>
              <a:rPr lang="en-US" sz="1200" kern="1200" dirty="0" smtClean="0">
                <a:solidFill>
                  <a:schemeClr val="tx1"/>
                </a:solidFill>
                <a:effectLst/>
                <a:latin typeface="+mn-lt"/>
                <a:ea typeface="+mn-ea"/>
                <a:cs typeface="+mn-cs"/>
              </a:rPr>
              <a:t>4.       </a:t>
            </a:r>
            <a:r>
              <a:rPr lang="en-US" sz="1200" kern="1200" smtClean="0">
                <a:solidFill>
                  <a:schemeClr val="tx1"/>
                </a:solidFill>
                <a:effectLst/>
                <a:latin typeface="+mn-lt"/>
                <a:ea typeface="+mn-ea"/>
                <a:cs typeface="+mn-cs"/>
              </a:rPr>
              <a:t>The League of Minnesota Cities</a:t>
            </a:r>
          </a:p>
          <a:p>
            <a:endParaRPr lang="en-US"/>
          </a:p>
        </p:txBody>
      </p:sp>
      <p:sp>
        <p:nvSpPr>
          <p:cNvPr id="4" name="Slide Number Placeholder 3"/>
          <p:cNvSpPr>
            <a:spLocks noGrp="1"/>
          </p:cNvSpPr>
          <p:nvPr>
            <p:ph type="sldNum" sz="quarter" idx="10"/>
          </p:nvPr>
        </p:nvSpPr>
        <p:spPr/>
        <p:txBody>
          <a:bodyPr/>
          <a:lstStyle/>
          <a:p>
            <a:fld id="{8A64FBB8-F3E7-49A2-8C82-60272B9FB1B8}" type="slidenum">
              <a:rPr lang="en-US" smtClean="0"/>
              <a:pPr/>
              <a:t>21</a:t>
            </a:fld>
            <a:endParaRPr lang="en-US" dirty="0"/>
          </a:p>
        </p:txBody>
      </p:sp>
    </p:spTree>
    <p:extLst>
      <p:ext uri="{BB962C8B-B14F-4D97-AF65-F5344CB8AC3E}">
        <p14:creationId xmlns:p14="http://schemas.microsoft.com/office/powerpoint/2010/main" val="5102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Statewide Aerial Imagery Program (SAIP)</a:t>
            </a: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Five Phases Planned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beginning the 4th now:</a:t>
            </a:r>
          </a:p>
          <a:p>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	Technical Proposals have been evaluated </a:t>
            </a:r>
          </a:p>
          <a:p>
            <a:pPr marL="171450" indent="-171450">
              <a:buFont typeface="Arial" pitchFamily="34" charset="0"/>
              <a:buChar char="•"/>
            </a:pPr>
            <a:r>
              <a:rPr lang="en-US" sz="1200" kern="1200" dirty="0" smtClean="0">
                <a:solidFill>
                  <a:schemeClr val="tx1"/>
                </a:solidFill>
                <a:effectLst/>
                <a:latin typeface="+mn-lt"/>
                <a:ea typeface="+mn-ea"/>
                <a:cs typeface="+mn-cs"/>
              </a:rPr>
              <a:t>	A top-scoring vendor has been identified </a:t>
            </a:r>
          </a:p>
          <a:p>
            <a:pPr marL="171450" indent="-171450">
              <a:buFont typeface="Arial" pitchFamily="34" charset="0"/>
              <a:buChar char="•"/>
            </a:pPr>
            <a:r>
              <a:rPr lang="en-US" sz="1200" kern="1200" dirty="0" smtClean="0">
                <a:solidFill>
                  <a:schemeClr val="tx1"/>
                </a:solidFill>
                <a:effectLst/>
                <a:latin typeface="+mn-lt"/>
                <a:ea typeface="+mn-ea"/>
                <a:cs typeface="+mn-cs"/>
              </a:rPr>
              <a:t>	Final negotiations are currently underway with that vendor</a:t>
            </a:r>
          </a:p>
          <a:p>
            <a:pPr marL="171450" indent="-171450">
              <a:buFont typeface="Arial" pitchFamily="34" charset="0"/>
              <a:buChar char="•"/>
            </a:pPr>
            <a:r>
              <a:rPr lang="en-US" sz="1200" kern="1200" dirty="0" smtClean="0">
                <a:solidFill>
                  <a:schemeClr val="tx1"/>
                </a:solidFill>
                <a:effectLst/>
                <a:latin typeface="+mn-lt"/>
                <a:ea typeface="+mn-ea"/>
                <a:cs typeface="+mn-cs"/>
              </a:rPr>
              <a:t>	Plan is to have a contract fully executed later this month  </a:t>
            </a:r>
          </a:p>
          <a:p>
            <a:pPr marL="171450" indent="-171450">
              <a:buFont typeface="Arial" pitchFamily="34" charset="0"/>
              <a:buChar char="•"/>
            </a:pPr>
            <a:r>
              <a:rPr lang="en-US" sz="1200" kern="1200" dirty="0" smtClean="0">
                <a:solidFill>
                  <a:schemeClr val="tx1"/>
                </a:solidFill>
                <a:effectLst/>
                <a:latin typeface="+mn-lt"/>
                <a:ea typeface="+mn-ea"/>
                <a:cs typeface="+mn-cs"/>
              </a:rPr>
              <a:t>	There are 8 partners involved in this next phase:</a:t>
            </a:r>
          </a:p>
          <a:p>
            <a:r>
              <a:rPr lang="en-US" sz="1200" kern="1200" dirty="0" smtClean="0">
                <a:solidFill>
                  <a:schemeClr val="tx1"/>
                </a:solidFill>
                <a:effectLst/>
                <a:latin typeface="+mn-lt"/>
                <a:ea typeface="+mn-ea"/>
                <a:cs typeface="+mn-cs"/>
              </a:rPr>
              <a:t>		Beltrami County</a:t>
            </a:r>
          </a:p>
          <a:p>
            <a:r>
              <a:rPr lang="en-US" sz="1200" kern="1200" dirty="0" smtClean="0">
                <a:solidFill>
                  <a:schemeClr val="tx1"/>
                </a:solidFill>
                <a:effectLst/>
                <a:latin typeface="+mn-lt"/>
                <a:ea typeface="+mn-ea"/>
                <a:cs typeface="+mn-cs"/>
              </a:rPr>
              <a:t> 		Carlton County</a:t>
            </a:r>
          </a:p>
          <a:p>
            <a:r>
              <a:rPr lang="en-US" sz="1200" kern="1200" dirty="0" smtClean="0">
                <a:solidFill>
                  <a:schemeClr val="tx1"/>
                </a:solidFill>
                <a:effectLst/>
                <a:latin typeface="+mn-lt"/>
                <a:ea typeface="+mn-ea"/>
                <a:cs typeface="+mn-cs"/>
              </a:rPr>
              <a:t> 		Camp Ripley</a:t>
            </a:r>
          </a:p>
          <a:p>
            <a:r>
              <a:rPr lang="en-US" sz="1200" kern="1200" dirty="0" smtClean="0">
                <a:solidFill>
                  <a:schemeClr val="tx1"/>
                </a:solidFill>
                <a:effectLst/>
                <a:latin typeface="+mn-lt"/>
                <a:ea typeface="+mn-ea"/>
                <a:cs typeface="+mn-cs"/>
              </a:rPr>
              <a:t> 		Clay County</a:t>
            </a:r>
          </a:p>
          <a:p>
            <a:r>
              <a:rPr lang="en-US" sz="1200" kern="1200" dirty="0" smtClean="0">
                <a:solidFill>
                  <a:schemeClr val="tx1"/>
                </a:solidFill>
                <a:effectLst/>
                <a:latin typeface="+mn-lt"/>
                <a:ea typeface="+mn-ea"/>
                <a:cs typeface="+mn-cs"/>
              </a:rPr>
              <a:t> 		Itasca County</a:t>
            </a:r>
          </a:p>
          <a:p>
            <a:r>
              <a:rPr lang="en-US" sz="1200" kern="1200" dirty="0" smtClean="0">
                <a:solidFill>
                  <a:schemeClr val="tx1"/>
                </a:solidFill>
                <a:effectLst/>
                <a:latin typeface="+mn-lt"/>
                <a:ea typeface="+mn-ea"/>
                <a:cs typeface="+mn-cs"/>
              </a:rPr>
              <a:t>		Mille </a:t>
            </a:r>
            <a:r>
              <a:rPr lang="en-US" sz="1200" kern="1200" dirty="0" err="1" smtClean="0">
                <a:solidFill>
                  <a:schemeClr val="tx1"/>
                </a:solidFill>
                <a:effectLst/>
                <a:latin typeface="+mn-lt"/>
                <a:ea typeface="+mn-ea"/>
                <a:cs typeface="+mn-cs"/>
              </a:rPr>
              <a:t>Lacs</a:t>
            </a:r>
            <a:r>
              <a:rPr lang="en-US" sz="1200" kern="1200" dirty="0" smtClean="0">
                <a:solidFill>
                  <a:schemeClr val="tx1"/>
                </a:solidFill>
                <a:effectLst/>
                <a:latin typeface="+mn-lt"/>
                <a:ea typeface="+mn-ea"/>
                <a:cs typeface="+mn-cs"/>
              </a:rPr>
              <a:t> County</a:t>
            </a:r>
          </a:p>
          <a:p>
            <a:r>
              <a:rPr lang="en-US" sz="1200" kern="1200" smtClean="0">
                <a:solidFill>
                  <a:schemeClr val="tx1"/>
                </a:solidFill>
                <a:effectLst/>
                <a:latin typeface="+mn-lt"/>
                <a:ea typeface="+mn-ea"/>
                <a:cs typeface="+mn-cs"/>
              </a:rPr>
              <a:t>		White </a:t>
            </a:r>
            <a:r>
              <a:rPr lang="en-US" sz="1200" kern="1200" dirty="0" smtClean="0">
                <a:solidFill>
                  <a:schemeClr val="tx1"/>
                </a:solidFill>
                <a:effectLst/>
                <a:latin typeface="+mn-lt"/>
                <a:ea typeface="+mn-ea"/>
                <a:cs typeface="+mn-cs"/>
              </a:rPr>
              <a:t>Earth Nation</a:t>
            </a:r>
          </a:p>
          <a:p>
            <a:r>
              <a:rPr lang="en-US" sz="1200" kern="1200" dirty="0" smtClean="0">
                <a:solidFill>
                  <a:schemeClr val="tx1"/>
                </a:solidFill>
                <a:effectLst/>
                <a:latin typeface="+mn-lt"/>
                <a:ea typeface="+mn-ea"/>
                <a:cs typeface="+mn-cs"/>
              </a:rPr>
              <a:t> 		Wilkin County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$1.2 in Legacy funds have been committed thus far</a:t>
            </a:r>
          </a:p>
          <a:p>
            <a:r>
              <a:rPr lang="en-US" sz="1200" kern="1200" dirty="0" smtClean="0">
                <a:solidFill>
                  <a:schemeClr val="tx1"/>
                </a:solidFill>
                <a:effectLst/>
                <a:latin typeface="+mn-lt"/>
                <a:ea typeface="+mn-ea"/>
                <a:cs typeface="+mn-cs"/>
              </a:rPr>
              <a:t>About a $51K spend for project administration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GF primarily for outreach in developing and managing partnerships</a:t>
            </a:r>
          </a:p>
          <a:p>
            <a:r>
              <a:rPr lang="en-US" sz="1200" kern="1200" dirty="0" smtClean="0">
                <a:solidFill>
                  <a:schemeClr val="tx1"/>
                </a:solidFill>
                <a:effectLst/>
                <a:latin typeface="+mn-lt"/>
                <a:ea typeface="+mn-ea"/>
                <a:cs typeface="+mn-cs"/>
              </a:rPr>
              <a:t>For every $100 of state money investing in this program, $67 are added by non-State partners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8B86E-D016-40C3-B9FA-6E7F3FB8C937}" type="slidenum">
              <a:rPr lang="en-US" b="1" i="1" smtClean="0">
                <a:solidFill>
                  <a:prstClr val="black"/>
                </a:solidFill>
                <a:latin typeface="Arial" charset="0"/>
                <a:cs typeface="Arial" charset="0"/>
              </a:rPr>
              <a:pPr fontAlgn="base">
                <a:spcBef>
                  <a:spcPct val="0"/>
                </a:spcBef>
                <a:spcAft>
                  <a:spcPct val="0"/>
                </a:spcAft>
              </a:pPr>
              <a:t>28</a:t>
            </a:fld>
            <a:endParaRPr lang="en-US" b="1" i="1" smtClean="0">
              <a:solidFill>
                <a:prstClr val="black"/>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t>31</a:t>
            </a:fld>
            <a:endParaRPr lang="en-US"/>
          </a:p>
        </p:txBody>
      </p:sp>
    </p:spTree>
    <p:extLst>
      <p:ext uri="{BB962C8B-B14F-4D97-AF65-F5344CB8AC3E}">
        <p14:creationId xmlns:p14="http://schemas.microsoft.com/office/powerpoint/2010/main" val="426660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09" indent="-285734" eaLnBrk="0" hangingPunct="0">
              <a:defRPr>
                <a:solidFill>
                  <a:schemeClr val="tx1"/>
                </a:solidFill>
                <a:latin typeface="Calibri" pitchFamily="34" charset="0"/>
              </a:defRPr>
            </a:lvl2pPr>
            <a:lvl3pPr marL="1142937" indent="-228587" eaLnBrk="0" hangingPunct="0">
              <a:defRPr>
                <a:solidFill>
                  <a:schemeClr val="tx1"/>
                </a:solidFill>
                <a:latin typeface="Calibri" pitchFamily="34" charset="0"/>
              </a:defRPr>
            </a:lvl3pPr>
            <a:lvl4pPr marL="1600111" indent="-228587" eaLnBrk="0" hangingPunct="0">
              <a:defRPr>
                <a:solidFill>
                  <a:schemeClr val="tx1"/>
                </a:solidFill>
                <a:latin typeface="Calibri" pitchFamily="34" charset="0"/>
              </a:defRPr>
            </a:lvl4pPr>
            <a:lvl5pPr marL="2057287" indent="-228587" eaLnBrk="0" hangingPunct="0">
              <a:defRPr>
                <a:solidFill>
                  <a:schemeClr val="tx1"/>
                </a:solidFill>
                <a:latin typeface="Calibri" pitchFamily="34" charset="0"/>
              </a:defRPr>
            </a:lvl5pPr>
            <a:lvl6pPr marL="2514461" indent="-228587" eaLnBrk="0" fontAlgn="base" hangingPunct="0">
              <a:spcBef>
                <a:spcPct val="0"/>
              </a:spcBef>
              <a:spcAft>
                <a:spcPct val="0"/>
              </a:spcAft>
              <a:defRPr>
                <a:solidFill>
                  <a:schemeClr val="tx1"/>
                </a:solidFill>
                <a:latin typeface="Calibri" pitchFamily="34" charset="0"/>
              </a:defRPr>
            </a:lvl6pPr>
            <a:lvl7pPr marL="2971635" indent="-228587" eaLnBrk="0" fontAlgn="base" hangingPunct="0">
              <a:spcBef>
                <a:spcPct val="0"/>
              </a:spcBef>
              <a:spcAft>
                <a:spcPct val="0"/>
              </a:spcAft>
              <a:defRPr>
                <a:solidFill>
                  <a:schemeClr val="tx1"/>
                </a:solidFill>
                <a:latin typeface="Calibri" pitchFamily="34" charset="0"/>
              </a:defRPr>
            </a:lvl7pPr>
            <a:lvl8pPr marL="3428811" indent="-228587" eaLnBrk="0" fontAlgn="base" hangingPunct="0">
              <a:spcBef>
                <a:spcPct val="0"/>
              </a:spcBef>
              <a:spcAft>
                <a:spcPct val="0"/>
              </a:spcAft>
              <a:defRPr>
                <a:solidFill>
                  <a:schemeClr val="tx1"/>
                </a:solidFill>
                <a:latin typeface="Calibri" pitchFamily="34" charset="0"/>
              </a:defRPr>
            </a:lvl8pPr>
            <a:lvl9pPr marL="3885985" indent="-228587" eaLnBrk="0" fontAlgn="base" hangingPunct="0">
              <a:spcBef>
                <a:spcPct val="0"/>
              </a:spcBef>
              <a:spcAft>
                <a:spcPct val="0"/>
              </a:spcAft>
              <a:defRPr>
                <a:solidFill>
                  <a:schemeClr val="tx1"/>
                </a:solidFill>
                <a:latin typeface="Calibri" pitchFamily="34" charset="0"/>
              </a:defRPr>
            </a:lvl9pPr>
          </a:lstStyle>
          <a:p>
            <a:pPr eaLnBrk="1" hangingPunct="1"/>
            <a:fld id="{12938D9E-84BA-438D-94EF-23EA822D1310}" type="slidenum">
              <a:rPr lang="en-US" b="1" i="1">
                <a:solidFill>
                  <a:srgbClr val="000000"/>
                </a:solidFill>
                <a:latin typeface="Arial" charset="0"/>
                <a:cs typeface="Arial" charset="0"/>
              </a:rPr>
              <a:pPr eaLnBrk="1" hangingPunct="1"/>
              <a:t>33</a:t>
            </a:fld>
            <a:endParaRPr lang="en-US" b="1" i="1">
              <a:solidFill>
                <a:srgbClr val="000000"/>
              </a:solidFill>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Graphic – St. Louis River Basin is the central basin – emptying into Lake Superior.  Hydro features include lakes, rivers for mapping (1-d, 2-d), rivers for networking (1-d);  A system of Watershed Boundaries (WBD) is also included. Those are the red lines on this graphic. </a:t>
            </a:r>
          </a:p>
          <a:p>
            <a:endParaRPr lang="en-US" smtClean="0"/>
          </a:p>
          <a:p>
            <a:r>
              <a:rPr lang="en-US" smtClean="0"/>
              <a:t>Flow volume and velocity within catchments</a:t>
            </a:r>
          </a:p>
        </p:txBody>
      </p:sp>
      <p:sp>
        <p:nvSpPr>
          <p:cNvPr id="4" name="Slide Number Placeholder 3"/>
          <p:cNvSpPr>
            <a:spLocks noGrp="1"/>
          </p:cNvSpPr>
          <p:nvPr>
            <p:ph type="sldNum" sz="quarter" idx="5"/>
          </p:nvPr>
        </p:nvSpPr>
        <p:spPr/>
        <p:txBody>
          <a:bodyPr/>
          <a:lstStyle/>
          <a:p>
            <a:pPr>
              <a:defRPr/>
            </a:pPr>
            <a:fld id="{01BDCB90-AB44-42C0-95DC-4F2364B331CD}"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t>35</a:t>
            </a:fld>
            <a:endParaRPr lang="en-US"/>
          </a:p>
        </p:txBody>
      </p:sp>
    </p:spTree>
    <p:extLst>
      <p:ext uri="{BB962C8B-B14F-4D97-AF65-F5344CB8AC3E}">
        <p14:creationId xmlns:p14="http://schemas.microsoft.com/office/powerpoint/2010/main" val="45382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41F32B4-D1A5-4FB0-8E46-997C3D1A36CA}" type="slidenum">
              <a:rPr lang="en-US" smtClean="0">
                <a:solidFill>
                  <a:srgbClr val="000000"/>
                </a:solidFill>
              </a:rPr>
              <a:pPr eaLnBrk="1" hangingPunct="1"/>
              <a:t>40</a:t>
            </a:fld>
            <a:endParaRPr lang="en-US" smtClean="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Franklin Gothic Book" pitchFamily="34" charset="0"/>
              </a:defRPr>
            </a:lvl1pPr>
            <a:lvl2pPr>
              <a:defRPr sz="1400">
                <a:latin typeface="Franklin Gothic Book" pitchFamily="34" charset="0"/>
              </a:defRPr>
            </a:lvl2pPr>
            <a:lvl3pPr>
              <a:defRPr sz="1400">
                <a:latin typeface="Franklin Gothic Book" pitchFamily="34" charset="0"/>
              </a:defRPr>
            </a:lvl3pPr>
            <a:lvl4pPr>
              <a:defRPr sz="1400">
                <a:latin typeface="Franklin Gothic Book" pitchFamily="34" charset="0"/>
              </a:defRPr>
            </a:lvl4pPr>
            <a:lvl5pPr>
              <a:defRPr sz="1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dirty="0" smtClean="0"/>
              <a:t>AGENDA</a:t>
            </a:r>
            <a:endParaRPr lang="en-US" dirty="0"/>
          </a:p>
        </p:txBody>
      </p:sp>
    </p:spTree>
    <p:extLst>
      <p:ext uri="{BB962C8B-B14F-4D97-AF65-F5344CB8AC3E}">
        <p14:creationId xmlns:p14="http://schemas.microsoft.com/office/powerpoint/2010/main" val="78069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29102478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1174074207"/>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16059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
        <p:nvSpPr>
          <p:cNvPr id="5" name="Slide Number Placeholder 10"/>
          <p:cNvSpPr>
            <a:spLocks noGrp="1"/>
          </p:cNvSpPr>
          <p:nvPr>
            <p:ph type="sldNum" sz="quarter" idx="10"/>
          </p:nvPr>
        </p:nvSpPr>
        <p:spPr>
          <a:xfrm>
            <a:off x="228600" y="6477000"/>
            <a:ext cx="533400" cy="304800"/>
          </a:xfrm>
          <a:prstGeom prst="rect">
            <a:avLst/>
          </a:prstGeom>
        </p:spPr>
        <p:txBody>
          <a:bodyPr/>
          <a:lstStyle>
            <a:lvl1pPr algn="l" fontAlgn="auto">
              <a:spcBef>
                <a:spcPts val="0"/>
              </a:spcBef>
              <a:spcAft>
                <a:spcPts val="0"/>
              </a:spcAft>
              <a:defRPr sz="800">
                <a:latin typeface="Franklin Gothic Book" pitchFamily="34" charset="0"/>
              </a:defRPr>
            </a:lvl1pPr>
          </a:lstStyle>
          <a:p>
            <a:pPr>
              <a:defRPr/>
            </a:pPr>
            <a:fld id="{FB32DB88-9428-4167-95A0-328AD70F9352}" type="slidenum">
              <a:rPr lang="en-US">
                <a:solidFill>
                  <a:prstClr val="black"/>
                </a:solidFill>
              </a:rPr>
              <a:pPr>
                <a:defRPr/>
              </a:pPr>
              <a:t>‹#›</a:t>
            </a:fld>
            <a:endParaRPr lang="en-US" dirty="0">
              <a:solidFill>
                <a:prstClr val="black"/>
              </a:solidFill>
            </a:endParaRPr>
          </a:p>
        </p:txBody>
      </p:sp>
      <p:sp>
        <p:nvSpPr>
          <p:cNvPr id="6" name="Date Placeholder 9"/>
          <p:cNvSpPr>
            <a:spLocks noGrp="1"/>
          </p:cNvSpPr>
          <p:nvPr>
            <p:ph type="dt" sz="half" idx="11"/>
          </p:nvPr>
        </p:nvSpPr>
        <p:spPr>
          <a:xfrm>
            <a:off x="838200" y="6502400"/>
            <a:ext cx="2819400" cy="279400"/>
          </a:xfrm>
          <a:prstGeom prst="rect">
            <a:avLst/>
          </a:prstGeom>
        </p:spPr>
        <p:txBody>
          <a:bodyPr/>
          <a:lstStyle>
            <a:lvl1pPr algn="l" fontAlgn="auto">
              <a:spcBef>
                <a:spcPts val="0"/>
              </a:spcBef>
              <a:spcAft>
                <a:spcPts val="0"/>
              </a:spcAft>
              <a:defRPr sz="800">
                <a:latin typeface="Franklin Gothic Book" pitchFamily="34" charset="0"/>
              </a:defRPr>
            </a:lvl1pPr>
          </a:lstStyle>
          <a:p>
            <a:pPr>
              <a:defRPr/>
            </a:pPr>
            <a:fld id="{47EEB22E-0393-491A-AD17-3C9D536BCDF4}" type="datetime1">
              <a:rPr lang="en-US">
                <a:solidFill>
                  <a:prstClr val="black"/>
                </a:solidFill>
              </a:rPr>
              <a:pPr>
                <a:defRPr/>
              </a:pPr>
              <a:t>9/24/2013</a:t>
            </a:fld>
            <a:endParaRPr lang="en-US" dirty="0">
              <a:solidFill>
                <a:prstClr val="black"/>
              </a:solidFill>
            </a:endParaRPr>
          </a:p>
        </p:txBody>
      </p:sp>
    </p:spTree>
    <p:extLst>
      <p:ext uri="{BB962C8B-B14F-4D97-AF65-F5344CB8AC3E}">
        <p14:creationId xmlns:p14="http://schemas.microsoft.com/office/powerpoint/2010/main" val="116490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3298231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1893464824"/>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06345441"/>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483255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39173069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293424819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097572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956581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838200" y="6502400"/>
            <a:ext cx="2819400" cy="279400"/>
          </a:xfrm>
          <a:prstGeom prst="rect">
            <a:avLst/>
          </a:prstGeom>
        </p:spPr>
        <p:txBody>
          <a:bodyPr/>
          <a:lstStyle>
            <a:lvl1pPr fontAlgn="auto">
              <a:spcBef>
                <a:spcPts val="0"/>
              </a:spcBef>
              <a:spcAft>
                <a:spcPts val="0"/>
              </a:spcAft>
              <a:defRPr>
                <a:latin typeface="+mn-lt"/>
              </a:defRPr>
            </a:lvl1pPr>
          </a:lstStyle>
          <a:p>
            <a:pPr>
              <a:defRPr/>
            </a:pPr>
            <a:fld id="{F29923A3-40A4-4A0B-8187-E42DA07F03F8}" type="datetimeFigureOut">
              <a:rPr lang="en-US">
                <a:solidFill>
                  <a:prstClr val="black"/>
                </a:solidFill>
              </a:rPr>
              <a:pPr>
                <a:defRPr/>
              </a:pPr>
              <a:t>9/24/2013</a:t>
            </a:fld>
            <a:endParaRPr lang="en-US">
              <a:solidFill>
                <a:prstClr val="black"/>
              </a:solidFill>
            </a:endParaRPr>
          </a:p>
        </p:txBody>
      </p:sp>
      <p:sp>
        <p:nvSpPr>
          <p:cNvPr id="6" name="Footer Placeholder 4"/>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a:latin typeface="+mn-lt"/>
              </a:defRPr>
            </a:lvl1pPr>
          </a:lstStyle>
          <a:p>
            <a:pPr>
              <a:defRPr/>
            </a:pPr>
            <a:r>
              <a:rPr lang="en-US">
                <a:solidFill>
                  <a:prstClr val="black"/>
                </a:solidFill>
              </a:rPr>
              <a:t>Minnesota Wetland Inventory Update</a:t>
            </a:r>
          </a:p>
        </p:txBody>
      </p:sp>
      <p:sp>
        <p:nvSpPr>
          <p:cNvPr id="7" name="Slide Number Placeholder 5"/>
          <p:cNvSpPr>
            <a:spLocks noGrp="1"/>
          </p:cNvSpPr>
          <p:nvPr>
            <p:ph type="sldNum" sz="quarter" idx="12"/>
          </p:nvPr>
        </p:nvSpPr>
        <p:spPr>
          <a:xfrm>
            <a:off x="228600" y="6477000"/>
            <a:ext cx="533400" cy="304800"/>
          </a:xfrm>
          <a:prstGeom prst="rect">
            <a:avLst/>
          </a:prstGeom>
        </p:spPr>
        <p:txBody>
          <a:bodyPr/>
          <a:lstStyle>
            <a:lvl1pPr fontAlgn="auto">
              <a:spcBef>
                <a:spcPts val="0"/>
              </a:spcBef>
              <a:spcAft>
                <a:spcPts val="0"/>
              </a:spcAft>
              <a:defRPr>
                <a:latin typeface="+mn-lt"/>
              </a:defRPr>
            </a:lvl1pPr>
          </a:lstStyle>
          <a:p>
            <a:pPr>
              <a:defRPr/>
            </a:pPr>
            <a:fld id="{B027CD76-7F51-4753-81BB-A0CEAF1AC6D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92593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6F30-8C45-480B-8164-C3DA415EFB6C}" type="datetimeFigureOut">
              <a:rPr lang="en-US" smtClean="0">
                <a:solidFill>
                  <a:prstClr val="black"/>
                </a:solidFill>
              </a:rPr>
              <a:pPr/>
              <a:t>9/24/2013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F14E9A6-4470-49AE-86FC-04BF84FF7B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37013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20092"/>
          <a:stretch/>
        </p:blipFill>
        <p:spPr>
          <a:xfrm>
            <a:off x="6248400" y="304799"/>
            <a:ext cx="914400" cy="709353"/>
          </a:xfrm>
          <a:prstGeom prst="rect">
            <a:avLst/>
          </a:prstGeom>
          <a:effectLst>
            <a:glow rad="101600">
              <a:schemeClr val="bg1">
                <a:alpha val="60000"/>
              </a:schemeClr>
            </a:glow>
          </a:effec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974" y="6349113"/>
            <a:ext cx="2306782" cy="304669"/>
          </a:xfrm>
          <a:prstGeom prst="rect">
            <a:avLst/>
          </a:prstGeom>
        </p:spPr>
      </p:pic>
    </p:spTree>
    <p:extLst>
      <p:ext uri="{BB962C8B-B14F-4D97-AF65-F5344CB8AC3E}">
        <p14:creationId xmlns:p14="http://schemas.microsoft.com/office/powerpoint/2010/main" val="36428724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1749854178"/>
      </p:ext>
    </p:extLst>
  </p:cSld>
  <p:clrMapOvr>
    <a:masterClrMapping/>
  </p:clrMapOvr>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106563345"/>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42307371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34220548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4038172545"/>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6F30-8C45-480B-8164-C3DA415EFB6C}" type="datetimeFigureOut">
              <a:rPr lang="en-US" smtClean="0">
                <a:solidFill>
                  <a:prstClr val="black"/>
                </a:solidFill>
              </a:rPr>
              <a:pPr/>
              <a:t>9/24/2013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F14E9A6-4470-49AE-86FC-04BF84FF7B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45410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dirty="0" smtClean="0"/>
              <a:t>Thank You!</a:t>
            </a:r>
            <a:endParaRPr lang="en-US" dirty="0"/>
          </a:p>
        </p:txBody>
      </p:sp>
    </p:spTree>
    <p:extLst>
      <p:ext uri="{BB962C8B-B14F-4D97-AF65-F5344CB8AC3E}">
        <p14:creationId xmlns:p14="http://schemas.microsoft.com/office/powerpoint/2010/main" val="3134705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838200" y="6502400"/>
            <a:ext cx="2819400" cy="279400"/>
          </a:xfrm>
          <a:prstGeom prst="rect">
            <a:avLst/>
          </a:prstGeom>
        </p:spPr>
        <p:txBody>
          <a:bodyPr/>
          <a:lstStyle>
            <a:lvl1pPr fontAlgn="auto">
              <a:spcBef>
                <a:spcPts val="0"/>
              </a:spcBef>
              <a:spcAft>
                <a:spcPts val="0"/>
              </a:spcAft>
              <a:defRPr>
                <a:latin typeface="+mn-lt"/>
              </a:defRPr>
            </a:lvl1pPr>
          </a:lstStyle>
          <a:p>
            <a:pPr>
              <a:defRPr/>
            </a:pPr>
            <a:fld id="{F29923A3-40A4-4A0B-8187-E42DA07F03F8}" type="datetimeFigureOut">
              <a:rPr lang="en-US">
                <a:solidFill>
                  <a:prstClr val="black"/>
                </a:solidFill>
              </a:rPr>
              <a:pPr>
                <a:defRPr/>
              </a:pPr>
              <a:t>9/24/2013</a:t>
            </a:fld>
            <a:endParaRPr lang="en-US">
              <a:solidFill>
                <a:prstClr val="black"/>
              </a:solidFill>
            </a:endParaRPr>
          </a:p>
        </p:txBody>
      </p:sp>
      <p:sp>
        <p:nvSpPr>
          <p:cNvPr id="6" name="Footer Placeholder 4"/>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a:latin typeface="+mn-lt"/>
              </a:defRPr>
            </a:lvl1pPr>
          </a:lstStyle>
          <a:p>
            <a:pPr>
              <a:defRPr/>
            </a:pPr>
            <a:r>
              <a:rPr lang="en-US">
                <a:solidFill>
                  <a:prstClr val="black"/>
                </a:solidFill>
              </a:rPr>
              <a:t>Minnesota Wetland Inventory Update</a:t>
            </a:r>
          </a:p>
        </p:txBody>
      </p:sp>
      <p:sp>
        <p:nvSpPr>
          <p:cNvPr id="7" name="Slide Number Placeholder 5"/>
          <p:cNvSpPr>
            <a:spLocks noGrp="1"/>
          </p:cNvSpPr>
          <p:nvPr>
            <p:ph type="sldNum" sz="quarter" idx="12"/>
          </p:nvPr>
        </p:nvSpPr>
        <p:spPr>
          <a:xfrm>
            <a:off x="228600" y="6477000"/>
            <a:ext cx="533400" cy="304800"/>
          </a:xfrm>
          <a:prstGeom prst="rect">
            <a:avLst/>
          </a:prstGeom>
        </p:spPr>
        <p:txBody>
          <a:bodyPr/>
          <a:lstStyle>
            <a:lvl1pPr fontAlgn="auto">
              <a:spcBef>
                <a:spcPts val="0"/>
              </a:spcBef>
              <a:spcAft>
                <a:spcPts val="0"/>
              </a:spcAft>
              <a:defRPr>
                <a:latin typeface="+mn-lt"/>
              </a:defRPr>
            </a:lvl1pPr>
          </a:lstStyle>
          <a:p>
            <a:pPr>
              <a:defRPr/>
            </a:pPr>
            <a:fld id="{B027CD76-7F51-4753-81BB-A0CEAF1AC6D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2802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3300918238"/>
      </p:ext>
    </p:extLst>
  </p:cSld>
  <p:clrMapOvr>
    <a:masterClrMapping/>
  </p:clrMapOvr>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488685046"/>
      </p:ext>
    </p:extLst>
  </p:cSld>
  <p:clrMapOvr>
    <a:masterClrMapping/>
  </p:clrMapOvr>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25542350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16215980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927429449"/>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6F30-8C45-480B-8164-C3DA415EFB6C}" type="datetimeFigureOut">
              <a:rPr lang="en-US" smtClean="0">
                <a:solidFill>
                  <a:prstClr val="black"/>
                </a:solidFill>
              </a:rPr>
              <a:pPr/>
              <a:t>9/24/2013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F14E9A6-4470-49AE-86FC-04BF84FF7B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021272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838200" y="6502400"/>
            <a:ext cx="2819400" cy="279400"/>
          </a:xfrm>
          <a:prstGeom prst="rect">
            <a:avLst/>
          </a:prstGeom>
        </p:spPr>
        <p:txBody>
          <a:bodyPr/>
          <a:lstStyle>
            <a:lvl1pPr fontAlgn="auto">
              <a:spcBef>
                <a:spcPts val="0"/>
              </a:spcBef>
              <a:spcAft>
                <a:spcPts val="0"/>
              </a:spcAft>
              <a:defRPr>
                <a:latin typeface="+mn-lt"/>
              </a:defRPr>
            </a:lvl1pPr>
          </a:lstStyle>
          <a:p>
            <a:pPr>
              <a:defRPr/>
            </a:pPr>
            <a:fld id="{F29923A3-40A4-4A0B-8187-E42DA07F03F8}" type="datetimeFigureOut">
              <a:rPr lang="en-US">
                <a:solidFill>
                  <a:prstClr val="black"/>
                </a:solidFill>
              </a:rPr>
              <a:pPr>
                <a:defRPr/>
              </a:pPr>
              <a:t>9/24/2013</a:t>
            </a:fld>
            <a:endParaRPr lang="en-US">
              <a:solidFill>
                <a:prstClr val="black"/>
              </a:solidFill>
            </a:endParaRPr>
          </a:p>
        </p:txBody>
      </p:sp>
      <p:sp>
        <p:nvSpPr>
          <p:cNvPr id="6" name="Footer Placeholder 4"/>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a:latin typeface="+mn-lt"/>
              </a:defRPr>
            </a:lvl1pPr>
          </a:lstStyle>
          <a:p>
            <a:pPr>
              <a:defRPr/>
            </a:pPr>
            <a:r>
              <a:rPr lang="en-US">
                <a:solidFill>
                  <a:prstClr val="black"/>
                </a:solidFill>
              </a:rPr>
              <a:t>Minnesota Wetland Inventory Update</a:t>
            </a:r>
          </a:p>
        </p:txBody>
      </p:sp>
      <p:sp>
        <p:nvSpPr>
          <p:cNvPr id="7" name="Slide Number Placeholder 5"/>
          <p:cNvSpPr>
            <a:spLocks noGrp="1"/>
          </p:cNvSpPr>
          <p:nvPr>
            <p:ph type="sldNum" sz="quarter" idx="12"/>
          </p:nvPr>
        </p:nvSpPr>
        <p:spPr>
          <a:xfrm>
            <a:off x="228600" y="6477000"/>
            <a:ext cx="533400" cy="304800"/>
          </a:xfrm>
          <a:prstGeom prst="rect">
            <a:avLst/>
          </a:prstGeom>
        </p:spPr>
        <p:txBody>
          <a:bodyPr/>
          <a:lstStyle>
            <a:lvl1pPr fontAlgn="auto">
              <a:spcBef>
                <a:spcPts val="0"/>
              </a:spcBef>
              <a:spcAft>
                <a:spcPts val="0"/>
              </a:spcAft>
              <a:defRPr>
                <a:latin typeface="+mn-lt"/>
              </a:defRPr>
            </a:lvl1pPr>
          </a:lstStyle>
          <a:p>
            <a:pPr>
              <a:defRPr/>
            </a:pPr>
            <a:fld id="{B027CD76-7F51-4753-81BB-A0CEAF1AC6D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036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3443255362"/>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1154873241"/>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9/24/2013</a:t>
            </a:fld>
            <a:endParaRPr lang="en-US" dirty="0">
              <a:solidFill>
                <a:prstClr val="black"/>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60049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32696366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8208151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2199020167"/>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6F30-8C45-480B-8164-C3DA415EFB6C}" type="datetimeFigureOut">
              <a:rPr lang="en-US" smtClean="0">
                <a:solidFill>
                  <a:prstClr val="black"/>
                </a:solidFill>
              </a:rPr>
              <a:pPr/>
              <a:t>9/24/2013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F14E9A6-4470-49AE-86FC-04BF84FF7B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67477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838200" y="6502400"/>
            <a:ext cx="2819400" cy="279400"/>
          </a:xfrm>
          <a:prstGeom prst="rect">
            <a:avLst/>
          </a:prstGeom>
        </p:spPr>
        <p:txBody>
          <a:bodyPr/>
          <a:lstStyle>
            <a:lvl1pPr fontAlgn="auto">
              <a:spcBef>
                <a:spcPts val="0"/>
              </a:spcBef>
              <a:spcAft>
                <a:spcPts val="0"/>
              </a:spcAft>
              <a:defRPr>
                <a:latin typeface="+mn-lt"/>
              </a:defRPr>
            </a:lvl1pPr>
          </a:lstStyle>
          <a:p>
            <a:pPr>
              <a:defRPr/>
            </a:pPr>
            <a:fld id="{F29923A3-40A4-4A0B-8187-E42DA07F03F8}" type="datetimeFigureOut">
              <a:rPr lang="en-US">
                <a:solidFill>
                  <a:prstClr val="black"/>
                </a:solidFill>
              </a:rPr>
              <a:pPr>
                <a:defRPr/>
              </a:pPr>
              <a:t>9/24/2013</a:t>
            </a:fld>
            <a:endParaRPr lang="en-US">
              <a:solidFill>
                <a:prstClr val="black"/>
              </a:solidFill>
            </a:endParaRPr>
          </a:p>
        </p:txBody>
      </p:sp>
      <p:sp>
        <p:nvSpPr>
          <p:cNvPr id="6" name="Footer Placeholder 4"/>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a:latin typeface="+mn-lt"/>
              </a:defRPr>
            </a:lvl1pPr>
          </a:lstStyle>
          <a:p>
            <a:pPr>
              <a:defRPr/>
            </a:pPr>
            <a:r>
              <a:rPr lang="en-US">
                <a:solidFill>
                  <a:prstClr val="black"/>
                </a:solidFill>
              </a:rPr>
              <a:t>Minnesota Wetland Inventory Update</a:t>
            </a:r>
          </a:p>
        </p:txBody>
      </p:sp>
      <p:sp>
        <p:nvSpPr>
          <p:cNvPr id="7" name="Slide Number Placeholder 5"/>
          <p:cNvSpPr>
            <a:spLocks noGrp="1"/>
          </p:cNvSpPr>
          <p:nvPr>
            <p:ph type="sldNum" sz="quarter" idx="12"/>
          </p:nvPr>
        </p:nvSpPr>
        <p:spPr>
          <a:xfrm>
            <a:off x="228600" y="6477000"/>
            <a:ext cx="533400" cy="304800"/>
          </a:xfrm>
          <a:prstGeom prst="rect">
            <a:avLst/>
          </a:prstGeom>
        </p:spPr>
        <p:txBody>
          <a:bodyPr/>
          <a:lstStyle>
            <a:lvl1pPr fontAlgn="auto">
              <a:spcBef>
                <a:spcPts val="0"/>
              </a:spcBef>
              <a:spcAft>
                <a:spcPts val="0"/>
              </a:spcAft>
              <a:defRPr>
                <a:latin typeface="+mn-lt"/>
              </a:defRPr>
            </a:lvl1pPr>
          </a:lstStyle>
          <a:p>
            <a:pPr>
              <a:defRPr/>
            </a:pPr>
            <a:fld id="{B027CD76-7F51-4753-81BB-A0CEAF1AC6D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91937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Franklin Gothic Book" pitchFamily="34" charset="0"/>
              </a:defRPr>
            </a:lvl1pPr>
            <a:lvl2pPr>
              <a:defRPr sz="1400">
                <a:latin typeface="Franklin Gothic Book" pitchFamily="34" charset="0"/>
              </a:defRPr>
            </a:lvl2pPr>
            <a:lvl3pPr>
              <a:defRPr sz="1400">
                <a:latin typeface="Franklin Gothic Book" pitchFamily="34" charset="0"/>
              </a:defRPr>
            </a:lvl3pPr>
            <a:lvl4pPr>
              <a:defRPr sz="1400">
                <a:latin typeface="Franklin Gothic Book" pitchFamily="34" charset="0"/>
              </a:defRPr>
            </a:lvl4pPr>
            <a:lvl5pPr>
              <a:defRPr sz="1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54962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smtClean="0"/>
              <a:t>Click to edit Master text styles</a:t>
            </a:r>
          </a:p>
        </p:txBody>
      </p:sp>
      <p:sp>
        <p:nvSpPr>
          <p:cNvPr id="2" name="Title 1"/>
          <p:cNvSpPr>
            <a:spLocks noGrp="1"/>
          </p:cNvSpPr>
          <p:nvPr>
            <p:ph type="title"/>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43266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667000" y="3959225"/>
            <a:ext cx="3505200" cy="730250"/>
          </a:xfrm>
          <a:prstGeom prst="rect">
            <a:avLst/>
          </a:prstGeom>
        </p:spPr>
        <p:txBody>
          <a:bodyPr/>
          <a:lstStyle>
            <a:lvl1pPr marL="0" indent="0" algn="r">
              <a:buNone/>
              <a:defRPr sz="1400"/>
            </a:lvl1pPr>
          </a:lstStyle>
          <a:p>
            <a:pPr lvl="0"/>
            <a:r>
              <a:rPr lang="en-US" smtClean="0"/>
              <a:t>Click to edit Master text styles</a:t>
            </a:r>
          </a:p>
        </p:txBody>
      </p:sp>
      <p:sp>
        <p:nvSpPr>
          <p:cNvPr id="2" name="Title 1"/>
          <p:cNvSpPr>
            <a:spLocks noGrp="1"/>
          </p:cNvSpPr>
          <p:nvPr>
            <p:ph type="title"/>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66728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EDBA77-D621-4299-AAAB-05B86C660873}" type="slidenum">
              <a:rPr lang="en-US"/>
              <a:pPr>
                <a:defRPr/>
              </a:pPr>
              <a:t>‹#›</a:t>
            </a:fld>
            <a:endParaRPr lang="en-US" dirty="0"/>
          </a:p>
        </p:txBody>
      </p:sp>
    </p:spTree>
    <p:extLst>
      <p:ext uri="{BB962C8B-B14F-4D97-AF65-F5344CB8AC3E}">
        <p14:creationId xmlns:p14="http://schemas.microsoft.com/office/powerpoint/2010/main" val="3387546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C1C0A-8B34-4D85-AA84-48AA61EA87D3}" type="slidenum">
              <a:rPr lang="en-US"/>
              <a:pPr>
                <a:defRPr/>
              </a:pPr>
              <a:t>‹#›</a:t>
            </a:fld>
            <a:endParaRPr lang="en-US" dirty="0"/>
          </a:p>
        </p:txBody>
      </p:sp>
    </p:spTree>
    <p:extLst>
      <p:ext uri="{BB962C8B-B14F-4D97-AF65-F5344CB8AC3E}">
        <p14:creationId xmlns:p14="http://schemas.microsoft.com/office/powerpoint/2010/main" val="122939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9/24/2013</a:t>
            </a:fld>
            <a:endParaRPr lang="en-US" dirty="0">
              <a:solidFill>
                <a:prstClr val="black"/>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1550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A81D8-B439-4809-8CD5-F63860552FCD}" type="slidenum">
              <a:rPr lang="en-US"/>
              <a:pPr>
                <a:defRPr/>
              </a:pPr>
              <a:t>‹#›</a:t>
            </a:fld>
            <a:endParaRPr lang="en-US" dirty="0"/>
          </a:p>
        </p:txBody>
      </p:sp>
    </p:spTree>
    <p:extLst>
      <p:ext uri="{BB962C8B-B14F-4D97-AF65-F5344CB8AC3E}">
        <p14:creationId xmlns:p14="http://schemas.microsoft.com/office/powerpoint/2010/main" val="3323270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B3790-1C09-455C-AE75-1CF5B0E3447E}" type="slidenum">
              <a:rPr lang="en-US"/>
              <a:pPr>
                <a:defRPr/>
              </a:pPr>
              <a:t>‹#›</a:t>
            </a:fld>
            <a:endParaRPr lang="en-US" dirty="0"/>
          </a:p>
        </p:txBody>
      </p:sp>
    </p:spTree>
    <p:extLst>
      <p:ext uri="{BB962C8B-B14F-4D97-AF65-F5344CB8AC3E}">
        <p14:creationId xmlns:p14="http://schemas.microsoft.com/office/powerpoint/2010/main" val="1180812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B53F18-DD1F-431B-8826-1EAE40C6E459}" type="slidenum">
              <a:rPr lang="en-US"/>
              <a:pPr>
                <a:defRPr/>
              </a:pPr>
              <a:t>‹#›</a:t>
            </a:fld>
            <a:endParaRPr lang="en-US" dirty="0"/>
          </a:p>
        </p:txBody>
      </p:sp>
    </p:spTree>
    <p:extLst>
      <p:ext uri="{BB962C8B-B14F-4D97-AF65-F5344CB8AC3E}">
        <p14:creationId xmlns:p14="http://schemas.microsoft.com/office/powerpoint/2010/main" val="306313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B9958D-1395-48D6-A803-4A28D997C403}" type="slidenum">
              <a:rPr lang="en-US"/>
              <a:pPr>
                <a:defRPr/>
              </a:pPr>
              <a:t>‹#›</a:t>
            </a:fld>
            <a:endParaRPr lang="en-US" dirty="0"/>
          </a:p>
        </p:txBody>
      </p:sp>
    </p:spTree>
    <p:extLst>
      <p:ext uri="{BB962C8B-B14F-4D97-AF65-F5344CB8AC3E}">
        <p14:creationId xmlns:p14="http://schemas.microsoft.com/office/powerpoint/2010/main" val="885806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54A032-4525-4730-A990-85A2E58DFD5B}" type="slidenum">
              <a:rPr lang="en-US"/>
              <a:pPr>
                <a:defRPr/>
              </a:pPr>
              <a:t>‹#›</a:t>
            </a:fld>
            <a:endParaRPr lang="en-US" dirty="0"/>
          </a:p>
        </p:txBody>
      </p:sp>
    </p:spTree>
    <p:extLst>
      <p:ext uri="{BB962C8B-B14F-4D97-AF65-F5344CB8AC3E}">
        <p14:creationId xmlns:p14="http://schemas.microsoft.com/office/powerpoint/2010/main" val="1593214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EAEF2C-E1D7-48BA-B57A-B7A335BE5EE0}" type="slidenum">
              <a:rPr lang="en-US"/>
              <a:pPr>
                <a:defRPr/>
              </a:pPr>
              <a:t>‹#›</a:t>
            </a:fld>
            <a:endParaRPr lang="en-US" dirty="0"/>
          </a:p>
        </p:txBody>
      </p:sp>
    </p:spTree>
    <p:extLst>
      <p:ext uri="{BB962C8B-B14F-4D97-AF65-F5344CB8AC3E}">
        <p14:creationId xmlns:p14="http://schemas.microsoft.com/office/powerpoint/2010/main" val="3924853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04DB54-A09C-46D7-B459-6C743B6AB6B3}" type="slidenum">
              <a:rPr lang="en-US"/>
              <a:pPr>
                <a:defRPr/>
              </a:pPr>
              <a:t>‹#›</a:t>
            </a:fld>
            <a:endParaRPr lang="en-US" dirty="0"/>
          </a:p>
        </p:txBody>
      </p:sp>
    </p:spTree>
    <p:extLst>
      <p:ext uri="{BB962C8B-B14F-4D97-AF65-F5344CB8AC3E}">
        <p14:creationId xmlns:p14="http://schemas.microsoft.com/office/powerpoint/2010/main" val="3850537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089F7-DBA2-45F2-BBD8-B00B0BDC6F0D}" type="slidenum">
              <a:rPr lang="en-US"/>
              <a:pPr>
                <a:defRPr/>
              </a:pPr>
              <a:t>‹#›</a:t>
            </a:fld>
            <a:endParaRPr lang="en-US" dirty="0"/>
          </a:p>
        </p:txBody>
      </p:sp>
    </p:spTree>
    <p:extLst>
      <p:ext uri="{BB962C8B-B14F-4D97-AF65-F5344CB8AC3E}">
        <p14:creationId xmlns:p14="http://schemas.microsoft.com/office/powerpoint/2010/main" val="618819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54701-878F-492E-8A1A-521C2C86A96A}" type="slidenum">
              <a:rPr lang="en-US"/>
              <a:pPr>
                <a:defRPr/>
              </a:pPr>
              <a:t>‹#›</a:t>
            </a:fld>
            <a:endParaRPr lang="en-US" dirty="0"/>
          </a:p>
        </p:txBody>
      </p:sp>
    </p:spTree>
    <p:extLst>
      <p:ext uri="{BB962C8B-B14F-4D97-AF65-F5344CB8AC3E}">
        <p14:creationId xmlns:p14="http://schemas.microsoft.com/office/powerpoint/2010/main" val="2271679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EDE853-846C-4C54-851B-7BA85321FD6D}" type="slidenum">
              <a:rPr lang="en-US"/>
              <a:pPr>
                <a:defRPr/>
              </a:pPr>
              <a:t>‹#›</a:t>
            </a:fld>
            <a:endParaRPr lang="en-US" dirty="0"/>
          </a:p>
        </p:txBody>
      </p:sp>
    </p:spTree>
    <p:extLst>
      <p:ext uri="{BB962C8B-B14F-4D97-AF65-F5344CB8AC3E}">
        <p14:creationId xmlns:p14="http://schemas.microsoft.com/office/powerpoint/2010/main" val="11371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600200"/>
            <a:ext cx="8229600" cy="47091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9/24/2013</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1981639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868A46-3A19-4B62-8011-D047D178DF65}" type="slidenum">
              <a:rPr lang="en-US"/>
              <a:pPr>
                <a:defRPr/>
              </a:pPr>
              <a:t>‹#›</a:t>
            </a:fld>
            <a:endParaRPr lang="en-US" dirty="0"/>
          </a:p>
        </p:txBody>
      </p:sp>
    </p:spTree>
    <p:extLst>
      <p:ext uri="{BB962C8B-B14F-4D97-AF65-F5344CB8AC3E}">
        <p14:creationId xmlns:p14="http://schemas.microsoft.com/office/powerpoint/2010/main" val="2619774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8D84C0-19ED-4736-87C2-23BF9920A40B}" type="slidenum">
              <a:rPr lang="en-US"/>
              <a:pPr>
                <a:defRPr/>
              </a:pPr>
              <a:t>‹#›</a:t>
            </a:fld>
            <a:endParaRPr lang="en-US" dirty="0"/>
          </a:p>
        </p:txBody>
      </p:sp>
    </p:spTree>
    <p:extLst>
      <p:ext uri="{BB962C8B-B14F-4D97-AF65-F5344CB8AC3E}">
        <p14:creationId xmlns:p14="http://schemas.microsoft.com/office/powerpoint/2010/main" val="875967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59FF0D7-5FFC-4F4C-A8A9-4FC77B0A2EF1}" type="slidenum">
              <a:rPr lang="en-US"/>
              <a:pPr>
                <a:defRPr/>
              </a:pPr>
              <a:t>‹#›</a:t>
            </a:fld>
            <a:endParaRPr lang="en-US" dirty="0"/>
          </a:p>
        </p:txBody>
      </p:sp>
    </p:spTree>
    <p:extLst>
      <p:ext uri="{BB962C8B-B14F-4D97-AF65-F5344CB8AC3E}">
        <p14:creationId xmlns:p14="http://schemas.microsoft.com/office/powerpoint/2010/main" val="420027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3374949820"/>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704735811"/>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spTree>
    <p:extLst>
      <p:ext uri="{BB962C8B-B14F-4D97-AF65-F5344CB8AC3E}">
        <p14:creationId xmlns:p14="http://schemas.microsoft.com/office/powerpoint/2010/main" val="26308653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5.png"/><Relationship Id="rId5" Type="http://schemas.openxmlformats.org/officeDocument/2006/relationships/slideLayout" Target="../slideLayouts/slideLayout11.xml"/><Relationship Id="rId10" Type="http://schemas.microsoft.com/office/2007/relationships/hdphoto" Target="../media/hdphoto1.wdp"/><Relationship Id="rId4" Type="http://schemas.openxmlformats.org/officeDocument/2006/relationships/slideLayout" Target="../slideLayouts/slideLayout10.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jpeg"/><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png"/><Relationship Id="rId5" Type="http://schemas.openxmlformats.org/officeDocument/2006/relationships/slideLayout" Target="../slideLayouts/slideLayout28.xml"/><Relationship Id="rId10" Type="http://schemas.microsoft.com/office/2007/relationships/hdphoto" Target="../media/hdphoto1.wdp"/><Relationship Id="rId4" Type="http://schemas.openxmlformats.org/officeDocument/2006/relationships/slideLayout" Target="../slideLayouts/slideLayout27.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3.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6.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5.png"/><Relationship Id="rId5" Type="http://schemas.openxmlformats.org/officeDocument/2006/relationships/slideLayout" Target="../slideLayouts/slideLayout35.xml"/><Relationship Id="rId10" Type="http://schemas.microsoft.com/office/2007/relationships/hdphoto" Target="../media/hdphoto1.wdp"/><Relationship Id="rId4" Type="http://schemas.openxmlformats.org/officeDocument/2006/relationships/slideLayout" Target="../slideLayouts/slideLayout34.xml"/><Relationship Id="rId9"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6.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5.png"/><Relationship Id="rId5" Type="http://schemas.openxmlformats.org/officeDocument/2006/relationships/slideLayout" Target="../slideLayouts/slideLayout42.xml"/><Relationship Id="rId10" Type="http://schemas.microsoft.com/office/2007/relationships/hdphoto" Target="../media/hdphoto1.wdp"/><Relationship Id="rId4" Type="http://schemas.openxmlformats.org/officeDocument/2006/relationships/slideLayout" Target="../slideLayouts/slideLayout41.xml"/><Relationship Id="rId9"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p:cNvPicPr>
            <a:picLocks noChangeAspect="1"/>
          </p:cNvPicPr>
          <p:nvPr/>
        </p:nvPicPr>
        <p:blipFill>
          <a:blip r:embed="rId8" cstate="print"/>
          <a:stretch>
            <a:fillRect/>
          </a:stretch>
        </p:blipFill>
        <p:spPr>
          <a:xfrm>
            <a:off x="6850374" y="0"/>
            <a:ext cx="2293626" cy="6858000"/>
          </a:xfrm>
          <a:prstGeom prst="rect">
            <a:avLst/>
          </a:prstGeom>
        </p:spPr>
      </p:pic>
      <p:cxnSp>
        <p:nvCxnSpPr>
          <p:cNvPr id="12" name="Straight Connector 11" descr="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pic>
        <p:nvPicPr>
          <p:cNvPr id="7170" name="Picture 2" descr="C:\Projects\DR\Logo_MNIT_sm_jpg.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410200" y="6248400"/>
            <a:ext cx="13239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
        <p:nvSpPr>
          <p:cNvPr id="7" name="TextBox 6"/>
          <p:cNvSpPr txBox="1"/>
          <p:nvPr userDrawn="1"/>
        </p:nvSpPr>
        <p:spPr>
          <a:xfrm rot="5400000">
            <a:off x="7268957" y="3171665"/>
            <a:ext cx="3468706" cy="307777"/>
          </a:xfrm>
          <a:prstGeom prst="rect">
            <a:avLst/>
          </a:prstGeom>
          <a:noFill/>
        </p:spPr>
        <p:txBody>
          <a:bodyPr wrap="none" rtlCol="0">
            <a:spAutoFit/>
          </a:bodyPr>
          <a:lstStyle/>
          <a:p>
            <a:r>
              <a:rPr lang="en-US" sz="1400" b="1" dirty="0" smtClean="0">
                <a:solidFill>
                  <a:schemeClr val="bg1"/>
                </a:solidFill>
              </a:rPr>
              <a:t>MnGeo Statewide Advisory Council Meeting</a:t>
            </a:r>
            <a:endParaRPr lang="en-US" sz="1400" b="1" dirty="0">
              <a:solidFill>
                <a:schemeClr val="bg1"/>
              </a:solidFill>
            </a:endParaRPr>
          </a:p>
        </p:txBody>
      </p:sp>
    </p:spTree>
    <p:extLst>
      <p:ext uri="{BB962C8B-B14F-4D97-AF65-F5344CB8AC3E}">
        <p14:creationId xmlns:p14="http://schemas.microsoft.com/office/powerpoint/2010/main" val="409350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pic>
        <p:nvPicPr>
          <p:cNvPr id="11" name="Picture 10" descr="Decorative picture"/>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2" cstate="print"/>
          <a:stretch>
            <a:fillRect/>
          </a:stretch>
        </p:blipFill>
        <p:spPr>
          <a:xfrm>
            <a:off x="8823693" y="0"/>
            <a:ext cx="320307" cy="6858000"/>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
        <p:nvSpPr>
          <p:cNvPr id="9" name="TextBox 8"/>
          <p:cNvSpPr txBox="1"/>
          <p:nvPr userDrawn="1"/>
        </p:nvSpPr>
        <p:spPr>
          <a:xfrm rot="5400000">
            <a:off x="7315006" y="3104465"/>
            <a:ext cx="3468706" cy="307777"/>
          </a:xfrm>
          <a:prstGeom prst="rect">
            <a:avLst/>
          </a:prstGeom>
          <a:noFill/>
        </p:spPr>
        <p:txBody>
          <a:bodyPr wrap="none" rtlCol="0">
            <a:spAutoFit/>
          </a:bodyPr>
          <a:lstStyle/>
          <a:p>
            <a:r>
              <a:rPr lang="en-US" sz="1400" b="1" dirty="0" smtClean="0">
                <a:solidFill>
                  <a:schemeClr val="bg1"/>
                </a:solidFill>
              </a:rPr>
              <a:t>MnGeo Statewide Advisory Council Meeting</a:t>
            </a:r>
            <a:endParaRPr lang="en-US" sz="1400" b="1" dirty="0">
              <a:solidFill>
                <a:schemeClr val="bg1"/>
              </a:solidFill>
            </a:endParaRPr>
          </a:p>
        </p:txBody>
      </p:sp>
    </p:spTree>
    <p:extLst>
      <p:ext uri="{BB962C8B-B14F-4D97-AF65-F5344CB8AC3E}">
        <p14:creationId xmlns:p14="http://schemas.microsoft.com/office/powerpoint/2010/main" val="16449258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6" r:id="rId6"/>
    <p:sldLayoutId id="2147483707" r:id="rId7"/>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pic>
        <p:nvPicPr>
          <p:cNvPr id="11" name="Picture 10" descr="Decorative picture"/>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5" cstate="print"/>
          <a:stretch>
            <a:fillRect/>
          </a:stretch>
        </p:blipFill>
        <p:spPr>
          <a:xfrm>
            <a:off x="8823693" y="0"/>
            <a:ext cx="320307" cy="6858000"/>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
        <p:nvSpPr>
          <p:cNvPr id="9" name="TextBox 8"/>
          <p:cNvSpPr txBox="1"/>
          <p:nvPr userDrawn="1"/>
        </p:nvSpPr>
        <p:spPr>
          <a:xfrm rot="5400000">
            <a:off x="7315006" y="3104465"/>
            <a:ext cx="3468706" cy="307777"/>
          </a:xfrm>
          <a:prstGeom prst="rect">
            <a:avLst/>
          </a:prstGeom>
          <a:noFill/>
        </p:spPr>
        <p:txBody>
          <a:bodyPr wrap="none" rtlCol="0">
            <a:spAutoFit/>
          </a:bodyPr>
          <a:lstStyle/>
          <a:p>
            <a:r>
              <a:rPr lang="en-US" sz="1400" b="1" dirty="0" smtClean="0">
                <a:solidFill>
                  <a:prstClr val="white"/>
                </a:solidFill>
              </a:rPr>
              <a:t>MnGeo Statewide Advisory Council Meeting</a:t>
            </a:r>
            <a:endParaRPr lang="en-US" sz="1400" b="1" dirty="0">
              <a:solidFill>
                <a:prstClr val="white"/>
              </a:solidFill>
            </a:endParaRPr>
          </a:p>
        </p:txBody>
      </p:sp>
    </p:spTree>
    <p:extLst>
      <p:ext uri="{BB962C8B-B14F-4D97-AF65-F5344CB8AC3E}">
        <p14:creationId xmlns:p14="http://schemas.microsoft.com/office/powerpoint/2010/main" val="25195521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705" r:id="rId8"/>
    <p:sldLayoutId id="2147483706" r:id="rId9"/>
    <p:sldLayoutId id="2147483914" r:id="rId10"/>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pic>
        <p:nvPicPr>
          <p:cNvPr id="11" name="Picture 10" descr="Decorative picture"/>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2" cstate="print"/>
          <a:stretch>
            <a:fillRect/>
          </a:stretch>
        </p:blipFill>
        <p:spPr>
          <a:xfrm>
            <a:off x="8823693" y="0"/>
            <a:ext cx="320307" cy="6858000"/>
          </a:xfrm>
          <a:prstGeom prst="rect">
            <a:avLst/>
          </a:prstGeom>
        </p:spPr>
      </p:pic>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prstClr val="white"/>
                </a:solidFill>
              </a:rPr>
              <a:t>MnGeo State Government Advisory Council Meeting</a:t>
            </a:r>
            <a:endParaRPr lang="en-US" sz="1400" b="1" dirty="0">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22294758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pic>
        <p:nvPicPr>
          <p:cNvPr id="11" name="Picture 10" descr="Decorative picture"/>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2" cstate="print"/>
          <a:stretch>
            <a:fillRect/>
          </a:stretch>
        </p:blipFill>
        <p:spPr>
          <a:xfrm>
            <a:off x="8823693" y="0"/>
            <a:ext cx="320307" cy="6858000"/>
          </a:xfrm>
          <a:prstGeom prst="rect">
            <a:avLst/>
          </a:prstGeom>
        </p:spPr>
      </p:pic>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prstClr val="white"/>
                </a:solidFill>
              </a:rPr>
              <a:t>MnGeo State Government Advisory Council Meeting</a:t>
            </a:r>
            <a:endParaRPr lang="en-US" sz="1400" b="1" dirty="0">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38416094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9/24/2013</a:t>
            </a:fld>
            <a:endParaRPr lang="en-US" dirty="0">
              <a:solidFill>
                <a:prstClr val="black"/>
              </a:solidFill>
            </a:endParaRPr>
          </a:p>
        </p:txBody>
      </p:sp>
      <p:pic>
        <p:nvPicPr>
          <p:cNvPr id="11" name="Picture 10" descr="Decorative picture"/>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2" cstate="print"/>
          <a:stretch>
            <a:fillRect/>
          </a:stretch>
        </p:blipFill>
        <p:spPr>
          <a:xfrm>
            <a:off x="8823693" y="0"/>
            <a:ext cx="320307" cy="6858000"/>
          </a:xfrm>
          <a:prstGeom prst="rect">
            <a:avLst/>
          </a:prstGeom>
        </p:spPr>
      </p:pic>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prstClr val="white"/>
                </a:solidFill>
              </a:rPr>
              <a:t>MnGeo State Government Advisory Council Meeting</a:t>
            </a:r>
            <a:endParaRPr lang="en-US" sz="1400" b="1" dirty="0">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198402431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title="Decorative pictu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0063" y="0"/>
            <a:ext cx="2293937" cy="6858000"/>
          </a:xfrm>
          <a:prstGeom prst="rect">
            <a:avLst/>
          </a:prstGeom>
        </p:spPr>
      </p:pic>
      <p:cxnSp>
        <p:nvCxnSpPr>
          <p:cNvPr id="12" name="Straight Connector 11" descr="Decorative line" title="Decorative line"/>
          <p:cNvCxnSpPr/>
          <p:nvPr/>
        </p:nvCxnSpPr>
        <p:spPr>
          <a:xfrm>
            <a:off x="0" y="1600200"/>
            <a:ext cx="6850063" cy="0"/>
          </a:xfrm>
          <a:prstGeom prst="line">
            <a:avLst/>
          </a:prstGeom>
          <a:noFill/>
          <a:ln w="28575" cap="flat" cmpd="sng" algn="ctr">
            <a:solidFill>
              <a:srgbClr val="B30838"/>
            </a:solidFill>
            <a:prstDash val="solid"/>
            <a:headEnd type="oval" w="med" len="med"/>
            <a:tailEnd type="oval" w="med" len="med"/>
          </a:ln>
          <a:effectLst/>
        </p:spPr>
      </p:cxnSp>
    </p:spTree>
    <p:extLst>
      <p:ext uri="{BB962C8B-B14F-4D97-AF65-F5344CB8AC3E}">
        <p14:creationId xmlns:p14="http://schemas.microsoft.com/office/powerpoint/2010/main" val="402768206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10DFB865-C00E-4CEC-91A1-174642DA368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30531489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ngeo.state.mn.us/councils/statewide/SWGAC_minutes_2013May29.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8" Type="http://schemas.openxmlformats.org/officeDocument/2006/relationships/hyperlink" Target="http://www.mngeo.state.mn.us/committee/final_report_template.docx" TargetMode="External"/><Relationship Id="rId3" Type="http://schemas.openxmlformats.org/officeDocument/2006/relationships/hyperlink" Target="http://www.mngeo.state.mn.us/committee/workplan_template.docx" TargetMode="External"/><Relationship Id="rId7" Type="http://schemas.openxmlformats.org/officeDocument/2006/relationships/hyperlink" Target="http://www.mngeo.state.mn.us/committee/deliverable_announcement_template.docx" TargetMode="External"/><Relationship Id="rId2" Type="http://schemas.openxmlformats.org/officeDocument/2006/relationships/hyperlink" Target="http://www.mngeo.state.mn.us/committee/charter_template.docx" TargetMode="External"/><Relationship Id="rId1" Type="http://schemas.openxmlformats.org/officeDocument/2006/relationships/slideLayout" Target="../slideLayouts/slideLayout13.xml"/><Relationship Id="rId6" Type="http://schemas.openxmlformats.org/officeDocument/2006/relationships/hyperlink" Target="http://www.mngeo.state.mn.us/committee/status_report_template.docx" TargetMode="External"/><Relationship Id="rId5" Type="http://schemas.openxmlformats.org/officeDocument/2006/relationships/hyperlink" Target="http://www.mngeo.state.mn.us/committee/annual_report_template.docx" TargetMode="External"/><Relationship Id="rId4" Type="http://schemas.openxmlformats.org/officeDocument/2006/relationships/hyperlink" Target="http://www.mngeo.state.mn.us/committee/meeting_minutes_template.docx"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mngeo.state.mn.us/councils/statewide/SWGAC_minutes_2013May2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828800"/>
            <a:ext cx="6359770" cy="1828800"/>
          </a:xfrm>
        </p:spPr>
        <p:txBody>
          <a:bodyPr>
            <a:normAutofit fontScale="90000"/>
          </a:bodyPr>
          <a:lstStyle/>
          <a:p>
            <a:r>
              <a:rPr lang="en-US" dirty="0" smtClean="0"/>
              <a:t/>
            </a:r>
            <a:br>
              <a:rPr lang="en-US" dirty="0" smtClean="0"/>
            </a:br>
            <a:r>
              <a:rPr lang="en-US" dirty="0"/>
              <a:t/>
            </a:r>
            <a:br>
              <a:rPr lang="en-US" dirty="0"/>
            </a:br>
            <a:r>
              <a:rPr lang="en-US" dirty="0" smtClean="0"/>
              <a:t>Statewide</a:t>
            </a:r>
            <a:br>
              <a:rPr lang="en-US" dirty="0" smtClean="0"/>
            </a:br>
            <a:r>
              <a:rPr lang="en-US" dirty="0" smtClean="0"/>
              <a:t>Geospatial Advisory council</a:t>
            </a:r>
            <a:endParaRPr lang="en-US" dirty="0"/>
          </a:p>
        </p:txBody>
      </p:sp>
      <p:sp>
        <p:nvSpPr>
          <p:cNvPr id="5" name="Subtitle 4"/>
          <p:cNvSpPr>
            <a:spLocks noGrp="1"/>
          </p:cNvSpPr>
          <p:nvPr>
            <p:ph type="subTitle" idx="1"/>
          </p:nvPr>
        </p:nvSpPr>
        <p:spPr>
          <a:xfrm>
            <a:off x="1371600" y="3810000"/>
            <a:ext cx="4572000" cy="1752600"/>
          </a:xfrm>
        </p:spPr>
        <p:txBody>
          <a:bodyPr/>
          <a:lstStyle/>
          <a:p>
            <a:r>
              <a:rPr lang="en-US" dirty="0" smtClean="0"/>
              <a:t>September 24, 2013</a:t>
            </a:r>
            <a:endParaRPr lang="en-US" dirty="0"/>
          </a:p>
        </p:txBody>
      </p:sp>
    </p:spTree>
    <p:extLst>
      <p:ext uri="{BB962C8B-B14F-4D97-AF65-F5344CB8AC3E}">
        <p14:creationId xmlns:p14="http://schemas.microsoft.com/office/powerpoint/2010/main" val="164689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914400" y="1371600"/>
            <a:ext cx="7620000" cy="4191000"/>
          </a:xfrm>
        </p:spPr>
        <p:txBody>
          <a:bodyPr/>
          <a:lstStyle/>
          <a:p>
            <a:pPr algn="l"/>
            <a:r>
              <a:rPr lang="en-US" sz="2400" dirty="0" smtClean="0">
                <a:latin typeface="Arial" pitchFamily="34" charset="0"/>
                <a:cs typeface="Arial" pitchFamily="34" charset="0"/>
              </a:rPr>
              <a:t>Proactively advise and assist </a:t>
            </a:r>
            <a:r>
              <a:rPr lang="en-US" sz="2400" dirty="0" err="1" smtClean="0">
                <a:latin typeface="Arial" pitchFamily="34" charset="0"/>
                <a:cs typeface="Arial" pitchFamily="34" charset="0"/>
              </a:rPr>
              <a:t>MnGeo</a:t>
            </a:r>
            <a:r>
              <a:rPr lang="en-US" sz="2400" dirty="0" smtClean="0">
                <a:latin typeface="Arial" pitchFamily="34" charset="0"/>
                <a:cs typeface="Arial" pitchFamily="34" charset="0"/>
              </a:rPr>
              <a:t> to:</a:t>
            </a:r>
          </a:p>
          <a:p>
            <a:pPr marL="457200" indent="-457200" algn="l">
              <a:buFont typeface="Arial" pitchFamily="34" charset="0"/>
              <a:buChar char="•"/>
            </a:pPr>
            <a:r>
              <a:rPr lang="en-US" sz="2200" dirty="0" smtClean="0">
                <a:latin typeface="Arial" pitchFamily="34" charset="0"/>
                <a:cs typeface="Arial" pitchFamily="34" charset="0"/>
              </a:rPr>
              <a:t>Coordinate or improve geospatial technology, data and services statewide</a:t>
            </a:r>
          </a:p>
          <a:p>
            <a:pPr marL="457200" indent="-457200" algn="l">
              <a:buFont typeface="Arial" pitchFamily="34" charset="0"/>
              <a:buChar char="•"/>
            </a:pPr>
            <a:r>
              <a:rPr lang="en-US" sz="2200" dirty="0">
                <a:latin typeface="Arial" pitchFamily="34" charset="0"/>
                <a:cs typeface="Arial" pitchFamily="34" charset="0"/>
              </a:rPr>
              <a:t>Establish </a:t>
            </a:r>
            <a:r>
              <a:rPr lang="en-US" sz="2200" dirty="0" smtClean="0">
                <a:latin typeface="Arial" pitchFamily="34" charset="0"/>
                <a:cs typeface="Arial" pitchFamily="34" charset="0"/>
              </a:rPr>
              <a:t>priorities</a:t>
            </a:r>
          </a:p>
          <a:p>
            <a:pPr marL="457200" indent="-457200" algn="l">
              <a:buFont typeface="Arial" pitchFamily="34" charset="0"/>
              <a:buChar char="•"/>
            </a:pPr>
            <a:r>
              <a:rPr lang="en-US" sz="2200" dirty="0" smtClean="0">
                <a:latin typeface="Arial" pitchFamily="34" charset="0"/>
                <a:cs typeface="Arial" pitchFamily="34" charset="0"/>
              </a:rPr>
              <a:t>Understand needs and issues of geospatial community</a:t>
            </a:r>
          </a:p>
          <a:p>
            <a:pPr marL="457200" indent="-457200" algn="l">
              <a:buFont typeface="Arial" pitchFamily="34" charset="0"/>
              <a:buChar char="•"/>
            </a:pPr>
            <a:r>
              <a:rPr lang="en-US" sz="2200" dirty="0" smtClean="0">
                <a:latin typeface="Arial" pitchFamily="34" charset="0"/>
                <a:cs typeface="Arial" pitchFamily="34" charset="0"/>
              </a:rPr>
              <a:t>Communicate with the community sectors</a:t>
            </a:r>
          </a:p>
          <a:p>
            <a:pPr marL="457200" indent="-457200" algn="l">
              <a:buFont typeface="Arial" pitchFamily="34" charset="0"/>
              <a:buChar char="•"/>
            </a:pPr>
            <a:r>
              <a:rPr lang="en-US" sz="2200" dirty="0" smtClean="0">
                <a:latin typeface="Arial" pitchFamily="34" charset="0"/>
                <a:cs typeface="Arial" pitchFamily="34" charset="0"/>
              </a:rPr>
              <a:t>Identify opportunities and develop partnerships and collaboration</a:t>
            </a:r>
          </a:p>
          <a:p>
            <a:pPr marL="457200" indent="-457200" algn="l">
              <a:buFont typeface="Arial" pitchFamily="34" charset="0"/>
              <a:buChar char="•"/>
            </a:pPr>
            <a:r>
              <a:rPr lang="en-US" sz="2200" dirty="0" smtClean="0">
                <a:latin typeface="Arial" pitchFamily="34" charset="0"/>
                <a:cs typeface="Arial" pitchFamily="34" charset="0"/>
              </a:rPr>
              <a:t>Create and use committees and workgroups</a:t>
            </a:r>
          </a:p>
          <a:p>
            <a:pPr marL="457200" indent="-457200" algn="l">
              <a:buFont typeface="Arial" pitchFamily="34" charset="0"/>
              <a:buChar char="•"/>
            </a:pPr>
            <a:r>
              <a:rPr lang="en-US" sz="2200" dirty="0" smtClean="0">
                <a:latin typeface="Arial" pitchFamily="34" charset="0"/>
                <a:cs typeface="Arial" pitchFamily="34" charset="0"/>
              </a:rPr>
              <a:t>Develop council meeting agendas and participate at meetings</a:t>
            </a:r>
          </a:p>
          <a:p>
            <a:pPr marL="457200" indent="-457200" algn="l">
              <a:buFont typeface="Arial" pitchFamily="34" charset="0"/>
              <a:buChar char="•"/>
            </a:pPr>
            <a:endParaRPr lang="en-US" sz="2000" dirty="0">
              <a:latin typeface="Arial" pitchFamily="34" charset="0"/>
              <a:cs typeface="Arial" pitchFamily="34" charset="0"/>
            </a:endParaRPr>
          </a:p>
        </p:txBody>
      </p:sp>
      <p:sp>
        <p:nvSpPr>
          <p:cNvPr id="4" name="Title 3"/>
          <p:cNvSpPr>
            <a:spLocks noGrp="1"/>
          </p:cNvSpPr>
          <p:nvPr>
            <p:ph type="title"/>
          </p:nvPr>
        </p:nvSpPr>
        <p:spPr>
          <a:xfrm>
            <a:off x="381000" y="609600"/>
            <a:ext cx="8077200" cy="609600"/>
          </a:xfrm>
        </p:spPr>
        <p:txBody>
          <a:bodyPr/>
          <a:lstStyle/>
          <a:p>
            <a:r>
              <a:rPr lang="en-US" dirty="0" smtClean="0"/>
              <a:t>Council Member Roles and Expectations</a:t>
            </a:r>
            <a:endParaRPr lang="en-US" dirty="0"/>
          </a:p>
        </p:txBody>
      </p:sp>
    </p:spTree>
    <p:extLst>
      <p:ext uri="{BB962C8B-B14F-4D97-AF65-F5344CB8AC3E}">
        <p14:creationId xmlns:p14="http://schemas.microsoft.com/office/powerpoint/2010/main" val="4102078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7924800" cy="5181600"/>
          </a:xfrm>
        </p:spPr>
        <p:txBody>
          <a:bodyPr/>
          <a:lstStyle/>
          <a:p>
            <a:pPr marL="457200" indent="-457200">
              <a:buFont typeface="+mj-lt"/>
              <a:buAutoNum type="arabicPeriod"/>
            </a:pPr>
            <a:r>
              <a:rPr lang="en-US" sz="2000" dirty="0"/>
              <a:t>Keep stakeholders informed about Council activities.</a:t>
            </a:r>
          </a:p>
          <a:p>
            <a:pPr marL="685800" lvl="1" indent="-457200">
              <a:buFont typeface="+mj-lt"/>
              <a:buAutoNum type="alphaLcParenR"/>
            </a:pPr>
            <a:r>
              <a:rPr lang="en-US" sz="2000" dirty="0"/>
              <a:t>Provide ongoing project updates</a:t>
            </a:r>
            <a:r>
              <a:rPr lang="en-US" sz="2000" dirty="0" smtClean="0"/>
              <a:t>.</a:t>
            </a:r>
          </a:p>
          <a:p>
            <a:pPr marL="685800" lvl="1" indent="-457200">
              <a:buFont typeface="+mj-lt"/>
              <a:buAutoNum type="alphaLcParenR"/>
            </a:pPr>
            <a:r>
              <a:rPr lang="en-US" sz="2000" dirty="0"/>
              <a:t>Distribute major reports and findings.</a:t>
            </a:r>
          </a:p>
          <a:p>
            <a:pPr marL="457200" indent="-457200">
              <a:buFont typeface="+mj-lt"/>
              <a:buAutoNum type="arabicPeriod"/>
            </a:pPr>
            <a:r>
              <a:rPr lang="en-US" sz="2000" dirty="0" smtClean="0"/>
              <a:t>Solicit </a:t>
            </a:r>
            <a:r>
              <a:rPr lang="en-US" sz="2000" dirty="0"/>
              <a:t>and acquire input relating to Council activities.</a:t>
            </a:r>
          </a:p>
          <a:p>
            <a:pPr marL="457200" indent="-457200">
              <a:buFont typeface="+mj-lt"/>
              <a:buAutoNum type="arabicPeriod"/>
            </a:pPr>
            <a:r>
              <a:rPr lang="en-US" sz="2000" dirty="0" smtClean="0"/>
              <a:t>Assist in converting GIS </a:t>
            </a:r>
            <a:r>
              <a:rPr lang="en-US" sz="2000" dirty="0"/>
              <a:t>users to approved standards.</a:t>
            </a:r>
          </a:p>
          <a:p>
            <a:pPr marL="457200" indent="-457200">
              <a:buFont typeface="+mj-lt"/>
              <a:buAutoNum type="arabicPeriod"/>
            </a:pPr>
            <a:r>
              <a:rPr lang="en-US" sz="2000" dirty="0" smtClean="0"/>
              <a:t>Educate </a:t>
            </a:r>
            <a:r>
              <a:rPr lang="en-US" sz="2000" dirty="0"/>
              <a:t>people about the benefits of GIS.</a:t>
            </a:r>
          </a:p>
          <a:p>
            <a:pPr marL="457200" indent="-457200">
              <a:buFont typeface="+mj-lt"/>
              <a:buAutoNum type="arabicPeriod"/>
            </a:pPr>
            <a:r>
              <a:rPr lang="en-US" sz="2000" dirty="0" smtClean="0"/>
              <a:t>Make </a:t>
            </a:r>
            <a:r>
              <a:rPr lang="en-US" sz="2000" dirty="0"/>
              <a:t>people aware of the Council and the impact it is having.</a:t>
            </a:r>
          </a:p>
          <a:p>
            <a:pPr marL="457200" indent="-457200">
              <a:buFont typeface="+mj-lt"/>
              <a:buAutoNum type="arabicPeriod"/>
            </a:pPr>
            <a:r>
              <a:rPr lang="en-US" sz="2000" dirty="0" smtClean="0"/>
              <a:t>Understand </a:t>
            </a:r>
            <a:r>
              <a:rPr lang="en-US" sz="2000" dirty="0"/>
              <a:t>the needs of the Minnesota GIS community.</a:t>
            </a:r>
          </a:p>
          <a:p>
            <a:pPr marL="457200" indent="-457200">
              <a:buFont typeface="+mj-lt"/>
              <a:buAutoNum type="arabicPeriod"/>
            </a:pPr>
            <a:r>
              <a:rPr lang="en-US" sz="2000" dirty="0" smtClean="0"/>
              <a:t>Provide </a:t>
            </a:r>
            <a:r>
              <a:rPr lang="en-US" sz="2000" dirty="0"/>
              <a:t>sound policy advice to state and federal government.</a:t>
            </a:r>
          </a:p>
          <a:p>
            <a:pPr marL="457200" indent="-457200">
              <a:buFont typeface="+mj-lt"/>
              <a:buAutoNum type="arabicPeriod"/>
            </a:pPr>
            <a:r>
              <a:rPr lang="en-US" sz="2000" dirty="0" smtClean="0"/>
              <a:t>Promote </a:t>
            </a:r>
            <a:r>
              <a:rPr lang="en-US" sz="2000" dirty="0"/>
              <a:t>programs that the Council thinks are critical to sound </a:t>
            </a:r>
            <a:r>
              <a:rPr lang="en-US" sz="2000" dirty="0" smtClean="0"/>
              <a:t>GIS development</a:t>
            </a:r>
            <a:r>
              <a:rPr lang="en-US" sz="2000" dirty="0"/>
              <a:t>.</a:t>
            </a:r>
          </a:p>
          <a:p>
            <a:pPr marL="457200" indent="-457200">
              <a:buFont typeface="+mj-lt"/>
              <a:buAutoNum type="arabicPeriod"/>
            </a:pPr>
            <a:r>
              <a:rPr lang="en-US" sz="2000" dirty="0" smtClean="0"/>
              <a:t>Promote </a:t>
            </a:r>
            <a:r>
              <a:rPr lang="en-US" sz="2000" dirty="0"/>
              <a:t>the use of GIS in meeting objectives of key stakeholders in local </a:t>
            </a:r>
            <a:r>
              <a:rPr lang="en-US" sz="2000" dirty="0" smtClean="0"/>
              <a:t>and State </a:t>
            </a:r>
            <a:r>
              <a:rPr lang="en-US" sz="2000" dirty="0"/>
              <a:t>government.</a:t>
            </a:r>
          </a:p>
        </p:txBody>
      </p:sp>
      <p:sp>
        <p:nvSpPr>
          <p:cNvPr id="3" name="Title 2"/>
          <p:cNvSpPr>
            <a:spLocks noGrp="1"/>
          </p:cNvSpPr>
          <p:nvPr>
            <p:ph type="title"/>
          </p:nvPr>
        </p:nvSpPr>
        <p:spPr>
          <a:xfrm>
            <a:off x="457200" y="228600"/>
            <a:ext cx="7924800" cy="609600"/>
          </a:xfrm>
        </p:spPr>
        <p:txBody>
          <a:bodyPr/>
          <a:lstStyle/>
          <a:p>
            <a:r>
              <a:rPr lang="en-US" dirty="0" smtClean="0"/>
              <a:t>Communication – your most important role…</a:t>
            </a:r>
            <a:endParaRPr lang="en-US" dirty="0"/>
          </a:p>
        </p:txBody>
      </p:sp>
      <p:pic>
        <p:nvPicPr>
          <p:cNvPr id="5123" name="Picture 3" descr="C:\Users\dross\AppData\Local\Microsoft\Windows\Temporary Internet Files\Content.IE5\8BEM53S2\MC900078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219200"/>
            <a:ext cx="1559882" cy="91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356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 small group to….</a:t>
            </a:r>
          </a:p>
          <a:p>
            <a:pPr lvl="1"/>
            <a:r>
              <a:rPr lang="en-US" dirty="0" smtClean="0"/>
              <a:t>Review and refine</a:t>
            </a:r>
          </a:p>
          <a:p>
            <a:pPr lvl="1"/>
            <a:r>
              <a:rPr lang="en-US" dirty="0" smtClean="0"/>
              <a:t>Present back to the Council at the next meeting</a:t>
            </a:r>
          </a:p>
          <a:p>
            <a:pPr lvl="1"/>
            <a:endParaRPr lang="en-US" dirty="0"/>
          </a:p>
          <a:p>
            <a:r>
              <a:rPr lang="en-US" dirty="0" smtClean="0"/>
              <a:t>Volunteers?</a:t>
            </a:r>
            <a:endParaRPr lang="en-US" dirty="0"/>
          </a:p>
        </p:txBody>
      </p:sp>
      <p:sp>
        <p:nvSpPr>
          <p:cNvPr id="3" name="Title 2"/>
          <p:cNvSpPr>
            <a:spLocks noGrp="1"/>
          </p:cNvSpPr>
          <p:nvPr>
            <p:ph type="title"/>
          </p:nvPr>
        </p:nvSpPr>
        <p:spPr/>
        <p:txBody>
          <a:bodyPr/>
          <a:lstStyle/>
          <a:p>
            <a:r>
              <a:rPr lang="en-US" dirty="0" smtClean="0"/>
              <a:t>Suggestion ….</a:t>
            </a:r>
            <a:endParaRPr lang="en-US" dirty="0"/>
          </a:p>
        </p:txBody>
      </p:sp>
    </p:spTree>
    <p:extLst>
      <p:ext uri="{BB962C8B-B14F-4D97-AF65-F5344CB8AC3E}">
        <p14:creationId xmlns:p14="http://schemas.microsoft.com/office/powerpoint/2010/main" val="375511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lvl="1" indent="0">
              <a:buNone/>
            </a:pPr>
            <a:r>
              <a:rPr lang="en-US" b="1" dirty="0"/>
              <a:t>Clarify the relationship between the </a:t>
            </a:r>
            <a:r>
              <a:rPr lang="en-US" b="1" dirty="0" smtClean="0"/>
              <a:t>SWGAC</a:t>
            </a:r>
            <a:r>
              <a:rPr lang="en-US" b="1" dirty="0"/>
              <a:t>, MnGeo and committees/workgroups</a:t>
            </a:r>
            <a:r>
              <a:rPr lang="en-US" dirty="0"/>
              <a:t>. </a:t>
            </a:r>
            <a:endParaRPr lang="en-US" dirty="0" smtClean="0"/>
          </a:p>
          <a:p>
            <a:pPr marL="0" lvl="1" indent="0">
              <a:buNone/>
            </a:pPr>
            <a:endParaRPr lang="en-US" dirty="0"/>
          </a:p>
          <a:p>
            <a:pPr marL="0" lvl="1" indent="0">
              <a:buNone/>
            </a:pPr>
            <a:r>
              <a:rPr lang="en-US" dirty="0" smtClean="0"/>
              <a:t>Q) The </a:t>
            </a:r>
            <a:r>
              <a:rPr lang="en-US" dirty="0"/>
              <a:t>Geospatial Committee and Workgroup Guide states that only the Geospatial Technology Committee can create “MnGeo” committees and workgroups.  So… can the </a:t>
            </a:r>
            <a:r>
              <a:rPr lang="en-US" dirty="0" smtClean="0"/>
              <a:t>SWGAC </a:t>
            </a:r>
            <a:r>
              <a:rPr lang="en-US" dirty="0"/>
              <a:t>create its own committees and </a:t>
            </a:r>
            <a:r>
              <a:rPr lang="en-US" dirty="0" smtClean="0"/>
              <a:t>workgroups</a:t>
            </a:r>
          </a:p>
          <a:p>
            <a:pPr marL="0" lvl="1" indent="0">
              <a:buNone/>
            </a:pPr>
            <a:endParaRPr lang="en-US" dirty="0"/>
          </a:p>
          <a:p>
            <a:pPr marL="0" lvl="1" indent="0">
              <a:buNone/>
            </a:pPr>
            <a:r>
              <a:rPr lang="en-US" dirty="0" smtClean="0"/>
              <a:t>A)  MnGeo will create committees and workgroups based on advice from the SWGAC, GTC, or geospatial community</a:t>
            </a:r>
            <a:endParaRPr lang="en-US" dirty="0"/>
          </a:p>
        </p:txBody>
      </p:sp>
      <p:sp>
        <p:nvSpPr>
          <p:cNvPr id="6" name="Title 5"/>
          <p:cNvSpPr>
            <a:spLocks noGrp="1"/>
          </p:cNvSpPr>
          <p:nvPr>
            <p:ph type="title"/>
          </p:nvPr>
        </p:nvSpPr>
        <p:spPr/>
        <p:txBody>
          <a:bodyPr/>
          <a:lstStyle/>
          <a:p>
            <a:r>
              <a:rPr lang="en-US" dirty="0" smtClean="0"/>
              <a:t>Member input…</a:t>
            </a:r>
            <a:r>
              <a:rPr lang="en-US" dirty="0"/>
              <a:t/>
            </a:r>
            <a:br>
              <a:rPr lang="en-US" dirty="0"/>
            </a:br>
            <a:r>
              <a:rPr lang="en-US" dirty="0" smtClean="0"/>
              <a:t/>
            </a:r>
            <a:br>
              <a:rPr lang="en-US" dirty="0" smtClean="0"/>
            </a:br>
            <a:endParaRPr lang="en-US" dirty="0"/>
          </a:p>
        </p:txBody>
      </p:sp>
      <p:pic>
        <p:nvPicPr>
          <p:cNvPr id="6147" name="Picture 3" descr="C:\Users\dross\AppData\Local\Microsoft\Windows\Temporary Internet Files\Content.IE5\AGYGOD3N\MC9001743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57200"/>
            <a:ext cx="909828" cy="78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55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b="1" dirty="0"/>
              <a:t>Create a more nimble sub group of the </a:t>
            </a:r>
            <a:r>
              <a:rPr lang="en-US" b="1" dirty="0" smtClean="0"/>
              <a:t>SWGAC </a:t>
            </a:r>
            <a:r>
              <a:rPr lang="en-US" b="1" dirty="0"/>
              <a:t>to focus on its strategic </a:t>
            </a:r>
            <a:r>
              <a:rPr lang="en-US" b="1" dirty="0" smtClean="0"/>
              <a:t>opportunities</a:t>
            </a:r>
          </a:p>
          <a:p>
            <a:pPr marL="0" lvl="0" indent="0">
              <a:buNone/>
            </a:pPr>
            <a:endParaRPr lang="en-US" b="1" dirty="0"/>
          </a:p>
          <a:p>
            <a:pPr marL="0" lvl="0" indent="0">
              <a:buNone/>
            </a:pPr>
            <a:r>
              <a:rPr lang="en-US" dirty="0" smtClean="0"/>
              <a:t>Create a smaller </a:t>
            </a:r>
            <a:r>
              <a:rPr lang="en-US" dirty="0"/>
              <a:t>group of very active members that </a:t>
            </a:r>
            <a:r>
              <a:rPr lang="en-US" dirty="0" smtClean="0"/>
              <a:t>get </a:t>
            </a:r>
            <a:r>
              <a:rPr lang="en-US" dirty="0"/>
              <a:t>together a month or so before the meeting </a:t>
            </a:r>
            <a:r>
              <a:rPr lang="en-US" dirty="0" smtClean="0"/>
              <a:t>to discuss </a:t>
            </a:r>
            <a:r>
              <a:rPr lang="en-US" dirty="0"/>
              <a:t>what should be on the agenda.  This </a:t>
            </a:r>
            <a:r>
              <a:rPr lang="en-US" dirty="0" smtClean="0"/>
              <a:t>could be a </a:t>
            </a:r>
            <a:r>
              <a:rPr lang="en-US" dirty="0"/>
              <a:t>very strategic level discussion, focusing on how the </a:t>
            </a:r>
            <a:r>
              <a:rPr lang="en-US" dirty="0" smtClean="0"/>
              <a:t>SWGAC </a:t>
            </a:r>
            <a:r>
              <a:rPr lang="en-US" dirty="0"/>
              <a:t>could be the most effective and productive. </a:t>
            </a:r>
            <a:endParaRPr lang="en-US" dirty="0" smtClean="0"/>
          </a:p>
          <a:p>
            <a:pPr marL="0" lvl="0" indent="0">
              <a:buNone/>
            </a:pPr>
            <a:endParaRPr lang="en-US" dirty="0"/>
          </a:p>
          <a:p>
            <a:pPr marL="0" lvl="0" indent="0">
              <a:buNone/>
            </a:pPr>
            <a:r>
              <a:rPr lang="en-US" b="1" dirty="0" smtClean="0"/>
              <a:t>Thoughts?</a:t>
            </a:r>
            <a:endParaRPr lang="en-US" b="1" dirty="0"/>
          </a:p>
          <a:p>
            <a:endParaRPr lang="en-US" dirty="0"/>
          </a:p>
        </p:txBody>
      </p:sp>
      <p:sp>
        <p:nvSpPr>
          <p:cNvPr id="3" name="Title 2"/>
          <p:cNvSpPr>
            <a:spLocks noGrp="1"/>
          </p:cNvSpPr>
          <p:nvPr>
            <p:ph type="title"/>
          </p:nvPr>
        </p:nvSpPr>
        <p:spPr/>
        <p:txBody>
          <a:bodyPr/>
          <a:lstStyle/>
          <a:p>
            <a:r>
              <a:rPr lang="en-US" dirty="0" smtClean="0"/>
              <a:t>Focus of the SWGAC</a:t>
            </a:r>
            <a:endParaRPr lang="en-US" dirty="0"/>
          </a:p>
        </p:txBody>
      </p:sp>
      <p:pic>
        <p:nvPicPr>
          <p:cNvPr id="7170" name="Picture 2" descr="C:\Users\dross\AppData\Local\Microsoft\Windows\Temporary Internet Files\Content.IE5\8BEM53S2\MC9000560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419600"/>
            <a:ext cx="933755" cy="10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4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7924800" cy="4525963"/>
          </a:xfrm>
        </p:spPr>
        <p:txBody>
          <a:bodyPr/>
          <a:lstStyle/>
          <a:p>
            <a:r>
              <a:rPr lang="en-US" dirty="0"/>
              <a:t>Easy accessibility of meeting documents (agendas, minutes, supporting docs) on the MnGeo site. Logistics. </a:t>
            </a:r>
            <a:r>
              <a:rPr lang="en-US" dirty="0"/>
              <a:t>K</a:t>
            </a:r>
            <a:r>
              <a:rPr lang="en-US" dirty="0" smtClean="0"/>
              <a:t>eeping </a:t>
            </a:r>
            <a:r>
              <a:rPr lang="en-US" dirty="0"/>
              <a:t>informed and in touch with current efforts</a:t>
            </a:r>
            <a:r>
              <a:rPr lang="en-US" dirty="0" smtClean="0"/>
              <a:t>.</a:t>
            </a:r>
          </a:p>
          <a:p>
            <a:endParaRPr lang="en-US" sz="1100" dirty="0"/>
          </a:p>
          <a:p>
            <a:r>
              <a:rPr lang="en-US" dirty="0"/>
              <a:t>Discussion of projects by council members, discussing the structure of the council and </a:t>
            </a:r>
            <a:r>
              <a:rPr lang="en-US" dirty="0" smtClean="0"/>
              <a:t>MnGeo, </a:t>
            </a:r>
            <a:r>
              <a:rPr lang="en-US" dirty="0"/>
              <a:t>the process for parking passes, updates from committees and </a:t>
            </a:r>
            <a:r>
              <a:rPr lang="en-US" dirty="0" smtClean="0"/>
              <a:t>workgroups.</a:t>
            </a:r>
            <a:endParaRPr lang="en-US" dirty="0" smtClean="0"/>
          </a:p>
          <a:p>
            <a:endParaRPr lang="en-US" sz="1100" dirty="0"/>
          </a:p>
          <a:p>
            <a:r>
              <a:rPr lang="en-US" dirty="0"/>
              <a:t>It was nice having a dialog with MnGeo.  I truly believed you wanted to hear from us.</a:t>
            </a:r>
          </a:p>
        </p:txBody>
      </p:sp>
      <p:sp>
        <p:nvSpPr>
          <p:cNvPr id="3" name="Title 2"/>
          <p:cNvSpPr>
            <a:spLocks noGrp="1"/>
          </p:cNvSpPr>
          <p:nvPr>
            <p:ph type="title"/>
          </p:nvPr>
        </p:nvSpPr>
        <p:spPr/>
        <p:txBody>
          <a:bodyPr/>
          <a:lstStyle/>
          <a:p>
            <a:r>
              <a:rPr lang="en-US" dirty="0" smtClean="0"/>
              <a:t>What went well?</a:t>
            </a:r>
            <a:endParaRPr lang="en-US" dirty="0"/>
          </a:p>
        </p:txBody>
      </p:sp>
      <p:pic>
        <p:nvPicPr>
          <p:cNvPr id="8194" name="Picture 2" descr="C:\Users\dross\AppData\Local\Microsoft\Windows\Temporary Internet Files\Content.IE5\AGYGOD3N\MC900233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733800"/>
            <a:ext cx="898298" cy="91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7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924800" cy="4525963"/>
          </a:xfrm>
        </p:spPr>
        <p:txBody>
          <a:bodyPr/>
          <a:lstStyle/>
          <a:p>
            <a:r>
              <a:rPr lang="en-US" dirty="0" smtClean="0"/>
              <a:t>Define </a:t>
            </a:r>
            <a:r>
              <a:rPr lang="en-US" dirty="0"/>
              <a:t>roles and </a:t>
            </a:r>
            <a:r>
              <a:rPr lang="en-US" dirty="0" smtClean="0"/>
              <a:t>responsibilities for council members</a:t>
            </a:r>
          </a:p>
          <a:p>
            <a:endParaRPr lang="en-US" sz="1100" dirty="0" smtClean="0"/>
          </a:p>
          <a:p>
            <a:r>
              <a:rPr lang="en-US" dirty="0" smtClean="0"/>
              <a:t>Clarify </a:t>
            </a:r>
            <a:r>
              <a:rPr lang="en-US" dirty="0"/>
              <a:t>responsibilities and identify where the council fits into the decision making process. </a:t>
            </a:r>
            <a:endParaRPr lang="en-US" dirty="0" smtClean="0"/>
          </a:p>
          <a:p>
            <a:pPr lvl="1"/>
            <a:endParaRPr lang="en-US" sz="1100" dirty="0"/>
          </a:p>
          <a:p>
            <a:r>
              <a:rPr lang="en-US" dirty="0"/>
              <a:t> </a:t>
            </a:r>
            <a:r>
              <a:rPr lang="en-US" dirty="0" smtClean="0"/>
              <a:t>Help </a:t>
            </a:r>
            <a:r>
              <a:rPr lang="en-US" dirty="0"/>
              <a:t>the council be more proactive, maybe send some information on topics to be discussed before the meeting so the council members can </a:t>
            </a:r>
            <a:r>
              <a:rPr lang="en-US" dirty="0" smtClean="0"/>
              <a:t>review</a:t>
            </a:r>
          </a:p>
          <a:p>
            <a:endParaRPr lang="en-US" sz="1100" dirty="0" smtClean="0"/>
          </a:p>
          <a:p>
            <a:r>
              <a:rPr lang="en-US" dirty="0" smtClean="0"/>
              <a:t>I </a:t>
            </a:r>
            <a:r>
              <a:rPr lang="en-US" dirty="0"/>
              <a:t>didn’t get to know the other members well.  Maybe 4 meetings a year is not enough.  Maybe getting them to make presentations would help.</a:t>
            </a:r>
          </a:p>
          <a:p>
            <a:endParaRPr lang="en-US" dirty="0"/>
          </a:p>
          <a:p>
            <a:endParaRPr lang="en-US" dirty="0"/>
          </a:p>
          <a:p>
            <a:endParaRPr lang="en-US" dirty="0"/>
          </a:p>
        </p:txBody>
      </p:sp>
      <p:sp>
        <p:nvSpPr>
          <p:cNvPr id="3" name="Title 2"/>
          <p:cNvSpPr>
            <a:spLocks noGrp="1"/>
          </p:cNvSpPr>
          <p:nvPr>
            <p:ph type="title"/>
          </p:nvPr>
        </p:nvSpPr>
        <p:spPr>
          <a:xfrm>
            <a:off x="457200" y="304800"/>
            <a:ext cx="7924800" cy="609600"/>
          </a:xfrm>
        </p:spPr>
        <p:txBody>
          <a:bodyPr/>
          <a:lstStyle/>
          <a:p>
            <a:pPr lvl="0"/>
            <a:r>
              <a:rPr lang="en-US" dirty="0"/>
              <a:t>What can be done better?</a:t>
            </a:r>
            <a:br>
              <a:rPr lang="en-US" dirty="0"/>
            </a:br>
            <a:endParaRPr lang="en-US" dirty="0"/>
          </a:p>
        </p:txBody>
      </p:sp>
      <p:pic>
        <p:nvPicPr>
          <p:cNvPr id="10243" name="Picture 3" descr="C:\Users\dross\AppData\Local\Microsoft\Windows\Temporary Internet Files\Content.IE5\8BEM53S2\MP9003211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133600"/>
            <a:ext cx="392452" cy="55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4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924800" cy="4953000"/>
          </a:xfrm>
        </p:spPr>
        <p:txBody>
          <a:bodyPr/>
          <a:lstStyle/>
          <a:p>
            <a:r>
              <a:rPr lang="en-US" dirty="0"/>
              <a:t>There needs to be a reason for non members to reach out to their reps, at this point there's no benefit in doing that. </a:t>
            </a:r>
          </a:p>
        </p:txBody>
      </p:sp>
      <p:sp>
        <p:nvSpPr>
          <p:cNvPr id="3" name="Title 2"/>
          <p:cNvSpPr>
            <a:spLocks noGrp="1"/>
          </p:cNvSpPr>
          <p:nvPr>
            <p:ph type="title"/>
          </p:nvPr>
        </p:nvSpPr>
        <p:spPr>
          <a:xfrm>
            <a:off x="457200" y="304800"/>
            <a:ext cx="7924800" cy="609600"/>
          </a:xfrm>
        </p:spPr>
        <p:txBody>
          <a:bodyPr/>
          <a:lstStyle/>
          <a:p>
            <a:r>
              <a:rPr lang="en-US" dirty="0"/>
              <a:t>Have we missed something we need to do?</a:t>
            </a:r>
          </a:p>
        </p:txBody>
      </p:sp>
    </p:spTree>
    <p:extLst>
      <p:ext uri="{BB962C8B-B14F-4D97-AF65-F5344CB8AC3E}">
        <p14:creationId xmlns:p14="http://schemas.microsoft.com/office/powerpoint/2010/main" val="1112923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t>
            </a:r>
            <a:r>
              <a:rPr lang="en-US" dirty="0"/>
              <a:t>needs to be some guidelines for participation and an understanding of where </a:t>
            </a:r>
            <a:r>
              <a:rPr lang="en-US" dirty="0" smtClean="0"/>
              <a:t>council members fit </a:t>
            </a:r>
            <a:r>
              <a:rPr lang="en-US" dirty="0"/>
              <a:t>in the decision making / advisory </a:t>
            </a:r>
            <a:r>
              <a:rPr lang="en-US" dirty="0" smtClean="0"/>
              <a:t>process</a:t>
            </a:r>
          </a:p>
          <a:p>
            <a:endParaRPr lang="en-US" sz="1100" dirty="0" smtClean="0"/>
          </a:p>
          <a:p>
            <a:r>
              <a:rPr lang="en-US" dirty="0"/>
              <a:t>Communicate the expectations and the topics before the meeting </a:t>
            </a:r>
            <a:endParaRPr lang="en-US" dirty="0" smtClean="0"/>
          </a:p>
          <a:p>
            <a:endParaRPr lang="en-US" sz="1100" dirty="0"/>
          </a:p>
          <a:p>
            <a:r>
              <a:rPr lang="en-US" dirty="0"/>
              <a:t>Start with your priority projects and initiatives. </a:t>
            </a:r>
            <a:endParaRPr lang="en-US" dirty="0" smtClean="0"/>
          </a:p>
          <a:p>
            <a:pPr lvl="1"/>
            <a:r>
              <a:rPr lang="en-US" sz="2200" dirty="0" smtClean="0"/>
              <a:t>Invite </a:t>
            </a:r>
            <a:r>
              <a:rPr lang="en-US" sz="2200" dirty="0"/>
              <a:t>people to say where their major interests are, what they hope to see as outcomes, and how they think they can help.  (If none of the initiatives excite them, have them say what they’d like added)</a:t>
            </a:r>
            <a:br>
              <a:rPr lang="en-US" sz="2200" dirty="0"/>
            </a:br>
            <a:endParaRPr lang="en-US" sz="2200" dirty="0"/>
          </a:p>
          <a:p>
            <a:endParaRPr lang="en-US" dirty="0" smtClean="0"/>
          </a:p>
          <a:p>
            <a:endParaRPr lang="en-US" dirty="0"/>
          </a:p>
        </p:txBody>
      </p:sp>
      <p:sp>
        <p:nvSpPr>
          <p:cNvPr id="3" name="Title 2"/>
          <p:cNvSpPr>
            <a:spLocks noGrp="1"/>
          </p:cNvSpPr>
          <p:nvPr>
            <p:ph type="title"/>
          </p:nvPr>
        </p:nvSpPr>
        <p:spPr/>
        <p:txBody>
          <a:bodyPr/>
          <a:lstStyle/>
          <a:p>
            <a:r>
              <a:rPr lang="en-US" dirty="0"/>
              <a:t>How do we get next Council off to good </a:t>
            </a:r>
            <a:r>
              <a:rPr lang="en-US" dirty="0" smtClean="0"/>
              <a:t>start?</a:t>
            </a:r>
            <a:endParaRPr lang="en-US" dirty="0"/>
          </a:p>
        </p:txBody>
      </p:sp>
      <p:pic>
        <p:nvPicPr>
          <p:cNvPr id="11269" name="Picture 5" descr="C:\Users\dross\AppData\Local\Microsoft\Windows\Temporary Internet Files\Content.IE5\AGYGOD3N\MC9003916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511804"/>
            <a:ext cx="743255" cy="75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43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41437"/>
            <a:ext cx="8382000" cy="4525963"/>
          </a:xfrm>
        </p:spPr>
        <p:txBody>
          <a:bodyPr/>
          <a:lstStyle/>
          <a:p>
            <a:r>
              <a:rPr lang="en-US" dirty="0"/>
              <a:t>The sector reports we gave at the last meeting were a good idea. </a:t>
            </a:r>
            <a:endParaRPr lang="en-US" dirty="0" smtClean="0"/>
          </a:p>
          <a:p>
            <a:pPr lvl="1"/>
            <a:r>
              <a:rPr lang="en-US" sz="2200" dirty="0" smtClean="0"/>
              <a:t>If the reports are required periodically (annually?) it will prompt communication. </a:t>
            </a:r>
          </a:p>
          <a:p>
            <a:pPr lvl="1"/>
            <a:r>
              <a:rPr lang="en-US" sz="2200" dirty="0"/>
              <a:t>I enjoyed reading </a:t>
            </a:r>
            <a:r>
              <a:rPr lang="en-US" sz="2200" dirty="0" smtClean="0"/>
              <a:t>the </a:t>
            </a:r>
            <a:r>
              <a:rPr lang="en-US" sz="2200" dirty="0"/>
              <a:t>paragraphs submitted </a:t>
            </a:r>
            <a:r>
              <a:rPr lang="en-US" sz="2200" dirty="0" smtClean="0"/>
              <a:t>by members.  Keep </a:t>
            </a:r>
            <a:r>
              <a:rPr lang="en-US" sz="2200" dirty="0"/>
              <a:t>it up.</a:t>
            </a:r>
          </a:p>
          <a:p>
            <a:pPr lvl="1"/>
            <a:endParaRPr lang="en-US" sz="1400" dirty="0" smtClean="0"/>
          </a:p>
          <a:p>
            <a:r>
              <a:rPr lang="en-US" dirty="0" smtClean="0"/>
              <a:t>Consider expanding communication methods</a:t>
            </a:r>
          </a:p>
          <a:p>
            <a:pPr lvl="1"/>
            <a:r>
              <a:rPr lang="en-US" sz="2200" dirty="0"/>
              <a:t>Maybe a SharePoint site and possibly LinkedIn and </a:t>
            </a:r>
            <a:r>
              <a:rPr lang="en-US" sz="2200" dirty="0" smtClean="0"/>
              <a:t>Facebook</a:t>
            </a:r>
          </a:p>
          <a:p>
            <a:pPr lvl="1"/>
            <a:r>
              <a:rPr lang="en-US" sz="2200" dirty="0"/>
              <a:t>We need to know what’s happening around the state.  More blogging required.</a:t>
            </a:r>
            <a:r>
              <a:rPr lang="en-US" sz="2000" dirty="0"/>
              <a:t>  </a:t>
            </a:r>
            <a:endParaRPr lang="en-US" sz="2200" dirty="0"/>
          </a:p>
          <a:p>
            <a:pPr marL="228600" lvl="1" indent="0">
              <a:buNone/>
            </a:pPr>
            <a:r>
              <a:rPr lang="en-US" sz="2200" dirty="0" smtClean="0"/>
              <a:t> </a:t>
            </a:r>
            <a:endParaRPr lang="en-US" sz="2200" dirty="0"/>
          </a:p>
          <a:p>
            <a:pPr lvl="1"/>
            <a:endParaRPr lang="en-US" sz="2200" dirty="0"/>
          </a:p>
        </p:txBody>
      </p:sp>
      <p:sp>
        <p:nvSpPr>
          <p:cNvPr id="3" name="Title 2"/>
          <p:cNvSpPr>
            <a:spLocks noGrp="1"/>
          </p:cNvSpPr>
          <p:nvPr>
            <p:ph type="title"/>
          </p:nvPr>
        </p:nvSpPr>
        <p:spPr>
          <a:xfrm>
            <a:off x="228600" y="381000"/>
            <a:ext cx="8534400" cy="609600"/>
          </a:xfrm>
        </p:spPr>
        <p:txBody>
          <a:bodyPr/>
          <a:lstStyle/>
          <a:p>
            <a:r>
              <a:rPr lang="en-US" sz="2800" dirty="0"/>
              <a:t>How do we improve member/sector communications?</a:t>
            </a:r>
          </a:p>
        </p:txBody>
      </p:sp>
    </p:spTree>
    <p:extLst>
      <p:ext uri="{BB962C8B-B14F-4D97-AF65-F5344CB8AC3E}">
        <p14:creationId xmlns:p14="http://schemas.microsoft.com/office/powerpoint/2010/main" val="1382265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600200"/>
            <a:ext cx="6400800" cy="4525962"/>
          </a:xfrm>
        </p:spPr>
        <p:txBody>
          <a:bodyPr/>
          <a:lstStyle/>
          <a:p>
            <a:pPr lvl="0"/>
            <a:r>
              <a:rPr lang="en-US" dirty="0" smtClean="0"/>
              <a:t>Call </a:t>
            </a:r>
            <a:r>
              <a:rPr lang="en-US" dirty="0"/>
              <a:t>to order and introductions	</a:t>
            </a:r>
            <a:r>
              <a:rPr lang="en-US" dirty="0" smtClean="0"/>
              <a:t>                                                     40 </a:t>
            </a:r>
            <a:r>
              <a:rPr lang="en-US" dirty="0"/>
              <a:t>min – 1:00</a:t>
            </a:r>
          </a:p>
          <a:p>
            <a:pPr lvl="0"/>
            <a:r>
              <a:rPr lang="en-US" dirty="0" smtClean="0"/>
              <a:t>Approval </a:t>
            </a:r>
            <a:r>
              <a:rPr lang="en-US" dirty="0"/>
              <a:t>of </a:t>
            </a:r>
            <a:r>
              <a:rPr lang="en-US" u="sng" dirty="0">
                <a:hlinkClick r:id="rId3"/>
              </a:rPr>
              <a:t>May 29, 2013 meeting minutes</a:t>
            </a:r>
            <a:r>
              <a:rPr lang="en-US" dirty="0"/>
              <a:t>	</a:t>
            </a:r>
            <a:r>
              <a:rPr lang="en-US" dirty="0" smtClean="0"/>
              <a:t>                                   5 </a:t>
            </a:r>
            <a:r>
              <a:rPr lang="en-US" dirty="0"/>
              <a:t>min – 1:40</a:t>
            </a:r>
          </a:p>
          <a:p>
            <a:pPr lvl="0"/>
            <a:r>
              <a:rPr lang="en-US" dirty="0" smtClean="0"/>
              <a:t>Review </a:t>
            </a:r>
            <a:r>
              <a:rPr lang="en-US" dirty="0"/>
              <a:t>of mission for this council and roles, responsibilities</a:t>
            </a:r>
            <a:r>
              <a:rPr lang="en-US" dirty="0" smtClean="0"/>
              <a:t>,</a:t>
            </a:r>
            <a:r>
              <a:rPr lang="en-US" dirty="0"/>
              <a:t> </a:t>
            </a:r>
            <a:r>
              <a:rPr lang="en-US" dirty="0" smtClean="0"/>
              <a:t>     30 </a:t>
            </a:r>
            <a:r>
              <a:rPr lang="en-US" dirty="0"/>
              <a:t>min – 1:45</a:t>
            </a:r>
            <a:r>
              <a:rPr lang="en-US" dirty="0" smtClean="0"/>
              <a:t> </a:t>
            </a:r>
            <a:r>
              <a:rPr lang="en-US" dirty="0"/>
              <a:t>and expectations	</a:t>
            </a:r>
          </a:p>
          <a:p>
            <a:pPr lvl="1"/>
            <a:r>
              <a:rPr lang="en-US" sz="1200" dirty="0" smtClean="0"/>
              <a:t>Summary of meetings from last year </a:t>
            </a:r>
          </a:p>
          <a:p>
            <a:pPr lvl="1"/>
            <a:r>
              <a:rPr lang="en-US" sz="1200" dirty="0" smtClean="0"/>
              <a:t>Would like to see this group drive the agenda</a:t>
            </a:r>
          </a:p>
          <a:p>
            <a:pPr lvl="1"/>
            <a:r>
              <a:rPr lang="en-US" sz="1200" dirty="0" smtClean="0"/>
              <a:t>Formal or informal gathering  </a:t>
            </a:r>
          </a:p>
          <a:p>
            <a:r>
              <a:rPr lang="en-US" dirty="0" smtClean="0"/>
              <a:t> Membership </a:t>
            </a:r>
            <a:r>
              <a:rPr lang="en-US" dirty="0"/>
              <a:t>discussion </a:t>
            </a:r>
            <a:r>
              <a:rPr lang="en-US" dirty="0" smtClean="0"/>
              <a:t>                                                                15 min – 2:15</a:t>
            </a:r>
            <a:r>
              <a:rPr lang="en-US" dirty="0"/>
              <a:t> </a:t>
            </a:r>
          </a:p>
          <a:p>
            <a:r>
              <a:rPr lang="en-US" dirty="0"/>
              <a:t>Break – Networking	</a:t>
            </a:r>
            <a:r>
              <a:rPr lang="en-US" dirty="0" smtClean="0"/>
              <a:t>                                                                         15 </a:t>
            </a:r>
            <a:r>
              <a:rPr lang="en-US" dirty="0"/>
              <a:t>min – </a:t>
            </a:r>
            <a:r>
              <a:rPr lang="en-US" dirty="0" smtClean="0"/>
              <a:t>2:30</a:t>
            </a:r>
          </a:p>
          <a:p>
            <a:r>
              <a:rPr lang="en-US" dirty="0" smtClean="0"/>
              <a:t>MnGeo </a:t>
            </a:r>
            <a:r>
              <a:rPr lang="en-US" dirty="0"/>
              <a:t>governance mechanisms and where each fits </a:t>
            </a:r>
            <a:r>
              <a:rPr lang="en-US" dirty="0" smtClean="0"/>
              <a:t>                20 </a:t>
            </a:r>
            <a:r>
              <a:rPr lang="en-US" dirty="0"/>
              <a:t>min – </a:t>
            </a:r>
            <a:r>
              <a:rPr lang="en-US" dirty="0" smtClean="0"/>
              <a:t>2:45</a:t>
            </a:r>
          </a:p>
          <a:p>
            <a:pPr lvl="1"/>
            <a:r>
              <a:rPr lang="en-US" sz="1200" dirty="0" smtClean="0"/>
              <a:t>Finalization </a:t>
            </a:r>
            <a:r>
              <a:rPr lang="en-US" sz="1200" dirty="0"/>
              <a:t>of guidance documents for Committees </a:t>
            </a:r>
            <a:r>
              <a:rPr lang="en-US" sz="1200" dirty="0" smtClean="0"/>
              <a:t>                              and </a:t>
            </a:r>
            <a:r>
              <a:rPr lang="en-US" sz="1200" dirty="0"/>
              <a:t>Workgroups</a:t>
            </a:r>
          </a:p>
          <a:p>
            <a:r>
              <a:rPr lang="en-US" dirty="0"/>
              <a:t> </a:t>
            </a:r>
            <a:r>
              <a:rPr lang="en-US" dirty="0" smtClean="0"/>
              <a:t>Update </a:t>
            </a:r>
            <a:r>
              <a:rPr lang="en-US" dirty="0"/>
              <a:t>on MnGeo major efforts	</a:t>
            </a:r>
            <a:r>
              <a:rPr lang="en-US" dirty="0" smtClean="0"/>
              <a:t>                                20 </a:t>
            </a:r>
            <a:r>
              <a:rPr lang="en-US" dirty="0"/>
              <a:t>min – 3:05</a:t>
            </a:r>
            <a:br>
              <a:rPr lang="en-US" dirty="0"/>
            </a:br>
            <a:r>
              <a:rPr lang="en-US" dirty="0" smtClean="0"/>
              <a:t>GeoCommons </a:t>
            </a:r>
            <a:r>
              <a:rPr lang="en-US" dirty="0"/>
              <a:t>project update and demo	</a:t>
            </a:r>
            <a:r>
              <a:rPr lang="en-US" dirty="0" smtClean="0"/>
              <a:t>                                30 </a:t>
            </a:r>
            <a:r>
              <a:rPr lang="en-US" dirty="0"/>
              <a:t>min – </a:t>
            </a:r>
            <a:r>
              <a:rPr lang="en-US" dirty="0" smtClean="0"/>
              <a:t>3:25</a:t>
            </a:r>
          </a:p>
          <a:p>
            <a:r>
              <a:rPr lang="en-US" dirty="0" smtClean="0"/>
              <a:t>Future </a:t>
            </a:r>
            <a:r>
              <a:rPr lang="en-US" dirty="0"/>
              <a:t>Council Meeting Dates</a:t>
            </a:r>
          </a:p>
          <a:p>
            <a:pPr lvl="1"/>
            <a:r>
              <a:rPr lang="en-US" sz="1200" dirty="0"/>
              <a:t>December 11, 2013</a:t>
            </a:r>
          </a:p>
          <a:p>
            <a:pPr lvl="1"/>
            <a:r>
              <a:rPr lang="en-US" sz="1200" dirty="0"/>
              <a:t>March 12, 2014</a:t>
            </a:r>
          </a:p>
          <a:p>
            <a:pPr lvl="1"/>
            <a:r>
              <a:rPr lang="en-US" sz="1200" dirty="0"/>
              <a:t>June 18, 2014</a:t>
            </a:r>
          </a:p>
          <a:p>
            <a:pPr lvl="0"/>
            <a:r>
              <a:rPr lang="en-US" dirty="0" smtClean="0"/>
              <a:t>Adjourn</a:t>
            </a:r>
            <a:r>
              <a:rPr lang="en-US" dirty="0"/>
              <a:t>	</a:t>
            </a:r>
            <a:r>
              <a:rPr lang="en-US" dirty="0" smtClean="0"/>
              <a:t>                                                                                         4:00</a:t>
            </a:r>
            <a:endParaRPr lang="en-US" dirty="0"/>
          </a:p>
        </p:txBody>
      </p:sp>
      <p:sp>
        <p:nvSpPr>
          <p:cNvPr id="5" name="TextBox 4"/>
          <p:cNvSpPr txBox="1"/>
          <p:nvPr/>
        </p:nvSpPr>
        <p:spPr>
          <a:xfrm>
            <a:off x="609600" y="914400"/>
            <a:ext cx="1657633" cy="584775"/>
          </a:xfrm>
          <a:prstGeom prst="rect">
            <a:avLst/>
          </a:prstGeom>
          <a:noFill/>
        </p:spPr>
        <p:txBody>
          <a:bodyPr wrap="none" rtlCol="0">
            <a:spAutoFit/>
          </a:bodyPr>
          <a:lstStyle/>
          <a:p>
            <a:r>
              <a:rPr lang="en-US" sz="3200" b="1" dirty="0" smtClean="0">
                <a:latin typeface="Franklin Gothic Book" pitchFamily="34" charset="0"/>
              </a:rPr>
              <a:t>AGENDA</a:t>
            </a:r>
            <a:endParaRPr lang="en-US" sz="3200" b="1" dirty="0">
              <a:latin typeface="Franklin Gothic Book" pitchFamily="34" charset="0"/>
            </a:endParaRPr>
          </a:p>
        </p:txBody>
      </p:sp>
    </p:spTree>
    <p:extLst>
      <p:ext uri="{BB962C8B-B14F-4D97-AF65-F5344CB8AC3E}">
        <p14:creationId xmlns:p14="http://schemas.microsoft.com/office/powerpoint/2010/main" val="1283043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914400" y="1600200"/>
            <a:ext cx="7620000" cy="4191000"/>
          </a:xfrm>
        </p:spPr>
        <p:txBody>
          <a:bodyPr/>
          <a:lstStyle/>
          <a:p>
            <a:pPr algn="l"/>
            <a:r>
              <a:rPr lang="en-US" sz="2000" dirty="0" smtClean="0">
                <a:latin typeface="Arial" pitchFamily="34" charset="0"/>
                <a:cs typeface="Arial" pitchFamily="34" charset="0"/>
              </a:rPr>
              <a:t>At-Large  </a:t>
            </a:r>
            <a:r>
              <a:rPr lang="en-US" sz="2000" dirty="0">
                <a:latin typeface="Arial" pitchFamily="34" charset="0"/>
                <a:cs typeface="Arial" pitchFamily="34" charset="0"/>
              </a:rPr>
              <a:t>(4) </a:t>
            </a:r>
          </a:p>
          <a:p>
            <a:pPr algn="l"/>
            <a:r>
              <a:rPr lang="en-US" sz="2000" dirty="0" smtClean="0">
                <a:latin typeface="Arial" pitchFamily="34" charset="0"/>
                <a:cs typeface="Arial" pitchFamily="34" charset="0"/>
              </a:rPr>
              <a:t>Business  (2</a:t>
            </a:r>
            <a:r>
              <a:rPr lang="en-US" sz="2000" dirty="0">
                <a:latin typeface="Arial" pitchFamily="34" charset="0"/>
                <a:cs typeface="Arial" pitchFamily="34" charset="0"/>
              </a:rPr>
              <a:t>)</a:t>
            </a:r>
          </a:p>
          <a:p>
            <a:pPr algn="l"/>
            <a:r>
              <a:rPr lang="en-US" sz="2000" dirty="0">
                <a:latin typeface="Arial" pitchFamily="34" charset="0"/>
                <a:cs typeface="Arial" pitchFamily="34" charset="0"/>
              </a:rPr>
              <a:t>Education, K-12  (1)</a:t>
            </a:r>
          </a:p>
          <a:p>
            <a:pPr algn="l"/>
            <a:r>
              <a:rPr lang="en-US" sz="2000" dirty="0">
                <a:latin typeface="Arial" pitchFamily="34" charset="0"/>
                <a:cs typeface="Arial" pitchFamily="34" charset="0"/>
              </a:rPr>
              <a:t>Education, </a:t>
            </a:r>
            <a:r>
              <a:rPr lang="en-US" sz="2000" dirty="0" err="1">
                <a:latin typeface="Arial" pitchFamily="34" charset="0"/>
                <a:cs typeface="Arial" pitchFamily="34" charset="0"/>
              </a:rPr>
              <a:t>MnSCU</a:t>
            </a:r>
            <a:r>
              <a:rPr lang="en-US" sz="2000" dirty="0">
                <a:latin typeface="Arial" pitchFamily="34" charset="0"/>
                <a:cs typeface="Arial" pitchFamily="34" charset="0"/>
              </a:rPr>
              <a:t> (1)</a:t>
            </a:r>
          </a:p>
          <a:p>
            <a:pPr algn="l"/>
            <a:r>
              <a:rPr lang="en-US" sz="2000" dirty="0">
                <a:latin typeface="Arial" pitchFamily="34" charset="0"/>
                <a:cs typeface="Arial" pitchFamily="34" charset="0"/>
              </a:rPr>
              <a:t>Education, U of M  </a:t>
            </a:r>
            <a:r>
              <a:rPr lang="en-US" sz="2000" dirty="0" smtClean="0">
                <a:latin typeface="Arial" pitchFamily="34" charset="0"/>
                <a:cs typeface="Arial" pitchFamily="34" charset="0"/>
              </a:rPr>
              <a:t>(</a:t>
            </a:r>
            <a:r>
              <a:rPr lang="en-US" sz="2000" dirty="0">
                <a:latin typeface="Arial" pitchFamily="34" charset="0"/>
                <a:cs typeface="Arial" pitchFamily="34" charset="0"/>
              </a:rPr>
              <a:t>1</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l"/>
            <a:r>
              <a:rPr lang="en-US" sz="2000" dirty="0">
                <a:latin typeface="Arial" pitchFamily="34" charset="0"/>
                <a:cs typeface="Arial" pitchFamily="34" charset="0"/>
              </a:rPr>
              <a:t>City, Metro  (1)</a:t>
            </a:r>
          </a:p>
          <a:p>
            <a:pPr algn="l"/>
            <a:r>
              <a:rPr lang="en-US" sz="2000" dirty="0">
                <a:latin typeface="Arial" pitchFamily="34" charset="0"/>
                <a:cs typeface="Arial" pitchFamily="34" charset="0"/>
              </a:rPr>
              <a:t>City, Non-Metro  (1</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l"/>
            <a:r>
              <a:rPr lang="en-US" sz="2000" dirty="0">
                <a:latin typeface="Arial" pitchFamily="34" charset="0"/>
                <a:cs typeface="Arial" pitchFamily="34" charset="0"/>
              </a:rPr>
              <a:t>County, Metro  (1)</a:t>
            </a:r>
          </a:p>
          <a:p>
            <a:pPr algn="l"/>
            <a:r>
              <a:rPr lang="en-US" sz="2000" dirty="0">
                <a:latin typeface="Arial" pitchFamily="34" charset="0"/>
                <a:cs typeface="Arial" pitchFamily="34" charset="0"/>
              </a:rPr>
              <a:t>County, Non-Metro  (1</a:t>
            </a:r>
            <a:r>
              <a:rPr lang="en-US" sz="2000" dirty="0" smtClean="0">
                <a:latin typeface="Arial" pitchFamily="34" charset="0"/>
                <a:cs typeface="Arial" pitchFamily="34" charset="0"/>
              </a:rPr>
              <a:t>)</a:t>
            </a:r>
          </a:p>
        </p:txBody>
      </p:sp>
      <p:sp>
        <p:nvSpPr>
          <p:cNvPr id="4" name="Title 3"/>
          <p:cNvSpPr>
            <a:spLocks noGrp="1"/>
          </p:cNvSpPr>
          <p:nvPr>
            <p:ph type="title"/>
          </p:nvPr>
        </p:nvSpPr>
        <p:spPr>
          <a:xfrm>
            <a:off x="381000" y="609600"/>
            <a:ext cx="8077200" cy="609600"/>
          </a:xfrm>
        </p:spPr>
        <p:txBody>
          <a:bodyPr/>
          <a:lstStyle/>
          <a:p>
            <a:r>
              <a:rPr lang="en-US" dirty="0" smtClean="0"/>
              <a:t>Current Member Representation</a:t>
            </a:r>
            <a:endParaRPr lang="en-US" dirty="0"/>
          </a:p>
        </p:txBody>
      </p:sp>
      <p:sp>
        <p:nvSpPr>
          <p:cNvPr id="6" name="Text Placeholder 4"/>
          <p:cNvSpPr txBox="1">
            <a:spLocks/>
          </p:cNvSpPr>
          <p:nvPr/>
        </p:nvSpPr>
        <p:spPr>
          <a:xfrm>
            <a:off x="4648200" y="1600200"/>
            <a:ext cx="3657600" cy="4191000"/>
          </a:xfrm>
          <a:prstGeom prst="rect">
            <a:avLst/>
          </a:prstGeom>
        </p:spPr>
        <p:txBody>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algn="l"/>
            <a:r>
              <a:rPr lang="en-US" sz="2000" dirty="0" smtClean="0">
                <a:latin typeface="Arial" pitchFamily="34" charset="0"/>
                <a:cs typeface="Arial" pitchFamily="34" charset="0"/>
              </a:rPr>
              <a:t>Federal (1) +</a:t>
            </a:r>
          </a:p>
          <a:p>
            <a:pPr algn="l"/>
            <a:r>
              <a:rPr lang="en-US" sz="2000" dirty="0" smtClean="0">
                <a:latin typeface="Arial" pitchFamily="34" charset="0"/>
                <a:cs typeface="Arial" pitchFamily="34" charset="0"/>
              </a:rPr>
              <a:t>MN GIS/LIS Consortium  (1) </a:t>
            </a:r>
          </a:p>
          <a:p>
            <a:pPr algn="l"/>
            <a:r>
              <a:rPr lang="en-US" sz="2000" dirty="0" smtClean="0">
                <a:latin typeface="Arial" pitchFamily="34" charset="0"/>
                <a:cs typeface="Arial" pitchFamily="34" charset="0"/>
              </a:rPr>
              <a:t>Non-Profit (1)</a:t>
            </a:r>
          </a:p>
          <a:p>
            <a:pPr algn="l"/>
            <a:r>
              <a:rPr lang="en-US" sz="2000" dirty="0" smtClean="0">
                <a:latin typeface="Arial" pitchFamily="34" charset="0"/>
                <a:cs typeface="Arial" pitchFamily="34" charset="0"/>
              </a:rPr>
              <a:t>Regional, Metro  (1)</a:t>
            </a:r>
          </a:p>
          <a:p>
            <a:pPr algn="l"/>
            <a:r>
              <a:rPr lang="en-US" sz="2000" dirty="0" smtClean="0">
                <a:latin typeface="Arial" pitchFamily="34" charset="0"/>
                <a:cs typeface="Arial" pitchFamily="34" charset="0"/>
              </a:rPr>
              <a:t>Regional, </a:t>
            </a:r>
            <a:r>
              <a:rPr lang="en-US" sz="2000" dirty="0" err="1" smtClean="0">
                <a:latin typeface="Arial" pitchFamily="34" charset="0"/>
                <a:cs typeface="Arial" pitchFamily="34" charset="0"/>
              </a:rPr>
              <a:t>MetroGIS</a:t>
            </a:r>
            <a:r>
              <a:rPr lang="en-US" sz="2000" dirty="0" smtClean="0">
                <a:latin typeface="Arial" pitchFamily="34" charset="0"/>
                <a:cs typeface="Arial" pitchFamily="34" charset="0"/>
              </a:rPr>
              <a:t>  (1) </a:t>
            </a:r>
          </a:p>
          <a:p>
            <a:pPr algn="l"/>
            <a:r>
              <a:rPr lang="en-US" sz="2000" dirty="0" smtClean="0">
                <a:latin typeface="Arial" pitchFamily="34" charset="0"/>
                <a:cs typeface="Arial" pitchFamily="34" charset="0"/>
              </a:rPr>
              <a:t>Regional, Non-Metro  (1)</a:t>
            </a:r>
          </a:p>
          <a:p>
            <a:pPr algn="l"/>
            <a:r>
              <a:rPr lang="en-US" sz="2000" dirty="0" smtClean="0">
                <a:latin typeface="Arial" pitchFamily="34" charset="0"/>
                <a:cs typeface="Arial" pitchFamily="34" charset="0"/>
              </a:rPr>
              <a:t>State Government (3) + </a:t>
            </a:r>
          </a:p>
          <a:p>
            <a:pPr algn="l"/>
            <a:r>
              <a:rPr lang="en-US" sz="2000" dirty="0" smtClean="0">
                <a:latin typeface="Arial" pitchFamily="34" charset="0"/>
                <a:cs typeface="Arial" pitchFamily="34" charset="0"/>
              </a:rPr>
              <a:t>Tribal  (1)</a:t>
            </a:r>
          </a:p>
          <a:p>
            <a:pPr algn="l"/>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111635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Should we add additional sectors to this Council that we are not currently engaged with?</a:t>
            </a:r>
          </a:p>
          <a:p>
            <a:endParaRPr lang="en-US" sz="1100" b="1" dirty="0" smtClean="0"/>
          </a:p>
          <a:p>
            <a:r>
              <a:rPr lang="en-US" dirty="0" smtClean="0"/>
              <a:t>The </a:t>
            </a:r>
            <a:r>
              <a:rPr lang="en-US" dirty="0"/>
              <a:t>professional surveying community – we need to be much more engaged with </a:t>
            </a:r>
            <a:r>
              <a:rPr lang="en-US" dirty="0" smtClean="0"/>
              <a:t>them</a:t>
            </a:r>
          </a:p>
          <a:p>
            <a:endParaRPr lang="en-US" sz="1100" dirty="0"/>
          </a:p>
          <a:p>
            <a:r>
              <a:rPr lang="en-US" dirty="0" smtClean="0"/>
              <a:t> </a:t>
            </a:r>
            <a:r>
              <a:rPr lang="en-US" dirty="0"/>
              <a:t>Each of the organized geospatial user groups in the state – </a:t>
            </a:r>
            <a:r>
              <a:rPr lang="en-US" dirty="0" smtClean="0"/>
              <a:t>Pine </a:t>
            </a:r>
            <a:r>
              <a:rPr lang="en-US" dirty="0"/>
              <a:t>to Prairie, </a:t>
            </a:r>
            <a:r>
              <a:rPr lang="en-US" dirty="0" smtClean="0"/>
              <a:t>NE</a:t>
            </a:r>
            <a:r>
              <a:rPr lang="en-US" dirty="0"/>
              <a:t>, SE</a:t>
            </a:r>
            <a:r>
              <a:rPr lang="en-US" dirty="0" smtClean="0"/>
              <a:t>, SW </a:t>
            </a:r>
            <a:r>
              <a:rPr lang="en-US" dirty="0"/>
              <a:t>  </a:t>
            </a:r>
            <a:endParaRPr lang="en-US" dirty="0" smtClean="0"/>
          </a:p>
          <a:p>
            <a:endParaRPr lang="en-US" sz="1100" dirty="0"/>
          </a:p>
          <a:p>
            <a:r>
              <a:rPr lang="en-US" dirty="0" smtClean="0"/>
              <a:t>The </a:t>
            </a:r>
            <a:r>
              <a:rPr lang="en-US" dirty="0"/>
              <a:t>Association of Minnesota </a:t>
            </a:r>
            <a:r>
              <a:rPr lang="en-US" dirty="0" smtClean="0"/>
              <a:t>Counties</a:t>
            </a:r>
          </a:p>
          <a:p>
            <a:endParaRPr lang="en-US" sz="1100" dirty="0"/>
          </a:p>
          <a:p>
            <a:r>
              <a:rPr lang="en-US" dirty="0" smtClean="0"/>
              <a:t>The </a:t>
            </a:r>
            <a:r>
              <a:rPr lang="en-US" dirty="0"/>
              <a:t>League of Minnesota Cities</a:t>
            </a:r>
          </a:p>
          <a:p>
            <a:endParaRPr lang="en-US" dirty="0"/>
          </a:p>
        </p:txBody>
      </p:sp>
      <p:sp>
        <p:nvSpPr>
          <p:cNvPr id="3" name="Title 2"/>
          <p:cNvSpPr>
            <a:spLocks noGrp="1"/>
          </p:cNvSpPr>
          <p:nvPr>
            <p:ph type="title"/>
          </p:nvPr>
        </p:nvSpPr>
        <p:spPr>
          <a:xfrm>
            <a:off x="457200" y="457200"/>
            <a:ext cx="7924800" cy="609600"/>
          </a:xfrm>
        </p:spPr>
        <p:txBody>
          <a:bodyPr/>
          <a:lstStyle/>
          <a:p>
            <a:r>
              <a:rPr lang="en-US" dirty="0" smtClean="0"/>
              <a:t>Membership</a:t>
            </a:r>
            <a:endParaRPr lang="en-US" dirty="0"/>
          </a:p>
        </p:txBody>
      </p:sp>
    </p:spTree>
    <p:extLst>
      <p:ext uri="{BB962C8B-B14F-4D97-AF65-F5344CB8AC3E}">
        <p14:creationId xmlns:p14="http://schemas.microsoft.com/office/powerpoint/2010/main" val="2698534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 </a:t>
            </a:r>
            <a:endParaRPr lang="en-US" dirty="0"/>
          </a:p>
        </p:txBody>
      </p:sp>
      <p:sp>
        <p:nvSpPr>
          <p:cNvPr id="3" name="Title 2"/>
          <p:cNvSpPr>
            <a:spLocks noGrp="1"/>
          </p:cNvSpPr>
          <p:nvPr>
            <p:ph type="title"/>
          </p:nvPr>
        </p:nvSpPr>
        <p:spPr>
          <a:xfrm>
            <a:off x="2362200" y="2057400"/>
            <a:ext cx="3810000" cy="2971800"/>
          </a:xfrm>
        </p:spPr>
        <p:txBody>
          <a:bodyPr/>
          <a:lstStyle/>
          <a:p>
            <a:r>
              <a:rPr lang="en-US" sz="4800" dirty="0" smtClean="0">
                <a:latin typeface="Times New Roman" pitchFamily="18" charset="0"/>
                <a:cs typeface="Times New Roman" pitchFamily="18" charset="0"/>
              </a:rPr>
              <a:t>BREAK</a:t>
            </a:r>
            <a:endParaRPr lang="en-US" sz="4800" dirty="0">
              <a:latin typeface="Times New Roman" pitchFamily="18" charset="0"/>
              <a:cs typeface="Times New Roman" pitchFamily="18" charset="0"/>
            </a:endParaRPr>
          </a:p>
        </p:txBody>
      </p:sp>
      <p:pic>
        <p:nvPicPr>
          <p:cNvPr id="5122" name="Picture 2" descr="http://www.sweetclipart.com/multisite/sweetclipart/files/cookies_chocolate_chunk_chip_macadam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3837" y="1752600"/>
            <a:ext cx="2802963" cy="225923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ross\AppData\Local\Microsoft\Windows\Temporary Internet Files\Content.IE5\VEW4XV0M\MC9002991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5627"/>
            <a:ext cx="4633352" cy="2422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1981200"/>
            <a:ext cx="626037" cy="1446550"/>
          </a:xfrm>
          <a:prstGeom prst="rect">
            <a:avLst/>
          </a:prstGeom>
          <a:noFill/>
        </p:spPr>
        <p:txBody>
          <a:bodyPr wrap="square" rtlCol="0">
            <a:spAutoFit/>
          </a:bodyPr>
          <a:lstStyle/>
          <a:p>
            <a:r>
              <a:rPr lang="en-US" sz="8800" dirty="0" smtClean="0"/>
              <a:t>+</a:t>
            </a:r>
            <a:endParaRPr lang="en-US" sz="8800" dirty="0"/>
          </a:p>
        </p:txBody>
      </p:sp>
    </p:spTree>
    <p:extLst>
      <p:ext uri="{BB962C8B-B14F-4D97-AF65-F5344CB8AC3E}">
        <p14:creationId xmlns:p14="http://schemas.microsoft.com/office/powerpoint/2010/main" val="728703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Governance</a:t>
            </a:r>
            <a:endParaRPr lang="en-US" dirty="0"/>
          </a:p>
        </p:txBody>
      </p:sp>
    </p:spTree>
    <p:extLst>
      <p:ext uri="{BB962C8B-B14F-4D97-AF65-F5344CB8AC3E}">
        <p14:creationId xmlns:p14="http://schemas.microsoft.com/office/powerpoint/2010/main" val="179473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105779022"/>
              </p:ext>
            </p:extLst>
          </p:nvPr>
        </p:nvGraphicFramePr>
        <p:xfrm>
          <a:off x="42863" y="7938"/>
          <a:ext cx="8796337" cy="6810375"/>
        </p:xfrm>
        <a:graphic>
          <a:graphicData uri="http://schemas.openxmlformats.org/presentationml/2006/ole">
            <mc:AlternateContent xmlns:mc="http://schemas.openxmlformats.org/markup-compatibility/2006">
              <mc:Choice xmlns:v="urn:schemas-microsoft-com:vml" Requires="v">
                <p:oleObj spid="_x0000_s1072" name="Visio" r:id="rId3" imgW="10125123" imgH="7839143" progId="Visio.Drawing.11">
                  <p:embed/>
                </p:oleObj>
              </mc:Choice>
              <mc:Fallback>
                <p:oleObj name="Visio" r:id="rId3" imgW="10125123" imgH="7839143" progId="Visio.Drawing.11">
                  <p:embed/>
                  <p:pic>
                    <p:nvPicPr>
                      <p:cNvPr id="0" name="Object 5"/>
                      <p:cNvPicPr>
                        <a:picLocks noChangeAspect="1" noChangeArrowheads="1"/>
                      </p:cNvPicPr>
                      <p:nvPr/>
                    </p:nvPicPr>
                    <p:blipFill>
                      <a:blip r:embed="rId4"/>
                      <a:srcRect/>
                      <a:stretch>
                        <a:fillRect/>
                      </a:stretch>
                    </p:blipFill>
                    <p:spPr bwMode="auto">
                      <a:xfrm>
                        <a:off x="42863" y="7938"/>
                        <a:ext cx="8796337"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00039758"/>
              </p:ext>
            </p:extLst>
          </p:nvPr>
        </p:nvGraphicFramePr>
        <p:xfrm>
          <a:off x="0" y="-1"/>
          <a:ext cx="8839200" cy="6842561"/>
        </p:xfrm>
        <a:graphic>
          <a:graphicData uri="http://schemas.openxmlformats.org/presentationml/2006/ole">
            <mc:AlternateContent xmlns:mc="http://schemas.openxmlformats.org/markup-compatibility/2006">
              <mc:Choice xmlns:v="urn:schemas-microsoft-com:vml" Requires="v">
                <p:oleObj spid="_x0000_s1073" name="Visio" r:id="rId5" imgW="10125123" imgH="7839143" progId="Visio.Drawing.11">
                  <p:embed/>
                </p:oleObj>
              </mc:Choice>
              <mc:Fallback>
                <p:oleObj name="Visio" r:id="rId5" imgW="10125123" imgH="7839143" progId="Visio.Drawing.11">
                  <p:embed/>
                  <p:pic>
                    <p:nvPicPr>
                      <p:cNvPr id="0" name=""/>
                      <p:cNvPicPr/>
                      <p:nvPr/>
                    </p:nvPicPr>
                    <p:blipFill>
                      <a:blip r:embed="rId6"/>
                      <a:stretch>
                        <a:fillRect/>
                      </a:stretch>
                    </p:blipFill>
                    <p:spPr>
                      <a:xfrm>
                        <a:off x="0" y="-1"/>
                        <a:ext cx="8839200" cy="6842561"/>
                      </a:xfrm>
                      <a:prstGeom prst="rect">
                        <a:avLst/>
                      </a:prstGeom>
                    </p:spPr>
                  </p:pic>
                </p:oleObj>
              </mc:Fallback>
            </mc:AlternateContent>
          </a:graphicData>
        </a:graphic>
      </p:graphicFrame>
    </p:spTree>
    <p:extLst>
      <p:ext uri="{BB962C8B-B14F-4D97-AF65-F5344CB8AC3E}">
        <p14:creationId xmlns:p14="http://schemas.microsoft.com/office/powerpoint/2010/main" val="190979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dirty="0" smtClean="0"/>
              <a:t>Document templates</a:t>
            </a:r>
          </a:p>
          <a:p>
            <a:r>
              <a:rPr lang="en-US" dirty="0" smtClean="0">
                <a:hlinkClick r:id="rId2"/>
              </a:rPr>
              <a:t>Charter</a:t>
            </a:r>
            <a:endParaRPr lang="en-US" dirty="0" smtClean="0"/>
          </a:p>
          <a:p>
            <a:r>
              <a:rPr lang="en-US" dirty="0" err="1">
                <a:hlinkClick r:id="rId3" action="ppaction://hlinkfile"/>
              </a:rPr>
              <a:t>Workplan</a:t>
            </a:r>
            <a:r>
              <a:rPr lang="en-US" dirty="0"/>
              <a:t> </a:t>
            </a:r>
          </a:p>
          <a:p>
            <a:r>
              <a:rPr lang="en-US" dirty="0">
                <a:hlinkClick r:id="rId4" action="ppaction://hlinkfile"/>
              </a:rPr>
              <a:t>Meeting minutes</a:t>
            </a:r>
            <a:r>
              <a:rPr lang="en-US" dirty="0"/>
              <a:t> </a:t>
            </a:r>
          </a:p>
          <a:p>
            <a:r>
              <a:rPr lang="en-US" dirty="0">
                <a:hlinkClick r:id="rId5" action="ppaction://hlinkfile"/>
              </a:rPr>
              <a:t>Annual report</a:t>
            </a:r>
            <a:r>
              <a:rPr lang="en-US" dirty="0"/>
              <a:t> </a:t>
            </a:r>
          </a:p>
          <a:p>
            <a:r>
              <a:rPr lang="en-US" dirty="0">
                <a:hlinkClick r:id="rId6" action="ppaction://hlinkfile"/>
              </a:rPr>
              <a:t>Status report</a:t>
            </a:r>
            <a:r>
              <a:rPr lang="en-US" dirty="0"/>
              <a:t> </a:t>
            </a:r>
          </a:p>
          <a:p>
            <a:r>
              <a:rPr lang="en-US" dirty="0">
                <a:hlinkClick r:id="rId7" action="ppaction://hlinkfile"/>
              </a:rPr>
              <a:t>Announcement of deliverable</a:t>
            </a:r>
            <a:r>
              <a:rPr lang="en-US" dirty="0"/>
              <a:t> </a:t>
            </a:r>
          </a:p>
          <a:p>
            <a:r>
              <a:rPr lang="en-US" dirty="0">
                <a:hlinkClick r:id="rId8" action="ppaction://hlinkfile"/>
              </a:rPr>
              <a:t>Final report</a:t>
            </a:r>
            <a:r>
              <a:rPr lang="en-US" dirty="0"/>
              <a:t> </a:t>
            </a:r>
          </a:p>
          <a:p>
            <a:pPr marL="0" indent="0">
              <a:buNone/>
            </a:pPr>
            <a:endParaRPr lang="en-US" dirty="0"/>
          </a:p>
        </p:txBody>
      </p:sp>
      <p:sp>
        <p:nvSpPr>
          <p:cNvPr id="4" name="Title 3"/>
          <p:cNvSpPr>
            <a:spLocks noGrp="1"/>
          </p:cNvSpPr>
          <p:nvPr>
            <p:ph type="title"/>
          </p:nvPr>
        </p:nvSpPr>
        <p:spPr/>
        <p:txBody>
          <a:bodyPr/>
          <a:lstStyle/>
          <a:p>
            <a:r>
              <a:rPr lang="en-US" dirty="0" smtClean="0"/>
              <a:t>Committees and Workgroups</a:t>
            </a:r>
            <a:endParaRPr lang="en-US" dirty="0"/>
          </a:p>
        </p:txBody>
      </p:sp>
    </p:spTree>
    <p:extLst>
      <p:ext uri="{BB962C8B-B14F-4D97-AF65-F5344CB8AC3E}">
        <p14:creationId xmlns:p14="http://schemas.microsoft.com/office/powerpoint/2010/main" val="2914719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14400" y="1981200"/>
            <a:ext cx="7391400" cy="3962400"/>
          </a:xfrm>
        </p:spPr>
        <p:txBody>
          <a:bodyPr/>
          <a:lstStyle/>
          <a:p>
            <a:pPr lvl="1"/>
            <a:r>
              <a:rPr lang="en-US" sz="2400" dirty="0" smtClean="0">
                <a:solidFill>
                  <a:schemeClr val="tx1"/>
                </a:solidFill>
                <a:latin typeface="Arial" pitchFamily="34" charset="0"/>
                <a:cs typeface="Arial" pitchFamily="34" charset="0"/>
              </a:rPr>
              <a:t>Addresses</a:t>
            </a:r>
          </a:p>
          <a:p>
            <a:pPr lvl="1"/>
            <a:r>
              <a:rPr lang="en-US" sz="2400" dirty="0" smtClean="0">
                <a:solidFill>
                  <a:schemeClr val="tx1"/>
                </a:solidFill>
                <a:latin typeface="Arial" pitchFamily="34" charset="0"/>
                <a:cs typeface="Arial" pitchFamily="34" charset="0"/>
              </a:rPr>
              <a:t>Aerial </a:t>
            </a:r>
            <a:r>
              <a:rPr lang="en-US" sz="2400" dirty="0">
                <a:solidFill>
                  <a:schemeClr val="tx1"/>
                </a:solidFill>
                <a:latin typeface="Arial" pitchFamily="34" charset="0"/>
                <a:cs typeface="Arial" pitchFamily="34" charset="0"/>
              </a:rPr>
              <a:t>Imagery</a:t>
            </a:r>
          </a:p>
          <a:p>
            <a:pPr lvl="1"/>
            <a:r>
              <a:rPr lang="en-US" sz="2400" dirty="0">
                <a:solidFill>
                  <a:schemeClr val="tx1"/>
                </a:solidFill>
                <a:latin typeface="Arial" pitchFamily="34" charset="0"/>
                <a:cs typeface="Arial" pitchFamily="34" charset="0"/>
              </a:rPr>
              <a:t>Altered </a:t>
            </a:r>
            <a:r>
              <a:rPr lang="en-US" sz="2400" dirty="0" smtClean="0">
                <a:solidFill>
                  <a:schemeClr val="tx1"/>
                </a:solidFill>
                <a:latin typeface="Arial" pitchFamily="34" charset="0"/>
                <a:cs typeface="Arial" pitchFamily="34" charset="0"/>
              </a:rPr>
              <a:t>Watercourse</a:t>
            </a:r>
            <a:endParaRPr lang="en-US" sz="2400" dirty="0">
              <a:solidFill>
                <a:schemeClr val="tx1"/>
              </a:solidFill>
              <a:latin typeface="Arial" pitchFamily="34" charset="0"/>
              <a:cs typeface="Arial" pitchFamily="34" charset="0"/>
            </a:endParaRPr>
          </a:p>
          <a:p>
            <a:pPr lvl="1"/>
            <a:r>
              <a:rPr lang="en-US" sz="2400" dirty="0">
                <a:solidFill>
                  <a:schemeClr val="tx1"/>
                </a:solidFill>
                <a:latin typeface="Arial" pitchFamily="34" charset="0"/>
                <a:cs typeface="Arial" pitchFamily="34" charset="0"/>
              </a:rPr>
              <a:t>Geospatial </a:t>
            </a:r>
            <a:r>
              <a:rPr lang="en-US" sz="2400" dirty="0" smtClean="0">
                <a:solidFill>
                  <a:schemeClr val="tx1"/>
                </a:solidFill>
                <a:latin typeface="Arial" pitchFamily="34" charset="0"/>
                <a:cs typeface="Arial" pitchFamily="34" charset="0"/>
              </a:rPr>
              <a:t>Commons</a:t>
            </a:r>
            <a:r>
              <a:rPr lang="en-US" sz="2400" dirty="0">
                <a:solidFill>
                  <a:schemeClr val="tx1"/>
                </a:solidFill>
                <a:latin typeface="Arial" pitchFamily="34" charset="0"/>
                <a:cs typeface="Arial" pitchFamily="34" charset="0"/>
              </a:rPr>
              <a:t>	</a:t>
            </a:r>
          </a:p>
          <a:p>
            <a:pPr lvl="1"/>
            <a:r>
              <a:rPr lang="en-US" sz="2400" dirty="0" err="1" smtClean="0">
                <a:solidFill>
                  <a:schemeClr val="tx1"/>
                </a:solidFill>
                <a:latin typeface="Arial" pitchFamily="34" charset="0"/>
                <a:cs typeface="Arial" pitchFamily="34" charset="0"/>
              </a:rPr>
              <a:t>LiDAR</a:t>
            </a:r>
            <a:r>
              <a:rPr lang="en-US" sz="2400" dirty="0" smtClean="0">
                <a:solidFill>
                  <a:schemeClr val="tx1"/>
                </a:solidFill>
                <a:latin typeface="Arial" pitchFamily="34" charset="0"/>
                <a:cs typeface="Arial" pitchFamily="34" charset="0"/>
              </a:rPr>
              <a:t>/Elevation</a:t>
            </a:r>
          </a:p>
          <a:p>
            <a:pPr lvl="1"/>
            <a:r>
              <a:rPr lang="en-US" sz="2400" dirty="0" smtClean="0">
                <a:solidFill>
                  <a:schemeClr val="tx1"/>
                </a:solidFill>
                <a:latin typeface="Arial" pitchFamily="34" charset="0"/>
                <a:cs typeface="Arial" pitchFamily="34" charset="0"/>
              </a:rPr>
              <a:t>Hydrography</a:t>
            </a:r>
            <a:r>
              <a:rPr lang="en-US" sz="2400" dirty="0">
                <a:solidFill>
                  <a:schemeClr val="tx1"/>
                </a:solidFill>
                <a:latin typeface="Arial" pitchFamily="34" charset="0"/>
                <a:cs typeface="Arial" pitchFamily="34" charset="0"/>
              </a:rPr>
              <a:t>	</a:t>
            </a:r>
          </a:p>
          <a:p>
            <a:pPr lvl="1"/>
            <a:r>
              <a:rPr lang="en-US" sz="2400" dirty="0">
                <a:solidFill>
                  <a:schemeClr val="tx1"/>
                </a:solidFill>
                <a:latin typeface="Arial" pitchFamily="34" charset="0"/>
                <a:cs typeface="Arial" pitchFamily="34" charset="0"/>
              </a:rPr>
              <a:t>Parcels</a:t>
            </a:r>
          </a:p>
          <a:p>
            <a:pPr lvl="1"/>
            <a:r>
              <a:rPr lang="en-US" sz="2400" dirty="0" smtClean="0">
                <a:solidFill>
                  <a:schemeClr val="tx1"/>
                </a:solidFill>
                <a:latin typeface="Arial" pitchFamily="34" charset="0"/>
                <a:cs typeface="Arial" pitchFamily="34" charset="0"/>
              </a:rPr>
              <a:t>Street Centerlines</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1600200" y="609600"/>
            <a:ext cx="7010400" cy="914400"/>
          </a:xfrm>
        </p:spPr>
        <p:txBody>
          <a:bodyPr/>
          <a:lstStyle/>
          <a:p>
            <a:r>
              <a:rPr lang="en-US" dirty="0" smtClean="0"/>
              <a:t>Update - MnGeo Priority Projects </a:t>
            </a:r>
            <a:endParaRPr lang="en-US" dirty="0"/>
          </a:p>
        </p:txBody>
      </p:sp>
      <p:pic>
        <p:nvPicPr>
          <p:cNvPr id="14338" name="Picture 2" descr="C:\Users\dross\AppData\Local\Microsoft\Windows\Temporary Internet Files\Content.IE5\VEW4XV0M\MC9003661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1697126" cy="18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83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 </a:t>
            </a:r>
            <a:endParaRPr lang="en-US" dirty="0"/>
          </a:p>
        </p:txBody>
      </p:sp>
      <p:sp>
        <p:nvSpPr>
          <p:cNvPr id="3" name="Title 2"/>
          <p:cNvSpPr>
            <a:spLocks noGrp="1"/>
          </p:cNvSpPr>
          <p:nvPr>
            <p:ph type="title"/>
          </p:nvPr>
        </p:nvSpPr>
        <p:spPr>
          <a:xfrm>
            <a:off x="2362200" y="609600"/>
            <a:ext cx="5486400" cy="4114800"/>
          </a:xfrm>
        </p:spPr>
        <p:txBody>
          <a:bodyPr/>
          <a:lstStyle/>
          <a:p>
            <a:r>
              <a:rPr lang="en-US" dirty="0" smtClean="0"/>
              <a:t>Addresses</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2400" dirty="0" smtClean="0"/>
              <a:t>Future Project</a:t>
            </a:r>
            <a:r>
              <a:rPr lang="en-US" sz="2800" dirty="0" smtClean="0"/>
              <a:t/>
            </a:r>
            <a:br>
              <a:rPr lang="en-US" sz="2800" dirty="0" smtClean="0"/>
            </a:br>
            <a:r>
              <a:rPr lang="en-US" dirty="0" smtClean="0"/>
              <a:t/>
            </a:r>
            <a:br>
              <a:rPr lang="en-US" dirty="0" smtClean="0"/>
            </a:br>
            <a:endParaRPr lang="en-US" dirty="0"/>
          </a:p>
        </p:txBody>
      </p:sp>
      <p:pic>
        <p:nvPicPr>
          <p:cNvPr id="8194" name="Picture 2" descr="http://townofwayneny.com/graphics/street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80029"/>
            <a:ext cx="4762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5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33516" cy="838200"/>
          </a:xfrm>
        </p:spPr>
        <p:txBody>
          <a:bodyPr/>
          <a:lstStyle/>
          <a:p>
            <a:pPr eaLnBrk="1" fontAlgn="auto" hangingPunct="1">
              <a:spcAft>
                <a:spcPts val="0"/>
              </a:spcAft>
              <a:defRPr/>
            </a:pPr>
            <a:r>
              <a:rPr lang="en-US" dirty="0" smtClean="0"/>
              <a:t>Spring </a:t>
            </a:r>
            <a:r>
              <a:rPr lang="en-US" b="1" dirty="0" smtClean="0"/>
              <a:t>Aerial Imagery </a:t>
            </a:r>
            <a:r>
              <a:rPr lang="en-US" dirty="0" smtClean="0"/>
              <a:t>Program (SAIP) – In Progress</a:t>
            </a:r>
            <a:endParaRPr lang="en-US" dirty="0"/>
          </a:p>
        </p:txBody>
      </p:sp>
      <p:sp>
        <p:nvSpPr>
          <p:cNvPr id="7" name="Content Placeholder 6"/>
          <p:cNvSpPr>
            <a:spLocks noGrp="1"/>
          </p:cNvSpPr>
          <p:nvPr>
            <p:ph sz="half" idx="2"/>
          </p:nvPr>
        </p:nvSpPr>
        <p:spPr>
          <a:xfrm>
            <a:off x="3733800" y="1066800"/>
            <a:ext cx="4953000" cy="5059363"/>
          </a:xfrm>
        </p:spPr>
        <p:txBody>
          <a:bodyPr/>
          <a:lstStyle/>
          <a:p>
            <a:pPr lvl="1"/>
            <a:r>
              <a:rPr lang="en-US" dirty="0" smtClean="0"/>
              <a:t>Leaf-off, 4-band imagery</a:t>
            </a:r>
          </a:p>
          <a:p>
            <a:pPr lvl="1"/>
            <a:r>
              <a:rPr lang="en-US" dirty="0" smtClean="0"/>
              <a:t>Despite adverse weather, much of 2013-14 area was flown at 50 cm resolution</a:t>
            </a:r>
          </a:p>
          <a:p>
            <a:pPr lvl="1"/>
            <a:r>
              <a:rPr lang="en-US" dirty="0" smtClean="0"/>
              <a:t>Nine partners cost-shared for </a:t>
            </a:r>
            <a:br>
              <a:rPr lang="en-US" dirty="0" smtClean="0"/>
            </a:br>
            <a:r>
              <a:rPr lang="en-US" dirty="0" smtClean="0"/>
              <a:t>30 cm (1-foot) resolution</a:t>
            </a:r>
          </a:p>
          <a:p>
            <a:pPr lvl="1"/>
            <a:r>
              <a:rPr lang="en-US" dirty="0" smtClean="0"/>
              <a:t>This year’s imagery anticipated to be available Fall 2013</a:t>
            </a:r>
          </a:p>
          <a:p>
            <a:pPr lvl="1"/>
            <a:r>
              <a:rPr lang="en-US" dirty="0" smtClean="0"/>
              <a:t>Remaining areas to be flown Spring 2014</a:t>
            </a:r>
            <a:endParaRPr lang="en-US"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724400"/>
            <a:ext cx="229650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49" y="838200"/>
            <a:ext cx="3431724" cy="392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48357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DNR\2013 Central MN Orthoimagery\Administration\Status Graphics\collaborations_20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40" t="15313" r="8827" b="8251"/>
          <a:stretch/>
        </p:blipFill>
        <p:spPr bwMode="auto">
          <a:xfrm>
            <a:off x="150632" y="533400"/>
            <a:ext cx="4936661" cy="56825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57200"/>
            <a:ext cx="8382000" cy="838200"/>
          </a:xfrm>
        </p:spPr>
        <p:txBody>
          <a:bodyPr/>
          <a:lstStyle/>
          <a:p>
            <a:r>
              <a:rPr lang="en-US" dirty="0" smtClean="0"/>
              <a:t>SAIP Investments	  </a:t>
            </a:r>
            <a:endParaRPr lang="en-US" dirty="0"/>
          </a:p>
        </p:txBody>
      </p:sp>
      <p:sp>
        <p:nvSpPr>
          <p:cNvPr id="4" name="Content Placeholder 3"/>
          <p:cNvSpPr>
            <a:spLocks noGrp="1"/>
          </p:cNvSpPr>
          <p:nvPr>
            <p:ph sz="half" idx="2"/>
          </p:nvPr>
        </p:nvSpPr>
        <p:spPr>
          <a:xfrm>
            <a:off x="5100873" y="1371600"/>
            <a:ext cx="3429000" cy="4525963"/>
          </a:xfrm>
        </p:spPr>
        <p:txBody>
          <a:bodyPr/>
          <a:lstStyle/>
          <a:p>
            <a:r>
              <a:rPr lang="en-US" sz="2400" b="1" dirty="0" smtClean="0"/>
              <a:t>21 partnerships:</a:t>
            </a:r>
          </a:p>
          <a:p>
            <a:pPr lvl="1"/>
            <a:r>
              <a:rPr lang="en-US" sz="2000" dirty="0" smtClean="0"/>
              <a:t>Federal (2)</a:t>
            </a:r>
          </a:p>
          <a:p>
            <a:pPr lvl="1"/>
            <a:r>
              <a:rPr lang="en-US" sz="2000" dirty="0" smtClean="0"/>
              <a:t>State (1)</a:t>
            </a:r>
          </a:p>
          <a:p>
            <a:pPr lvl="1"/>
            <a:r>
              <a:rPr lang="en-US" sz="2000" dirty="0" smtClean="0"/>
              <a:t>Counties (13)</a:t>
            </a:r>
          </a:p>
          <a:p>
            <a:pPr lvl="1"/>
            <a:r>
              <a:rPr lang="en-US" sz="2000" dirty="0" smtClean="0"/>
              <a:t>Native American Lands (2)</a:t>
            </a:r>
          </a:p>
          <a:p>
            <a:pPr lvl="1"/>
            <a:r>
              <a:rPr lang="en-US" sz="2000" dirty="0" smtClean="0"/>
              <a:t>Regional (2) </a:t>
            </a:r>
          </a:p>
          <a:p>
            <a:pPr lvl="1"/>
            <a:r>
              <a:rPr lang="en-US" sz="2000" dirty="0" smtClean="0"/>
              <a:t>National Guard (1)</a:t>
            </a:r>
          </a:p>
          <a:p>
            <a:r>
              <a:rPr lang="en-US" sz="2400" b="1" dirty="0" smtClean="0"/>
              <a:t>State Funds: $1,300,000</a:t>
            </a:r>
          </a:p>
          <a:p>
            <a:r>
              <a:rPr lang="en-US" sz="2400" b="1" dirty="0" smtClean="0"/>
              <a:t>Partner buy-ups:   $700,000</a:t>
            </a:r>
          </a:p>
          <a:p>
            <a:endParaRPr lang="en-US" dirty="0"/>
          </a:p>
        </p:txBody>
      </p:sp>
    </p:spTree>
    <p:extLst>
      <p:ext uri="{BB962C8B-B14F-4D97-AF65-F5344CB8AC3E}">
        <p14:creationId xmlns:p14="http://schemas.microsoft.com/office/powerpoint/2010/main" val="2323600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9200" y="3962400"/>
            <a:ext cx="4953000" cy="1752600"/>
          </a:xfrm>
        </p:spPr>
        <p:txBody>
          <a:bodyPr/>
          <a:lstStyle/>
          <a:p>
            <a:r>
              <a:rPr lang="en-US" dirty="0" smtClean="0"/>
              <a:t>Introductions</a:t>
            </a:r>
          </a:p>
          <a:p>
            <a:r>
              <a:rPr lang="en-US" dirty="0" smtClean="0"/>
              <a:t>What </a:t>
            </a:r>
            <a:r>
              <a:rPr lang="en-US" dirty="0"/>
              <a:t>folks want to get out of </a:t>
            </a:r>
            <a:r>
              <a:rPr lang="en-US" dirty="0" smtClean="0"/>
              <a:t>their time </a:t>
            </a:r>
            <a:r>
              <a:rPr lang="en-US" dirty="0"/>
              <a:t>on the </a:t>
            </a:r>
            <a:r>
              <a:rPr lang="en-US" dirty="0" smtClean="0"/>
              <a:t>Council</a:t>
            </a:r>
          </a:p>
          <a:p>
            <a:endParaRPr lang="en-US" dirty="0"/>
          </a:p>
        </p:txBody>
      </p:sp>
      <p:sp>
        <p:nvSpPr>
          <p:cNvPr id="3" name="Title 2"/>
          <p:cNvSpPr>
            <a:spLocks noGrp="1"/>
          </p:cNvSpPr>
          <p:nvPr>
            <p:ph type="title"/>
          </p:nvPr>
        </p:nvSpPr>
        <p:spPr>
          <a:xfrm>
            <a:off x="2362200" y="1828800"/>
            <a:ext cx="3810000" cy="2133600"/>
          </a:xfrm>
        </p:spPr>
        <p:txBody>
          <a:bodyPr/>
          <a:lstStyle/>
          <a:p>
            <a:pPr lvl="1" algn="r" rtl="0">
              <a:spcBef>
                <a:spcPct val="0"/>
              </a:spcBef>
            </a:pPr>
            <a:r>
              <a:rPr lang="en-US" sz="2800" dirty="0" smtClean="0"/>
              <a:t>Welcome of new </a:t>
            </a:r>
            <a:r>
              <a:rPr lang="en-US" sz="2800" dirty="0" smtClean="0"/>
              <a:t>members</a:t>
            </a:r>
            <a:r>
              <a:rPr lang="en-US" dirty="0" smtClean="0"/>
              <a:t> </a:t>
            </a:r>
            <a:r>
              <a:rPr lang="en-US" dirty="0" smtClean="0"/>
              <a:t/>
            </a:r>
            <a:br>
              <a:rPr lang="en-US" dirty="0" smtClean="0"/>
            </a:b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57400"/>
            <a:ext cx="2571750" cy="183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929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636960"/>
            <a:ext cx="3886200" cy="4840040"/>
          </a:xfrm>
        </p:spPr>
        <p:txBody>
          <a:bodyPr/>
          <a:lstStyle/>
          <a:p>
            <a:pPr>
              <a:spcBef>
                <a:spcPts val="1200"/>
              </a:spcBef>
            </a:pPr>
            <a:r>
              <a:rPr lang="en-US" dirty="0" smtClean="0"/>
              <a:t>$750,000 project coordinated among DNR, </a:t>
            </a:r>
            <a:r>
              <a:rPr lang="en-US" dirty="0" err="1" smtClean="0"/>
              <a:t>MnGeo</a:t>
            </a:r>
            <a:r>
              <a:rPr lang="en-US" dirty="0" smtClean="0"/>
              <a:t>, </a:t>
            </a:r>
            <a:r>
              <a:rPr lang="en-US" dirty="0" err="1" smtClean="0"/>
              <a:t>MnDOT</a:t>
            </a:r>
            <a:r>
              <a:rPr lang="en-US" dirty="0" smtClean="0"/>
              <a:t>, 10 local partners</a:t>
            </a:r>
          </a:p>
          <a:p>
            <a:pPr>
              <a:spcBef>
                <a:spcPts val="1200"/>
              </a:spcBef>
            </a:pPr>
            <a:r>
              <a:rPr lang="en-US" dirty="0" smtClean="0"/>
              <a:t>2013 hi res data being </a:t>
            </a:r>
            <a:r>
              <a:rPr lang="en-US" dirty="0" err="1" smtClean="0"/>
              <a:t>QCed</a:t>
            </a:r>
            <a:r>
              <a:rPr lang="en-US" dirty="0" smtClean="0"/>
              <a:t> for 8 partner areas</a:t>
            </a:r>
          </a:p>
          <a:p>
            <a:pPr>
              <a:spcBef>
                <a:spcPts val="1200"/>
              </a:spcBef>
            </a:pPr>
            <a:r>
              <a:rPr lang="en-US" dirty="0" smtClean="0"/>
              <a:t>Lower res data expected Early October</a:t>
            </a:r>
          </a:p>
          <a:p>
            <a:pPr>
              <a:spcBef>
                <a:spcPts val="1200"/>
              </a:spcBef>
            </a:pPr>
            <a:r>
              <a:rPr lang="en-US" dirty="0" smtClean="0"/>
              <a:t>Completion for 2013 collect: late fall</a:t>
            </a:r>
          </a:p>
          <a:p>
            <a:pPr>
              <a:spcBef>
                <a:spcPts val="1200"/>
              </a:spcBef>
            </a:pPr>
            <a:r>
              <a:rPr lang="en-US" dirty="0" smtClean="0"/>
              <a:t>2014 Cos: Beltrami, Polk</a:t>
            </a:r>
          </a:p>
          <a:p>
            <a:endParaRPr lang="en-US" dirty="0" smtClean="0"/>
          </a:p>
        </p:txBody>
      </p:sp>
      <p:sp>
        <p:nvSpPr>
          <p:cNvPr id="2" name="Title 1"/>
          <p:cNvSpPr>
            <a:spLocks noGrp="1"/>
          </p:cNvSpPr>
          <p:nvPr>
            <p:ph type="title"/>
          </p:nvPr>
        </p:nvSpPr>
        <p:spPr>
          <a:xfrm>
            <a:off x="228600" y="609600"/>
            <a:ext cx="8153400" cy="609600"/>
          </a:xfrm>
        </p:spPr>
        <p:txBody>
          <a:bodyPr/>
          <a:lstStyle/>
          <a:p>
            <a:r>
              <a:rPr lang="en-US" sz="3600" dirty="0" smtClean="0"/>
              <a:t>Status:  2013-14 Aerial Imagery Project</a:t>
            </a:r>
            <a:endParaRPr lang="en-US" sz="3600" dirty="0"/>
          </a:p>
        </p:txBody>
      </p:sp>
      <p:pic>
        <p:nvPicPr>
          <p:cNvPr id="1027" name="Picture 3" descr="U:\DNR\2013 Central MN Orthoimagery\Administration\QC\AeroMetric QC 20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05" r="6760"/>
          <a:stretch/>
        </p:blipFill>
        <p:spPr bwMode="auto">
          <a:xfrm>
            <a:off x="76200" y="1219200"/>
            <a:ext cx="4838701" cy="548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94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371600"/>
            <a:ext cx="8503920" cy="4873752"/>
          </a:xfrm>
        </p:spPr>
        <p:txBody>
          <a:bodyPr/>
          <a:lstStyle/>
          <a:p>
            <a:pPr marL="0" indent="0">
              <a:buNone/>
            </a:pPr>
            <a:r>
              <a:rPr lang="en-US" sz="2400" dirty="0" smtClean="0">
                <a:latin typeface="Arial" pitchFamily="34" charset="0"/>
                <a:cs typeface="Arial" pitchFamily="34" charset="0"/>
              </a:rPr>
              <a:t>An altered watercourse is a stream/river or portion of a stream/river that has been modified in such a way to </a:t>
            </a:r>
            <a:br>
              <a:rPr lang="en-US" sz="2400" dirty="0" smtClean="0">
                <a:latin typeface="Arial" pitchFamily="34" charset="0"/>
                <a:cs typeface="Arial" pitchFamily="34" charset="0"/>
              </a:rPr>
            </a:br>
            <a:r>
              <a:rPr lang="en-US" sz="2400" i="1" dirty="0" smtClean="0">
                <a:latin typeface="Arial" pitchFamily="34" charset="0"/>
                <a:cs typeface="Arial" pitchFamily="34" charset="0"/>
              </a:rPr>
              <a:t>alter</a:t>
            </a:r>
            <a:r>
              <a:rPr lang="en-US" sz="2400" dirty="0" smtClean="0">
                <a:latin typeface="Arial" pitchFamily="34" charset="0"/>
                <a:cs typeface="Arial" pitchFamily="34" charset="0"/>
              </a:rPr>
              <a:t> its natural course</a:t>
            </a:r>
          </a:p>
          <a:p>
            <a:pPr lvl="1"/>
            <a:r>
              <a:rPr lang="en-US" sz="2000" dirty="0" smtClean="0">
                <a:latin typeface="Arial" pitchFamily="34" charset="0"/>
                <a:cs typeface="Arial" pitchFamily="34" charset="0"/>
              </a:rPr>
              <a:t>Channel alterations include:</a:t>
            </a:r>
          </a:p>
          <a:p>
            <a:pPr lvl="2"/>
            <a:r>
              <a:rPr lang="en-US" sz="2000" dirty="0" smtClean="0">
                <a:latin typeface="Arial" pitchFamily="34" charset="0"/>
                <a:cs typeface="Arial" pitchFamily="34" charset="0"/>
              </a:rPr>
              <a:t>Channelized streams, ditches and impoundments</a:t>
            </a:r>
          </a:p>
          <a:p>
            <a:pPr lvl="1"/>
            <a:r>
              <a:rPr lang="en-US" sz="2000" dirty="0" smtClean="0">
                <a:latin typeface="Arial" pitchFamily="34" charset="0"/>
                <a:cs typeface="Arial" pitchFamily="34" charset="0"/>
              </a:rPr>
              <a:t>Channel alterations </a:t>
            </a:r>
            <a:r>
              <a:rPr lang="en-US" sz="2000" i="1" dirty="0" smtClean="0">
                <a:latin typeface="Arial" pitchFamily="34" charset="0"/>
                <a:cs typeface="Arial" pitchFamily="34" charset="0"/>
              </a:rPr>
              <a:t>do not</a:t>
            </a:r>
            <a:r>
              <a:rPr lang="en-US" sz="2000" dirty="0" smtClean="0">
                <a:latin typeface="Arial" pitchFamily="34" charset="0"/>
                <a:cs typeface="Arial" pitchFamily="34" charset="0"/>
              </a:rPr>
              <a:t> include:</a:t>
            </a:r>
          </a:p>
          <a:p>
            <a:pPr lvl="2"/>
            <a:r>
              <a:rPr lang="en-US" sz="2000" dirty="0" smtClean="0">
                <a:latin typeface="Arial" pitchFamily="34" charset="0"/>
                <a:cs typeface="Arial" pitchFamily="34" charset="0"/>
              </a:rPr>
              <a:t>Beaver dams, dredging, rip-rap, removed snags and wetlands</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629400" y="4495800"/>
            <a:ext cx="2112264" cy="18288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3551936" y="4495800"/>
            <a:ext cx="2391664" cy="1793748"/>
          </a:xfrm>
          <a:prstGeom prst="rect">
            <a:avLst/>
          </a:prstGeom>
          <a:ln>
            <a:noFill/>
          </a:ln>
          <a:effectLst>
            <a:outerShdw blurRad="292100" dist="139700" dir="2700000" algn="tl" rotWithShape="0">
              <a:srgbClr val="333333">
                <a:alpha val="65000"/>
              </a:srgbClr>
            </a:outerShdw>
          </a:effectLst>
        </p:spPr>
      </p:pic>
      <p:pic>
        <p:nvPicPr>
          <p:cNvPr id="6" name="Picture 5" descr="92MN041_DU!.JPG"/>
          <p:cNvPicPr>
            <a:picLocks noChangeAspect="1"/>
          </p:cNvPicPr>
          <p:nvPr/>
        </p:nvPicPr>
        <p:blipFill>
          <a:blip r:embed="rId5" cstate="print"/>
          <a:stretch>
            <a:fillRect/>
          </a:stretch>
        </p:blipFill>
        <p:spPr>
          <a:xfrm>
            <a:off x="457200" y="4495800"/>
            <a:ext cx="2389632" cy="1792224"/>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304800" y="457200"/>
            <a:ext cx="8382000" cy="838200"/>
          </a:xfrm>
          <a:prstGeom prst="rect">
            <a:avLst/>
          </a:prstGeom>
        </p:spPr>
        <p:txBody>
          <a:bodyPr anchor="ct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a:lstStyle>
          <a:p>
            <a:r>
              <a:rPr lang="en-US" dirty="0" smtClean="0"/>
              <a:t>Altered </a:t>
            </a:r>
            <a:r>
              <a:rPr lang="en-US" dirty="0" smtClean="0"/>
              <a:t>Watercourse </a:t>
            </a:r>
            <a:r>
              <a:rPr lang="en-US" dirty="0" smtClean="0"/>
              <a:t>- Complete	  </a:t>
            </a:r>
            <a:endParaRPr lang="en-US" dirty="0"/>
          </a:p>
        </p:txBody>
      </p:sp>
    </p:spTree>
    <p:extLst>
      <p:ext uri="{BB962C8B-B14F-4D97-AF65-F5344CB8AC3E}">
        <p14:creationId xmlns:p14="http://schemas.microsoft.com/office/powerpoint/2010/main" val="4248624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762000"/>
          </a:xfrm>
        </p:spPr>
        <p:txBody>
          <a:bodyPr/>
          <a:lstStyle/>
          <a:p>
            <a:r>
              <a:rPr lang="en-US" sz="3600" b="1" dirty="0" smtClean="0"/>
              <a:t>MN Geospatial Commons – June 30, 2014</a:t>
            </a:r>
            <a:endParaRPr lang="en-US" sz="3600" b="1" dirty="0"/>
          </a:p>
        </p:txBody>
      </p:sp>
      <p:sp>
        <p:nvSpPr>
          <p:cNvPr id="3" name="Content Placeholder 2"/>
          <p:cNvSpPr>
            <a:spLocks noGrp="1"/>
          </p:cNvSpPr>
          <p:nvPr>
            <p:ph idx="1"/>
          </p:nvPr>
        </p:nvSpPr>
        <p:spPr>
          <a:xfrm>
            <a:off x="304800" y="914400"/>
            <a:ext cx="8458200" cy="1295400"/>
          </a:xfrm>
        </p:spPr>
        <p:txBody>
          <a:bodyPr>
            <a:normAutofit/>
          </a:bodyPr>
          <a:lstStyle/>
          <a:p>
            <a:r>
              <a:rPr lang="en-US" sz="3600" dirty="0" smtClean="0"/>
              <a:t>A single </a:t>
            </a:r>
            <a:r>
              <a:rPr lang="en-US" sz="3600" u="sng" dirty="0" smtClean="0">
                <a:solidFill>
                  <a:schemeClr val="accent6">
                    <a:lumMod val="75000"/>
                  </a:schemeClr>
                </a:solidFill>
              </a:rPr>
              <a:t>place</a:t>
            </a:r>
            <a:r>
              <a:rPr lang="en-US" sz="3600" dirty="0" smtClean="0">
                <a:solidFill>
                  <a:srgbClr val="FF9900"/>
                </a:solidFill>
              </a:rPr>
              <a:t> </a:t>
            </a:r>
            <a:r>
              <a:rPr lang="en-US" sz="3600" dirty="0" smtClean="0"/>
              <a:t>we all go to </a:t>
            </a:r>
            <a:r>
              <a:rPr lang="en-US" sz="3600" u="sng" dirty="0" smtClean="0">
                <a:solidFill>
                  <a:schemeClr val="accent6">
                    <a:lumMod val="75000"/>
                  </a:schemeClr>
                </a:solidFill>
              </a:rPr>
              <a:t>find</a:t>
            </a:r>
            <a:r>
              <a:rPr lang="en-US" sz="3600" dirty="0" smtClean="0">
                <a:solidFill>
                  <a:srgbClr val="FF9900"/>
                </a:solidFill>
              </a:rPr>
              <a:t> </a:t>
            </a:r>
            <a:r>
              <a:rPr lang="en-US" sz="3600" dirty="0" smtClean="0"/>
              <a:t>and </a:t>
            </a:r>
            <a:r>
              <a:rPr lang="en-US" sz="3600" u="sng" dirty="0" smtClean="0">
                <a:solidFill>
                  <a:schemeClr val="accent6">
                    <a:lumMod val="75000"/>
                  </a:schemeClr>
                </a:solidFill>
              </a:rPr>
              <a:t>share</a:t>
            </a:r>
            <a:r>
              <a:rPr lang="en-US" sz="3600" dirty="0" smtClean="0"/>
              <a:t> geospatial resources</a:t>
            </a:r>
          </a:p>
          <a:p>
            <a:endParaRPr lang="en-US" sz="3600" dirty="0" smtClean="0"/>
          </a:p>
        </p:txBody>
      </p:sp>
      <p:graphicFrame>
        <p:nvGraphicFramePr>
          <p:cNvPr id="7" name="Content Placeholder 4"/>
          <p:cNvGraphicFramePr>
            <a:graphicFrameLocks/>
          </p:cNvGraphicFramePr>
          <p:nvPr>
            <p:extLst>
              <p:ext uri="{D42A27DB-BD31-4B8C-83A1-F6EECF244321}">
                <p14:modId xmlns:p14="http://schemas.microsoft.com/office/powerpoint/2010/main" val="3399102925"/>
              </p:ext>
            </p:extLst>
          </p:nvPr>
        </p:nvGraphicFramePr>
        <p:xfrm>
          <a:off x="5181600" y="3124200"/>
          <a:ext cx="35052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4800" y="2634258"/>
            <a:ext cx="4953000" cy="3939540"/>
          </a:xfrm>
          <a:prstGeom prst="rect">
            <a:avLst/>
          </a:prstGeom>
          <a:noFill/>
        </p:spPr>
        <p:txBody>
          <a:bodyPr wrap="square" rtlCol="0">
            <a:spAutoFit/>
          </a:bodyPr>
          <a:lstStyle/>
          <a:p>
            <a:pPr marL="571500" indent="-571500">
              <a:buFont typeface="Wingdings" pitchFamily="2" charset="2"/>
              <a:buChar char="§"/>
            </a:pPr>
            <a:r>
              <a:rPr lang="en-US" sz="3600" dirty="0"/>
              <a:t>Where are we?</a:t>
            </a:r>
          </a:p>
          <a:p>
            <a:pPr marL="914400" lvl="1" indent="-457200">
              <a:buFont typeface="Arial" pitchFamily="34" charset="0"/>
              <a:buChar char="•"/>
            </a:pPr>
            <a:r>
              <a:rPr lang="en-US" sz="2800" dirty="0" smtClean="0"/>
              <a:t>Release 1 complete</a:t>
            </a:r>
          </a:p>
          <a:p>
            <a:pPr marL="1371600" lvl="2" indent="-457200">
              <a:buFont typeface="Arial" pitchFamily="34" charset="0"/>
              <a:buChar char="•"/>
            </a:pPr>
            <a:r>
              <a:rPr lang="en-US" sz="2800" dirty="0" smtClean="0"/>
              <a:t>Demo usability</a:t>
            </a:r>
          </a:p>
          <a:p>
            <a:pPr marL="1371600" lvl="2" indent="-457200">
              <a:buFont typeface="Arial" pitchFamily="34" charset="0"/>
              <a:buChar char="•"/>
            </a:pPr>
            <a:endParaRPr lang="en-US" sz="2800" dirty="0"/>
          </a:p>
          <a:p>
            <a:pPr marL="914400" lvl="1" indent="-457200">
              <a:buFont typeface="Arial" pitchFamily="34" charset="0"/>
              <a:buChar char="•"/>
            </a:pPr>
            <a:r>
              <a:rPr lang="en-US" sz="2800" dirty="0" smtClean="0"/>
              <a:t>Align </a:t>
            </a:r>
            <a:r>
              <a:rPr lang="en-US" sz="2800" dirty="0" smtClean="0"/>
              <a:t>infrastructure </a:t>
            </a:r>
            <a:r>
              <a:rPr lang="en-US" sz="2800" dirty="0" smtClean="0"/>
              <a:t>and data</a:t>
            </a:r>
          </a:p>
          <a:p>
            <a:pPr marL="1371600" lvl="2" indent="-457200">
              <a:buFont typeface="Arial" pitchFamily="34" charset="0"/>
              <a:buChar char="•"/>
            </a:pPr>
            <a:r>
              <a:rPr lang="en-US" sz="2800" dirty="0" smtClean="0"/>
              <a:t>Defining scope</a:t>
            </a:r>
          </a:p>
          <a:p>
            <a:pPr lvl="1"/>
            <a:endParaRPr lang="en-US" sz="2800" dirty="0" smtClean="0"/>
          </a:p>
          <a:p>
            <a:endParaRPr lang="en-US" dirty="0"/>
          </a:p>
        </p:txBody>
      </p:sp>
    </p:spTree>
    <p:extLst>
      <p:ext uri="{BB962C8B-B14F-4D97-AF65-F5344CB8AC3E}">
        <p14:creationId xmlns:p14="http://schemas.microsoft.com/office/powerpoint/2010/main" val="270397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648200" cy="762000"/>
          </a:xfrm>
        </p:spPr>
        <p:txBody>
          <a:bodyPr>
            <a:noAutofit/>
          </a:bodyPr>
          <a:lstStyle/>
          <a:p>
            <a:pPr eaLnBrk="1" fontAlgn="auto" hangingPunct="1">
              <a:spcAft>
                <a:spcPts val="0"/>
              </a:spcAft>
              <a:defRPr/>
            </a:pPr>
            <a:r>
              <a:rPr lang="en-US" dirty="0" smtClean="0"/>
              <a:t>LiDAR Elevation – Fall 2013</a:t>
            </a:r>
            <a:endParaRPr lang="en-US" dirty="0"/>
          </a:p>
        </p:txBody>
      </p:sp>
      <p:sp>
        <p:nvSpPr>
          <p:cNvPr id="37891" name="Content Placeholder 2"/>
          <p:cNvSpPr>
            <a:spLocks noGrp="1"/>
          </p:cNvSpPr>
          <p:nvPr>
            <p:ph idx="1"/>
          </p:nvPr>
        </p:nvSpPr>
        <p:spPr bwMode="auto">
          <a:xfrm>
            <a:off x="123371" y="2590800"/>
            <a:ext cx="8991600"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7950" indent="0" eaLnBrk="1" hangingPunct="1">
              <a:buClr>
                <a:schemeClr val="tx2"/>
              </a:buClr>
            </a:pPr>
            <a:endParaRPr lang="en-US" i="1" dirty="0" smtClean="0"/>
          </a:p>
          <a:p>
            <a:pPr marL="107950" indent="0" eaLnBrk="1" hangingPunct="1">
              <a:buClr>
                <a:schemeClr val="tx2"/>
              </a:buClr>
            </a:pPr>
            <a:endParaRPr lang="en-US" i="1" dirty="0" smtClean="0"/>
          </a:p>
          <a:p>
            <a:pPr marL="107950" indent="0" eaLnBrk="1" hangingPunct="1">
              <a:buClr>
                <a:schemeClr val="tx2"/>
              </a:buClr>
            </a:pPr>
            <a:endParaRPr lang="en-US" i="1" dirty="0" smtClean="0"/>
          </a:p>
        </p:txBody>
      </p:sp>
      <p:pic>
        <p:nvPicPr>
          <p:cNvPr id="65542" name="Picture 12"/>
          <p:cNvPicPr>
            <a:picLocks noChangeAspect="1" noChangeArrowheads="1"/>
          </p:cNvPicPr>
          <p:nvPr/>
        </p:nvPicPr>
        <p:blipFill>
          <a:blip r:embed="rId3"/>
          <a:srcRect/>
          <a:stretch>
            <a:fillRect/>
          </a:stretch>
        </p:blipFill>
        <p:spPr bwMode="auto">
          <a:xfrm>
            <a:off x="5105400" y="1085850"/>
            <a:ext cx="2857500" cy="2419350"/>
          </a:xfrm>
          <a:prstGeom prst="rect">
            <a:avLst/>
          </a:prstGeom>
          <a:ln>
            <a:noFill/>
          </a:ln>
          <a:effectLst>
            <a:outerShdw blurRad="292100" dist="139700" dir="2700000" algn="tl" rotWithShape="0">
              <a:srgbClr val="333333">
                <a:alpha val="65000"/>
              </a:srgbClr>
            </a:outerShdw>
          </a:effectLst>
          <a:extLst/>
        </p:spPr>
      </p:pic>
      <p:sp>
        <p:nvSpPr>
          <p:cNvPr id="7" name="Rectangle 6"/>
          <p:cNvSpPr>
            <a:spLocks noChangeArrowheads="1"/>
          </p:cNvSpPr>
          <p:nvPr/>
        </p:nvSpPr>
        <p:spPr bwMode="auto">
          <a:xfrm>
            <a:off x="4724400" y="3973830"/>
            <a:ext cx="4114800" cy="1692771"/>
          </a:xfrm>
          <a:prstGeom prst="rect">
            <a:avLst/>
          </a:prstGeom>
          <a:noFill/>
          <a:ln w="19050">
            <a:noFill/>
          </a:ln>
          <a:effectLst>
            <a:innerShdw blurRad="114300">
              <a:prstClr val="black"/>
            </a:innerShdw>
          </a:effectLst>
        </p:spPr>
        <p:txBody>
          <a:bodyPr wrap="square" anchor="ctr">
            <a:spAutoFit/>
          </a:bodyPr>
          <a:lstStyle/>
          <a:p>
            <a:pPr>
              <a:defRPr/>
            </a:pPr>
            <a:r>
              <a:rPr lang="en-US" sz="2000" dirty="0">
                <a:solidFill>
                  <a:prstClr val="black"/>
                </a:solidFill>
                <a:latin typeface="Arial" pitchFamily="34" charset="0"/>
                <a:cs typeface="Arial" pitchFamily="34" charset="0"/>
              </a:rPr>
              <a:t> </a:t>
            </a:r>
            <a:r>
              <a:rPr lang="en-US" sz="2400" dirty="0" smtClean="0">
                <a:solidFill>
                  <a:prstClr val="black"/>
                </a:solidFill>
                <a:latin typeface="+mj-lt"/>
                <a:cs typeface="Arial" pitchFamily="34" charset="0"/>
              </a:rPr>
              <a:t>Partnership with MN DNR to:</a:t>
            </a:r>
            <a:endParaRPr lang="en-US" sz="2400" dirty="0">
              <a:solidFill>
                <a:prstClr val="black"/>
              </a:solidFill>
              <a:latin typeface="+mj-lt"/>
              <a:cs typeface="Arial" pitchFamily="34" charset="0"/>
            </a:endParaRPr>
          </a:p>
          <a:p>
            <a:pPr marL="800100" lvl="1" indent="-342900">
              <a:buFont typeface="Wingdings" pitchFamily="2" charset="2"/>
              <a:buChar char="q"/>
              <a:defRPr/>
            </a:pPr>
            <a:r>
              <a:rPr lang="en-US" sz="2000" dirty="0" smtClean="0">
                <a:solidFill>
                  <a:prstClr val="black"/>
                </a:solidFill>
                <a:latin typeface="Arial" pitchFamily="34" charset="0"/>
                <a:cs typeface="Arial" pitchFamily="34" charset="0"/>
              </a:rPr>
              <a:t>Provide FTP </a:t>
            </a:r>
            <a:r>
              <a:rPr lang="en-US" sz="2000" dirty="0">
                <a:solidFill>
                  <a:prstClr val="black"/>
                </a:solidFill>
                <a:latin typeface="Arial" pitchFamily="34" charset="0"/>
                <a:cs typeface="Arial" pitchFamily="34" charset="0"/>
              </a:rPr>
              <a:t>s</a:t>
            </a:r>
            <a:r>
              <a:rPr lang="en-US" sz="2000" dirty="0" smtClean="0">
                <a:solidFill>
                  <a:prstClr val="black"/>
                </a:solidFill>
                <a:latin typeface="Arial" pitchFamily="34" charset="0"/>
                <a:cs typeface="Arial" pitchFamily="34" charset="0"/>
              </a:rPr>
              <a:t>ite</a:t>
            </a:r>
            <a:endParaRPr lang="en-US" sz="2000" dirty="0">
              <a:solidFill>
                <a:prstClr val="black"/>
              </a:solidFill>
              <a:latin typeface="Arial" pitchFamily="34" charset="0"/>
              <a:cs typeface="Arial" pitchFamily="34" charset="0"/>
            </a:endParaRPr>
          </a:p>
          <a:p>
            <a:pPr marL="800100" lvl="1" indent="-342900">
              <a:buFont typeface="Wingdings" pitchFamily="2" charset="2"/>
              <a:buChar char="q"/>
              <a:defRPr/>
            </a:pPr>
            <a:r>
              <a:rPr lang="en-US" sz="2000" dirty="0" smtClean="0">
                <a:solidFill>
                  <a:prstClr val="black"/>
                </a:solidFill>
                <a:latin typeface="Arial" pitchFamily="34" charset="0"/>
                <a:cs typeface="Arial" pitchFamily="34" charset="0"/>
              </a:rPr>
              <a:t>Improve data download </a:t>
            </a:r>
          </a:p>
          <a:p>
            <a:pPr marL="800100" lvl="1" indent="-342900">
              <a:buFont typeface="Wingdings" pitchFamily="2" charset="2"/>
              <a:buChar char="q"/>
              <a:defRPr/>
            </a:pPr>
            <a:r>
              <a:rPr lang="en-US" sz="2000" dirty="0" smtClean="0">
                <a:solidFill>
                  <a:prstClr val="black"/>
                </a:solidFill>
                <a:latin typeface="Arial" pitchFamily="34" charset="0"/>
                <a:cs typeface="Arial" pitchFamily="34" charset="0"/>
              </a:rPr>
              <a:t>Develop browser </a:t>
            </a:r>
            <a:r>
              <a:rPr lang="en-US" sz="2000" dirty="0">
                <a:solidFill>
                  <a:prstClr val="black"/>
                </a:solidFill>
                <a:latin typeface="Arial" pitchFamily="34" charset="0"/>
                <a:cs typeface="Arial" pitchFamily="34" charset="0"/>
              </a:rPr>
              <a:t>v</a:t>
            </a:r>
            <a:r>
              <a:rPr lang="en-US" sz="2000" dirty="0" smtClean="0">
                <a:solidFill>
                  <a:prstClr val="black"/>
                </a:solidFill>
                <a:latin typeface="Arial" pitchFamily="34" charset="0"/>
                <a:cs typeface="Arial" pitchFamily="34" charset="0"/>
              </a:rPr>
              <a:t>iewer</a:t>
            </a:r>
            <a:endParaRPr lang="en-US" sz="2000" dirty="0">
              <a:solidFill>
                <a:prstClr val="black"/>
              </a:solidFill>
              <a:latin typeface="Arial" pitchFamily="34" charset="0"/>
              <a:cs typeface="Arial" pitchFamily="34" charset="0"/>
            </a:endParaRPr>
          </a:p>
          <a:p>
            <a:pPr algn="r">
              <a:defRPr/>
            </a:pPr>
            <a:r>
              <a:rPr lang="en-US" sz="2000" dirty="0">
                <a:solidFill>
                  <a:prstClr val="black"/>
                </a:solidFill>
                <a:latin typeface="Arial" pitchFamily="34" charset="0"/>
                <a:cs typeface="Arial" pitchFamily="34" charset="0"/>
              </a:rPr>
              <a:t>	   </a:t>
            </a:r>
          </a:p>
        </p:txBody>
      </p:sp>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799"/>
            <a:ext cx="4130982" cy="5515691"/>
          </a:xfrm>
          <a:prstGeom prst="rect">
            <a:avLst/>
          </a:prstGeom>
        </p:spPr>
      </p:pic>
    </p:spTree>
    <p:extLst>
      <p:ext uri="{BB962C8B-B14F-4D97-AF65-F5344CB8AC3E}">
        <p14:creationId xmlns:p14="http://schemas.microsoft.com/office/powerpoint/2010/main" val="34317120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458200" cy="838200"/>
          </a:xfrm>
        </p:spPr>
        <p:txBody>
          <a:bodyPr>
            <a:noAutofit/>
          </a:bodyPr>
          <a:lstStyle/>
          <a:p>
            <a:pPr>
              <a:defRPr/>
            </a:pPr>
            <a:r>
              <a:rPr lang="en-US" dirty="0" smtClean="0"/>
              <a:t>Hydrography – In progress</a:t>
            </a:r>
            <a:br>
              <a:rPr lang="en-US" dirty="0" smtClean="0"/>
            </a:br>
            <a:endParaRPr lang="en-US" dirty="0"/>
          </a:p>
        </p:txBody>
      </p:sp>
      <p:sp>
        <p:nvSpPr>
          <p:cNvPr id="5" name="Content Placeholder 4"/>
          <p:cNvSpPr>
            <a:spLocks noGrp="1"/>
          </p:cNvSpPr>
          <p:nvPr>
            <p:ph sz="half" idx="1"/>
          </p:nvPr>
        </p:nvSpPr>
        <p:spPr>
          <a:xfrm>
            <a:off x="457200" y="1189037"/>
            <a:ext cx="4038600" cy="5059363"/>
          </a:xfrm>
        </p:spPr>
        <p:txBody>
          <a:bodyPr>
            <a:normAutofit fontScale="92500" lnSpcReduction="10000"/>
          </a:bodyPr>
          <a:lstStyle/>
          <a:p>
            <a:pPr lvl="1">
              <a:defRPr/>
            </a:pPr>
            <a:r>
              <a:rPr lang="en-US" dirty="0" smtClean="0"/>
              <a:t>Hydrographic </a:t>
            </a:r>
            <a:r>
              <a:rPr lang="en-US" dirty="0"/>
              <a:t>features for making </a:t>
            </a:r>
            <a:r>
              <a:rPr lang="en-US" dirty="0" smtClean="0"/>
              <a:t>maps</a:t>
            </a:r>
          </a:p>
          <a:p>
            <a:pPr lvl="1">
              <a:defRPr/>
            </a:pPr>
            <a:endParaRPr lang="en-US" sz="900" dirty="0"/>
          </a:p>
          <a:p>
            <a:pPr lvl="1">
              <a:defRPr/>
            </a:pPr>
            <a:r>
              <a:rPr lang="en-US" dirty="0"/>
              <a:t>A national stream addressing system</a:t>
            </a:r>
          </a:p>
          <a:p>
            <a:pPr lvl="1">
              <a:defRPr/>
            </a:pPr>
            <a:r>
              <a:rPr lang="en-US" dirty="0"/>
              <a:t>A modeling network for navigating </a:t>
            </a:r>
            <a:r>
              <a:rPr lang="en-US" dirty="0" smtClean="0"/>
              <a:t>upstream/downstream</a:t>
            </a:r>
          </a:p>
          <a:p>
            <a:pPr lvl="1">
              <a:defRPr/>
            </a:pPr>
            <a:endParaRPr lang="en-US" sz="900" dirty="0"/>
          </a:p>
          <a:p>
            <a:pPr lvl="1">
              <a:defRPr/>
            </a:pPr>
            <a:r>
              <a:rPr lang="en-US" dirty="0"/>
              <a:t>A maintenance </a:t>
            </a:r>
            <a:r>
              <a:rPr lang="en-US" dirty="0" smtClean="0"/>
              <a:t>infrastructure</a:t>
            </a:r>
          </a:p>
          <a:p>
            <a:pPr lvl="1">
              <a:defRPr/>
            </a:pPr>
            <a:endParaRPr lang="en-US" sz="900" dirty="0"/>
          </a:p>
          <a:p>
            <a:pPr lvl="1">
              <a:defRPr/>
            </a:pPr>
            <a:r>
              <a:rPr lang="en-US" dirty="0"/>
              <a:t>Additional tools to enhance use of </a:t>
            </a:r>
            <a:r>
              <a:rPr lang="en-US" dirty="0" smtClean="0"/>
              <a:t>data</a:t>
            </a:r>
          </a:p>
          <a:p>
            <a:pPr lvl="1">
              <a:defRPr/>
            </a:pPr>
            <a:endParaRPr lang="en-US" sz="900" dirty="0" smtClean="0"/>
          </a:p>
          <a:p>
            <a:pPr lvl="1">
              <a:defRPr/>
            </a:pPr>
            <a:r>
              <a:rPr lang="en-US" dirty="0" smtClean="0"/>
              <a:t>Move toward a single geo-representation for surface water</a:t>
            </a:r>
            <a:endParaRPr lang="en-US" dirty="0"/>
          </a:p>
          <a:p>
            <a:pPr lvl="1">
              <a:defRPr/>
            </a:pP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95800" y="1981200"/>
            <a:ext cx="4038600" cy="2984500"/>
          </a:xfr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5224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219199"/>
          </a:xfrm>
        </p:spPr>
        <p:txBody>
          <a:bodyPr/>
          <a:lstStyle/>
          <a:p>
            <a:pPr algn="ctr"/>
            <a:r>
              <a:rPr lang="en-US" sz="3200" b="1" dirty="0" smtClean="0"/>
              <a:t>Statewide Parcel Integration Project – aligning with Revenue efforts</a:t>
            </a:r>
            <a:endParaRPr lang="en-US" dirty="0"/>
          </a:p>
        </p:txBody>
      </p:sp>
      <p:sp>
        <p:nvSpPr>
          <p:cNvPr id="3" name="Subtitle 2"/>
          <p:cNvSpPr>
            <a:spLocks noGrp="1"/>
          </p:cNvSpPr>
          <p:nvPr>
            <p:ph type="subTitle" idx="1"/>
          </p:nvPr>
        </p:nvSpPr>
        <p:spPr>
          <a:xfrm>
            <a:off x="457200" y="1447800"/>
            <a:ext cx="5410200" cy="4191000"/>
          </a:xfrm>
        </p:spPr>
        <p:txBody>
          <a:bodyPr/>
          <a:lstStyle/>
          <a:p>
            <a:pPr marL="457200" indent="-457200" algn="l">
              <a:buFont typeface="Arial" pitchFamily="34" charset="0"/>
              <a:buChar char="•"/>
            </a:pPr>
            <a:r>
              <a:rPr lang="en-US" sz="2400" dirty="0" smtClean="0"/>
              <a:t>Legislation </a:t>
            </a:r>
          </a:p>
          <a:p>
            <a:pPr marL="457200" indent="-457200" algn="l">
              <a:buFont typeface="Arial" pitchFamily="34" charset="0"/>
              <a:buChar char="•"/>
            </a:pPr>
            <a:r>
              <a:rPr lang="en-US" sz="2400" dirty="0" smtClean="0"/>
              <a:t>License Agreement </a:t>
            </a:r>
          </a:p>
          <a:p>
            <a:pPr marL="457200" indent="-457200" algn="l">
              <a:buFont typeface="Arial" pitchFamily="34" charset="0"/>
              <a:buChar char="•"/>
            </a:pPr>
            <a:r>
              <a:rPr lang="en-US" sz="2400" dirty="0" smtClean="0"/>
              <a:t>Exchange Guideline </a:t>
            </a:r>
          </a:p>
          <a:p>
            <a:pPr marL="457200" indent="-457200" algn="l">
              <a:buFont typeface="Arial" pitchFamily="34" charset="0"/>
              <a:buChar char="•"/>
            </a:pPr>
            <a:r>
              <a:rPr lang="en-US" sz="2400" dirty="0" smtClean="0"/>
              <a:t>Regional Collaborations  </a:t>
            </a:r>
          </a:p>
          <a:p>
            <a:pPr marL="457200" indent="-457200" algn="l">
              <a:buFont typeface="Arial" pitchFamily="34" charset="0"/>
              <a:buChar char="•"/>
            </a:pPr>
            <a:r>
              <a:rPr lang="en-US" sz="2400" dirty="0" smtClean="0"/>
              <a:t>MN Dept. of Revenue Project</a:t>
            </a:r>
            <a:endParaRPr lang="en-US" sz="2400" dirty="0"/>
          </a:p>
        </p:txBody>
      </p:sp>
      <p:pic>
        <p:nvPicPr>
          <p:cNvPr id="4" name="Picture 2"/>
          <p:cNvPicPr>
            <a:picLocks noChangeAspect="1" noChangeArrowheads="1"/>
          </p:cNvPicPr>
          <p:nvPr/>
        </p:nvPicPr>
        <p:blipFill>
          <a:blip r:embed="rId3" cstate="print"/>
          <a:srcRect/>
          <a:stretch>
            <a:fillRect/>
          </a:stretch>
        </p:blipFill>
        <p:spPr bwMode="auto">
          <a:xfrm>
            <a:off x="2438400" y="3886200"/>
            <a:ext cx="4572000" cy="2286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3242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58374" y="6250163"/>
            <a:ext cx="1161826" cy="365125"/>
          </a:xfrm>
          <a:prstGeom prst="rect">
            <a:avLst/>
          </a:prstGeom>
        </p:spPr>
        <p:txBody>
          <a:bodyPr/>
          <a:lstStyle/>
          <a:p>
            <a:fld id="{A7B8882C-DB79-42F8-A6F0-7A321D99DCB5}" type="slidenum">
              <a:rPr lang="en-US" smtClean="0">
                <a:solidFill>
                  <a:prstClr val="black"/>
                </a:solidFill>
              </a:rPr>
              <a:pPr/>
              <a:t>36</a:t>
            </a:fld>
            <a:endParaRPr lang="en-US" dirty="0">
              <a:solidFill>
                <a:prstClr val="black"/>
              </a:solidFill>
            </a:endParaRPr>
          </a:p>
        </p:txBody>
      </p:sp>
      <p:sp>
        <p:nvSpPr>
          <p:cNvPr id="3" name="Content Placeholder 2"/>
          <p:cNvSpPr txBox="1">
            <a:spLocks/>
          </p:cNvSpPr>
          <p:nvPr/>
        </p:nvSpPr>
        <p:spPr>
          <a:xfrm>
            <a:off x="228600" y="1981200"/>
            <a:ext cx="8839200" cy="4572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1">
              <a:buClr>
                <a:srgbClr val="31B6FD"/>
              </a:buClr>
              <a:buFont typeface="Wingdings" pitchFamily="2" charset="2"/>
              <a:buChar char="§"/>
            </a:pPr>
            <a:r>
              <a:rPr lang="en-US" sz="2800" dirty="0">
                <a:solidFill>
                  <a:srgbClr val="0070C0"/>
                </a:solidFill>
              </a:rPr>
              <a:t>To electronically collect data at a more detailed level.</a:t>
            </a:r>
          </a:p>
          <a:p>
            <a:pPr lvl="2">
              <a:buClr>
                <a:srgbClr val="31B6FD"/>
              </a:buClr>
              <a:buFont typeface="Wingdings" pitchFamily="2" charset="2"/>
              <a:buChar char="§"/>
            </a:pPr>
            <a:r>
              <a:rPr lang="en-US" sz="2400" dirty="0">
                <a:solidFill>
                  <a:srgbClr val="0070C0"/>
                </a:solidFill>
              </a:rPr>
              <a:t>UTA level	   </a:t>
            </a:r>
            <a:r>
              <a:rPr lang="en-US" sz="2400" dirty="0" smtClean="0">
                <a:solidFill>
                  <a:srgbClr val="0070C0"/>
                </a:solidFill>
              </a:rPr>
              <a:t> </a:t>
            </a:r>
            <a:r>
              <a:rPr lang="en-US" sz="2400" dirty="0">
                <a:solidFill>
                  <a:srgbClr val="0070C0"/>
                </a:solidFill>
              </a:rPr>
              <a:t>sub-parcel level</a:t>
            </a:r>
          </a:p>
          <a:p>
            <a:pPr marL="301943" lvl="1" indent="0">
              <a:buClr>
                <a:srgbClr val="31B6FD"/>
              </a:buClr>
              <a:buFont typeface="Symbol" pitchFamily="18" charset="2"/>
              <a:buNone/>
            </a:pPr>
            <a:endParaRPr lang="en-US" sz="1050" dirty="0">
              <a:solidFill>
                <a:srgbClr val="0070C0"/>
              </a:solidFill>
            </a:endParaRPr>
          </a:p>
          <a:p>
            <a:pPr lvl="1">
              <a:buClr>
                <a:srgbClr val="31B6FD"/>
              </a:buClr>
              <a:buFont typeface="Wingdings" pitchFamily="2" charset="2"/>
              <a:buChar char="§"/>
            </a:pPr>
            <a:r>
              <a:rPr lang="en-US" sz="2800" dirty="0">
                <a:solidFill>
                  <a:srgbClr val="0070C0"/>
                </a:solidFill>
              </a:rPr>
              <a:t>Consolidation of the county data submissions into one standard format</a:t>
            </a:r>
            <a:r>
              <a:rPr lang="en-US" sz="2800" dirty="0" smtClean="0">
                <a:solidFill>
                  <a:srgbClr val="0070C0"/>
                </a:solidFill>
              </a:rPr>
              <a:t>.</a:t>
            </a:r>
          </a:p>
          <a:p>
            <a:pPr lvl="2">
              <a:buClr>
                <a:srgbClr val="31B6FD"/>
              </a:buClr>
              <a:buFont typeface="Wingdings" pitchFamily="2" charset="2"/>
              <a:buChar char="§"/>
            </a:pPr>
            <a:r>
              <a:rPr lang="en-US" sz="2400" dirty="0" smtClean="0">
                <a:solidFill>
                  <a:srgbClr val="0070C0"/>
                </a:solidFill>
              </a:rPr>
              <a:t>Currently 9 formats</a:t>
            </a:r>
            <a:endParaRPr lang="en-US" sz="2400" dirty="0">
              <a:solidFill>
                <a:srgbClr val="0070C0"/>
              </a:solidFill>
            </a:endParaRPr>
          </a:p>
          <a:p>
            <a:pPr lvl="1">
              <a:buClr>
                <a:srgbClr val="31B6FD"/>
              </a:buClr>
              <a:buFont typeface="Wingdings" pitchFamily="2" charset="2"/>
              <a:buChar char="§"/>
            </a:pPr>
            <a:endParaRPr lang="en-US" sz="1050" dirty="0">
              <a:solidFill>
                <a:srgbClr val="0070C0"/>
              </a:solidFill>
            </a:endParaRPr>
          </a:p>
          <a:p>
            <a:pPr lvl="1">
              <a:buClr>
                <a:srgbClr val="31B6FD"/>
              </a:buClr>
              <a:buFont typeface="Wingdings" pitchFamily="2" charset="2"/>
              <a:buChar char="§"/>
            </a:pPr>
            <a:r>
              <a:rPr lang="en-US" sz="2800" dirty="0">
                <a:solidFill>
                  <a:srgbClr val="0070C0"/>
                </a:solidFill>
              </a:rPr>
              <a:t>Reporting/data extracts available to Revenue, counties and other stakeholders.</a:t>
            </a:r>
          </a:p>
          <a:p>
            <a:pPr lvl="2">
              <a:buClr>
                <a:srgbClr val="31B6FD"/>
              </a:buClr>
              <a:buFont typeface="Wingdings" pitchFamily="2" charset="2"/>
              <a:buChar char="§"/>
            </a:pPr>
            <a:r>
              <a:rPr lang="en-US" sz="2400" dirty="0">
                <a:solidFill>
                  <a:srgbClr val="0070C0"/>
                </a:solidFill>
              </a:rPr>
              <a:t>Improved data portal, messaging</a:t>
            </a:r>
          </a:p>
          <a:p>
            <a:pPr marL="301943" lvl="1" indent="0">
              <a:buClr>
                <a:srgbClr val="31B6FD"/>
              </a:buClr>
              <a:buFont typeface="Symbol" pitchFamily="18" charset="2"/>
              <a:buNone/>
            </a:pPr>
            <a:endParaRPr lang="en-US" sz="2400" dirty="0">
              <a:solidFill>
                <a:srgbClr val="0070C0"/>
              </a:solidFill>
            </a:endParaRPr>
          </a:p>
        </p:txBody>
      </p:sp>
      <p:sp>
        <p:nvSpPr>
          <p:cNvPr id="4" name="Title 1"/>
          <p:cNvSpPr txBox="1">
            <a:spLocks/>
          </p:cNvSpPr>
          <p:nvPr/>
        </p:nvSpPr>
        <p:spPr>
          <a:xfrm>
            <a:off x="533400" y="990600"/>
            <a:ext cx="3276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rgbClr val="0070C0"/>
                </a:solidFill>
              </a:rPr>
              <a:t>Project Scope</a:t>
            </a:r>
            <a:endParaRPr lang="en-US" sz="4000" dirty="0">
              <a:solidFill>
                <a:srgbClr val="0070C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8" y="6349114"/>
            <a:ext cx="2306782" cy="304669"/>
          </a:xfrm>
          <a:prstGeom prst="rect">
            <a:avLst/>
          </a:prstGeom>
        </p:spPr>
      </p:pic>
      <p:sp>
        <p:nvSpPr>
          <p:cNvPr id="5" name="Right Arrow 4"/>
          <p:cNvSpPr/>
          <p:nvPr/>
        </p:nvSpPr>
        <p:spPr>
          <a:xfrm>
            <a:off x="2514600" y="2594264"/>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08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133600"/>
            <a:ext cx="8382000" cy="3754874"/>
          </a:xfrm>
          <a:prstGeom prst="rect">
            <a:avLst/>
          </a:prstGeom>
        </p:spPr>
        <p:txBody>
          <a:bodyPr wrap="square">
            <a:spAutoFit/>
          </a:bodyPr>
          <a:lstStyle/>
          <a:p>
            <a:pPr>
              <a:buFont typeface="Wingdings" pitchFamily="2" charset="2"/>
              <a:buChar char="§"/>
            </a:pPr>
            <a:r>
              <a:rPr lang="en-US" sz="2400" dirty="0">
                <a:solidFill>
                  <a:srgbClr val="0070C0"/>
                </a:solidFill>
              </a:rPr>
              <a:t>Phase 1 – The technical model will be developed and the first file (valuation) will be submitted by all counties.</a:t>
            </a:r>
          </a:p>
          <a:p>
            <a:pPr>
              <a:buFont typeface="Wingdings" pitchFamily="2" charset="2"/>
              <a:buChar char="§"/>
            </a:pPr>
            <a:endParaRPr lang="en-US" sz="1100" dirty="0" smtClean="0">
              <a:solidFill>
                <a:srgbClr val="0070C0"/>
              </a:solidFill>
            </a:endParaRPr>
          </a:p>
          <a:p>
            <a:pPr>
              <a:buFont typeface="Wingdings" pitchFamily="2" charset="2"/>
              <a:buChar char="§"/>
            </a:pPr>
            <a:endParaRPr lang="en-US" sz="1100" dirty="0">
              <a:solidFill>
                <a:srgbClr val="0070C0"/>
              </a:solidFill>
            </a:endParaRPr>
          </a:p>
          <a:p>
            <a:pPr>
              <a:buFont typeface="Wingdings" pitchFamily="2" charset="2"/>
              <a:buChar char="§"/>
            </a:pPr>
            <a:r>
              <a:rPr lang="en-US" sz="2400" dirty="0">
                <a:solidFill>
                  <a:srgbClr val="0070C0"/>
                </a:solidFill>
              </a:rPr>
              <a:t>Phase 2 – More files will be submitted by all counties, including tax data.  A more advanced portal will be developed and hopefully counties will be able to pull information and reports from the warehouse.</a:t>
            </a:r>
          </a:p>
          <a:p>
            <a:pPr>
              <a:buFont typeface="Wingdings" pitchFamily="2" charset="2"/>
              <a:buChar char="§"/>
            </a:pPr>
            <a:endParaRPr lang="en-US" sz="1200" dirty="0" smtClean="0">
              <a:solidFill>
                <a:srgbClr val="0070C0"/>
              </a:solidFill>
            </a:endParaRPr>
          </a:p>
          <a:p>
            <a:pPr>
              <a:buFont typeface="Wingdings" pitchFamily="2" charset="2"/>
              <a:buChar char="§"/>
            </a:pPr>
            <a:endParaRPr lang="en-US" sz="1200" dirty="0">
              <a:solidFill>
                <a:srgbClr val="0070C0"/>
              </a:solidFill>
            </a:endParaRPr>
          </a:p>
          <a:p>
            <a:pPr>
              <a:buFont typeface="Wingdings" pitchFamily="2" charset="2"/>
              <a:buChar char="§"/>
            </a:pPr>
            <a:r>
              <a:rPr lang="en-US" sz="2400" dirty="0">
                <a:solidFill>
                  <a:srgbClr val="0070C0"/>
                </a:solidFill>
              </a:rPr>
              <a:t>Phase 3 – Determination of what additional CAMA data is needed.</a:t>
            </a:r>
          </a:p>
        </p:txBody>
      </p:sp>
      <p:sp>
        <p:nvSpPr>
          <p:cNvPr id="5" name="Title 1"/>
          <p:cNvSpPr txBox="1">
            <a:spLocks/>
          </p:cNvSpPr>
          <p:nvPr/>
        </p:nvSpPr>
        <p:spPr>
          <a:xfrm>
            <a:off x="533400" y="990600"/>
            <a:ext cx="3276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rgbClr val="0070C0"/>
                </a:solidFill>
              </a:rPr>
              <a:t>Project Scope</a:t>
            </a:r>
            <a:endParaRPr lang="en-US" sz="4000" dirty="0">
              <a:solidFill>
                <a:srgbClr val="0070C0"/>
              </a:solidFill>
            </a:endParaRPr>
          </a:p>
        </p:txBody>
      </p:sp>
    </p:spTree>
    <p:extLst>
      <p:ext uri="{BB962C8B-B14F-4D97-AF65-F5344CB8AC3E}">
        <p14:creationId xmlns:p14="http://schemas.microsoft.com/office/powerpoint/2010/main" val="2118501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1437"/>
            <a:ext cx="4648200" cy="4830763"/>
          </a:xfrm>
        </p:spPr>
        <p:txBody>
          <a:bodyPr/>
          <a:lstStyle/>
          <a:p>
            <a:r>
              <a:rPr lang="en-US" dirty="0" smtClean="0"/>
              <a:t>Multi </a:t>
            </a:r>
            <a:r>
              <a:rPr lang="en-US" dirty="0"/>
              <a:t>g</a:t>
            </a:r>
            <a:r>
              <a:rPr lang="en-US" dirty="0" smtClean="0"/>
              <a:t>overnment/agency</a:t>
            </a:r>
          </a:p>
          <a:p>
            <a:pPr lvl="1"/>
            <a:r>
              <a:rPr lang="en-US" dirty="0" smtClean="0"/>
              <a:t>MnDOT, MnGeo, Met Council</a:t>
            </a:r>
          </a:p>
          <a:p>
            <a:r>
              <a:rPr lang="en-US" dirty="0" smtClean="0"/>
              <a:t>Single authoritative </a:t>
            </a:r>
            <a:r>
              <a:rPr lang="en-US" dirty="0"/>
              <a:t>c</a:t>
            </a:r>
            <a:r>
              <a:rPr lang="en-US" dirty="0" smtClean="0"/>
              <a:t>enterline</a:t>
            </a:r>
          </a:p>
          <a:p>
            <a:r>
              <a:rPr lang="en-US" dirty="0" smtClean="0"/>
              <a:t>Common tools</a:t>
            </a:r>
          </a:p>
          <a:p>
            <a:r>
              <a:rPr lang="en-US" dirty="0" smtClean="0"/>
              <a:t>Roads and highways at MnDOT</a:t>
            </a:r>
          </a:p>
          <a:p>
            <a:r>
              <a:rPr lang="en-US" dirty="0" smtClean="0"/>
              <a:t>Pilot and partners</a:t>
            </a:r>
          </a:p>
          <a:p>
            <a:pPr lvl="1"/>
            <a:r>
              <a:rPr lang="en-US" dirty="0" smtClean="0"/>
              <a:t>Stearns, Benton, Carver, Ramsey, Mahnomen</a:t>
            </a:r>
          </a:p>
          <a:p>
            <a:pPr lvl="1"/>
            <a:r>
              <a:rPr lang="en-US" dirty="0" smtClean="0"/>
              <a:t>White Earth Nation</a:t>
            </a:r>
          </a:p>
          <a:p>
            <a:pPr lvl="1"/>
            <a:r>
              <a:rPr lang="en-US" dirty="0" smtClean="0"/>
              <a:t>NextGen 911</a:t>
            </a:r>
            <a:endParaRPr lang="en-US" dirty="0"/>
          </a:p>
        </p:txBody>
      </p:sp>
      <p:sp>
        <p:nvSpPr>
          <p:cNvPr id="4" name="Title 3"/>
          <p:cNvSpPr>
            <a:spLocks noGrp="1"/>
          </p:cNvSpPr>
          <p:nvPr>
            <p:ph type="title"/>
          </p:nvPr>
        </p:nvSpPr>
        <p:spPr/>
        <p:txBody>
          <a:bodyPr/>
          <a:lstStyle/>
          <a:p>
            <a:r>
              <a:rPr lang="en-US" dirty="0" smtClean="0"/>
              <a:t>Street Centerlines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04" t="27620" r="12818" b="13889"/>
          <a:stretch/>
        </p:blipFill>
        <p:spPr bwMode="auto">
          <a:xfrm>
            <a:off x="4495800" y="2651016"/>
            <a:ext cx="4191000" cy="2688021"/>
          </a:xfrm>
          <a:prstGeom prst="rect">
            <a:avLst/>
          </a:prstGeom>
          <a:noFill/>
          <a:ln>
            <a:noFill/>
          </a:ln>
          <a:effectLst>
            <a:outerShdw dist="8890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126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David Fawcett</a:t>
            </a:r>
            <a:endParaRPr lang="en-US" dirty="0"/>
          </a:p>
        </p:txBody>
      </p:sp>
      <p:sp>
        <p:nvSpPr>
          <p:cNvPr id="6" name="Title 5"/>
          <p:cNvSpPr>
            <a:spLocks noGrp="1"/>
          </p:cNvSpPr>
          <p:nvPr>
            <p:ph type="title"/>
          </p:nvPr>
        </p:nvSpPr>
        <p:spPr>
          <a:xfrm>
            <a:off x="2362200" y="914400"/>
            <a:ext cx="3810000" cy="3048000"/>
          </a:xfrm>
        </p:spPr>
        <p:txBody>
          <a:bodyPr/>
          <a:lstStyle/>
          <a:p>
            <a:r>
              <a:rPr lang="en-US" dirty="0" smtClean="0"/>
              <a:t>Demo and </a:t>
            </a:r>
            <a:r>
              <a:rPr lang="en-US" dirty="0" err="1" smtClean="0"/>
              <a:t>Dicsussion</a:t>
            </a:r>
            <a:r>
              <a:rPr lang="en-US" dirty="0" smtClean="0"/>
              <a:t> – Minnesota Geospatial Commons</a:t>
            </a:r>
            <a:endParaRPr lang="en-US" dirty="0"/>
          </a:p>
        </p:txBody>
      </p:sp>
    </p:spTree>
    <p:extLst>
      <p:ext uri="{BB962C8B-B14F-4D97-AF65-F5344CB8AC3E}">
        <p14:creationId xmlns:p14="http://schemas.microsoft.com/office/powerpoint/2010/main" val="292749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 </a:t>
            </a:r>
            <a:endParaRPr lang="en-US" dirty="0"/>
          </a:p>
        </p:txBody>
      </p:sp>
      <p:sp>
        <p:nvSpPr>
          <p:cNvPr id="3" name="Title 2"/>
          <p:cNvSpPr>
            <a:spLocks noGrp="1"/>
          </p:cNvSpPr>
          <p:nvPr>
            <p:ph type="title"/>
          </p:nvPr>
        </p:nvSpPr>
        <p:spPr>
          <a:xfrm>
            <a:off x="228600" y="2667000"/>
            <a:ext cx="6324600" cy="1295400"/>
          </a:xfrm>
        </p:spPr>
        <p:txBody>
          <a:bodyPr/>
          <a:lstStyle/>
          <a:p>
            <a:r>
              <a:rPr lang="en-US" sz="2800" dirty="0" smtClean="0"/>
              <a:t>May 29, 2013 </a:t>
            </a:r>
            <a:r>
              <a:rPr lang="en-US" sz="2800" dirty="0" smtClean="0"/>
              <a:t>Meeting Minutes</a:t>
            </a:r>
            <a:br>
              <a:rPr lang="en-US" sz="2800" dirty="0" smtClean="0"/>
            </a:br>
            <a:r>
              <a:rPr lang="en-US" sz="1200" dirty="0" smtClean="0">
                <a:hlinkClick r:id="rId3"/>
              </a:rPr>
              <a:t>http://www.mngeo.state.mn.us/councils/statewide/SWGAC_minutes_2013May29.pdf</a:t>
            </a:r>
            <a:endParaRPr lang="en-US" sz="1200" dirty="0"/>
          </a:p>
        </p:txBody>
      </p:sp>
    </p:spTree>
    <p:extLst>
      <p:ext uri="{BB962C8B-B14F-4D97-AF65-F5344CB8AC3E}">
        <p14:creationId xmlns:p14="http://schemas.microsoft.com/office/powerpoint/2010/main" val="846630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MPj04395360000[1]"/>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4514" y="-36286"/>
            <a:ext cx="16687800" cy="8980488"/>
          </a:xfrm>
        </p:spPr>
      </p:pic>
      <p:sp>
        <p:nvSpPr>
          <p:cNvPr id="40963" name="Rectangle 3"/>
          <p:cNvSpPr>
            <a:spLocks noChangeArrowheads="1"/>
          </p:cNvSpPr>
          <p:nvPr/>
        </p:nvSpPr>
        <p:spPr bwMode="auto">
          <a:xfrm>
            <a:off x="457200" y="1981200"/>
            <a:ext cx="845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8800" dirty="0">
                <a:solidFill>
                  <a:srgbClr val="FF6600"/>
                </a:solidFill>
                <a:latin typeface="Calibri" pitchFamily="34" charset="0"/>
              </a:rPr>
              <a:t>Questions?</a:t>
            </a:r>
            <a:endParaRPr lang="en-US" sz="8800" i="1" dirty="0">
              <a:solidFill>
                <a:srgbClr val="FF6600"/>
              </a:solidFill>
              <a:latin typeface="Calibri" pitchFamily="34" charset="0"/>
            </a:endParaRPr>
          </a:p>
        </p:txBody>
      </p:sp>
    </p:spTree>
    <p:extLst>
      <p:ext uri="{BB962C8B-B14F-4D97-AF65-F5344CB8AC3E}">
        <p14:creationId xmlns:p14="http://schemas.microsoft.com/office/powerpoint/2010/main" val="3273819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62200" y="2514600"/>
            <a:ext cx="4953000" cy="3200400"/>
          </a:xfrm>
        </p:spPr>
        <p:txBody>
          <a:bodyPr/>
          <a:lstStyle/>
          <a:p>
            <a:pPr marL="457200" indent="-457200" algn="l">
              <a:buFont typeface="Arial" pitchFamily="34" charset="0"/>
              <a:buChar char="•"/>
            </a:pPr>
            <a:r>
              <a:rPr lang="en-US" sz="2800" dirty="0" smtClean="0">
                <a:latin typeface="Arial" pitchFamily="34" charset="0"/>
                <a:cs typeface="Arial" pitchFamily="34" charset="0"/>
              </a:rPr>
              <a:t>December 11, 2013 </a:t>
            </a:r>
          </a:p>
          <a:p>
            <a:pPr marL="457200" indent="-457200" algn="l">
              <a:buFont typeface="Arial" pitchFamily="34" charset="0"/>
              <a:buChar char="•"/>
            </a:pPr>
            <a:r>
              <a:rPr lang="en-US" sz="2800" dirty="0" smtClean="0">
                <a:latin typeface="Arial" pitchFamily="34" charset="0"/>
                <a:cs typeface="Arial" pitchFamily="34" charset="0"/>
              </a:rPr>
              <a:t>March 12</a:t>
            </a:r>
            <a:r>
              <a:rPr lang="en-US" sz="2800" baseline="30000" dirty="0" smtClean="0">
                <a:latin typeface="Arial" pitchFamily="34" charset="0"/>
                <a:cs typeface="Arial" pitchFamily="34" charset="0"/>
              </a:rPr>
              <a:t>th</a:t>
            </a:r>
            <a:r>
              <a:rPr lang="en-US" sz="2800" dirty="0" smtClean="0">
                <a:latin typeface="Arial" pitchFamily="34" charset="0"/>
                <a:cs typeface="Arial" pitchFamily="34" charset="0"/>
              </a:rPr>
              <a:t>, 2014</a:t>
            </a:r>
          </a:p>
          <a:p>
            <a:pPr marL="457200" indent="-457200" algn="l">
              <a:buFont typeface="Arial" pitchFamily="34" charset="0"/>
              <a:buChar char="•"/>
            </a:pPr>
            <a:r>
              <a:rPr lang="en-US" sz="2800" dirty="0" smtClean="0">
                <a:latin typeface="Arial" pitchFamily="34" charset="0"/>
                <a:cs typeface="Arial" pitchFamily="34" charset="0"/>
              </a:rPr>
              <a:t>June 18</a:t>
            </a:r>
            <a:r>
              <a:rPr lang="en-US" sz="2800" baseline="30000" dirty="0" smtClean="0">
                <a:latin typeface="Arial" pitchFamily="34" charset="0"/>
                <a:cs typeface="Arial" pitchFamily="34" charset="0"/>
              </a:rPr>
              <a:t>th</a:t>
            </a:r>
            <a:r>
              <a:rPr lang="en-US" sz="2800" dirty="0" smtClean="0">
                <a:latin typeface="Arial" pitchFamily="34" charset="0"/>
                <a:cs typeface="Arial" pitchFamily="34" charset="0"/>
              </a:rPr>
              <a:t>, 2014</a:t>
            </a:r>
            <a:endParaRPr lang="en-US" sz="2800" dirty="0">
              <a:latin typeface="Arial" pitchFamily="34" charset="0"/>
              <a:cs typeface="Arial" pitchFamily="34" charset="0"/>
            </a:endParaRPr>
          </a:p>
        </p:txBody>
      </p:sp>
      <p:sp>
        <p:nvSpPr>
          <p:cNvPr id="3" name="Title 2"/>
          <p:cNvSpPr>
            <a:spLocks noGrp="1"/>
          </p:cNvSpPr>
          <p:nvPr>
            <p:ph type="title"/>
          </p:nvPr>
        </p:nvSpPr>
        <p:spPr>
          <a:xfrm>
            <a:off x="914400" y="838200"/>
            <a:ext cx="7239000" cy="1219200"/>
          </a:xfrm>
        </p:spPr>
        <p:txBody>
          <a:bodyPr/>
          <a:lstStyle/>
          <a:p>
            <a:pPr algn="l"/>
            <a:r>
              <a:rPr lang="en-US" dirty="0" smtClean="0"/>
              <a:t>Future Meetings – </a:t>
            </a:r>
            <a:r>
              <a:rPr lang="en-US" sz="2800" dirty="0" smtClean="0"/>
              <a:t>Suggested dates</a:t>
            </a:r>
            <a:endParaRPr lang="en-US" sz="2800" dirty="0"/>
          </a:p>
        </p:txBody>
      </p:sp>
    </p:spTree>
    <p:extLst>
      <p:ext uri="{BB962C8B-B14F-4D97-AF65-F5344CB8AC3E}">
        <p14:creationId xmlns:p14="http://schemas.microsoft.com/office/powerpoint/2010/main" val="4205034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 </a:t>
            </a:r>
            <a:endParaRPr lang="en-US" dirty="0"/>
          </a:p>
        </p:txBody>
      </p:sp>
      <p:sp>
        <p:nvSpPr>
          <p:cNvPr id="3" name="Title 2"/>
          <p:cNvSpPr>
            <a:spLocks noGrp="1"/>
          </p:cNvSpPr>
          <p:nvPr>
            <p:ph type="title"/>
          </p:nvPr>
        </p:nvSpPr>
        <p:spPr>
          <a:xfrm>
            <a:off x="2133600" y="2057400"/>
            <a:ext cx="3810000" cy="1295400"/>
          </a:xfrm>
        </p:spPr>
        <p:txBody>
          <a:bodyPr/>
          <a:lstStyle/>
          <a:p>
            <a:r>
              <a:rPr lang="en-US" sz="6000" b="1" dirty="0" smtClean="0"/>
              <a:t>Thank you!</a:t>
            </a:r>
            <a:endParaRPr lang="en-US" sz="6000" b="1" dirty="0"/>
          </a:p>
        </p:txBody>
      </p:sp>
    </p:spTree>
    <p:extLst>
      <p:ext uri="{BB962C8B-B14F-4D97-AF65-F5344CB8AC3E}">
        <p14:creationId xmlns:p14="http://schemas.microsoft.com/office/powerpoint/2010/main" val="275560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828800"/>
            <a:ext cx="5943600" cy="2895600"/>
          </a:xfrm>
        </p:spPr>
        <p:txBody>
          <a:bodyPr/>
          <a:lstStyle/>
          <a:p>
            <a:r>
              <a:rPr lang="en-US" dirty="0" smtClean="0"/>
              <a:t>Council mission </a:t>
            </a:r>
            <a:br>
              <a:rPr lang="en-US" dirty="0" smtClean="0"/>
            </a:br>
            <a:r>
              <a:rPr lang="en-US" dirty="0" smtClean="0"/>
              <a:t/>
            </a:r>
            <a:br>
              <a:rPr lang="en-US" dirty="0" smtClean="0"/>
            </a:br>
            <a:r>
              <a:rPr lang="en-US" dirty="0" smtClean="0"/>
              <a:t>Roles, responsibilities</a:t>
            </a:r>
            <a:r>
              <a:rPr lang="en-US" dirty="0"/>
              <a:t>, </a:t>
            </a:r>
            <a:r>
              <a:rPr lang="en-US" dirty="0" smtClean="0"/>
              <a:t>and </a:t>
            </a:r>
            <a:r>
              <a:rPr lang="en-US" dirty="0"/>
              <a:t>expectations</a:t>
            </a:r>
          </a:p>
        </p:txBody>
      </p:sp>
    </p:spTree>
    <p:extLst>
      <p:ext uri="{BB962C8B-B14F-4D97-AF65-F5344CB8AC3E}">
        <p14:creationId xmlns:p14="http://schemas.microsoft.com/office/powerpoint/2010/main" val="155187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a:t>
            </a:r>
            <a:r>
              <a:rPr lang="en-US" dirty="0"/>
              <a:t>mission of the council is to promote efficient and effective use of resources by providing leadership and direction in the development, management and use of geographic information in Minnesota. The council makes recommendations in areas including, but not limited to: policies, institutional arrangements, standards, education and stewardship</a:t>
            </a:r>
            <a:r>
              <a:rPr lang="en-US" dirty="0" smtClean="0"/>
              <a:t>.</a:t>
            </a:r>
          </a:p>
          <a:p>
            <a:endParaRPr lang="en-US" dirty="0"/>
          </a:p>
          <a:p>
            <a:pPr marL="0" indent="0">
              <a:buNone/>
            </a:pPr>
            <a:r>
              <a:rPr lang="en-US" sz="3200" dirty="0" smtClean="0"/>
              <a:t>Does this still fit?</a:t>
            </a:r>
            <a:endParaRPr lang="en-US" sz="3200" dirty="0"/>
          </a:p>
        </p:txBody>
      </p:sp>
      <p:sp>
        <p:nvSpPr>
          <p:cNvPr id="3" name="Title 2"/>
          <p:cNvSpPr>
            <a:spLocks noGrp="1"/>
          </p:cNvSpPr>
          <p:nvPr>
            <p:ph type="title"/>
          </p:nvPr>
        </p:nvSpPr>
        <p:spPr/>
        <p:txBody>
          <a:bodyPr/>
          <a:lstStyle/>
          <a:p>
            <a:r>
              <a:rPr lang="en-US" dirty="0" smtClean="0"/>
              <a:t>Mission</a:t>
            </a:r>
            <a:endParaRPr lang="en-US" dirty="0"/>
          </a:p>
        </p:txBody>
      </p:sp>
    </p:spTree>
    <p:extLst>
      <p:ext uri="{BB962C8B-B14F-4D97-AF65-F5344CB8AC3E}">
        <p14:creationId xmlns:p14="http://schemas.microsoft.com/office/powerpoint/2010/main" val="93525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05800" cy="4754563"/>
          </a:xfrm>
        </p:spPr>
        <p:txBody>
          <a:bodyPr/>
          <a:lstStyle/>
          <a:p>
            <a:pPr marL="0" indent="0">
              <a:buNone/>
            </a:pPr>
            <a:r>
              <a:rPr lang="en-US" b="1" dirty="0" smtClean="0"/>
              <a:t>The </a:t>
            </a:r>
            <a:r>
              <a:rPr lang="en-US" b="1" dirty="0"/>
              <a:t>following guiding principles form the foundation for the council's activities and priorities. </a:t>
            </a:r>
            <a:endParaRPr lang="en-US" b="1" dirty="0" smtClean="0"/>
          </a:p>
          <a:p>
            <a:r>
              <a:rPr lang="en-US" sz="2200" dirty="0" smtClean="0"/>
              <a:t>Promote </a:t>
            </a:r>
            <a:r>
              <a:rPr lang="en-US" sz="2200" dirty="0"/>
              <a:t>efficient investments in geographic information</a:t>
            </a:r>
            <a:r>
              <a:rPr lang="en-US" sz="2200" dirty="0" smtClean="0"/>
              <a:t>.</a:t>
            </a:r>
          </a:p>
          <a:p>
            <a:endParaRPr lang="en-US" sz="800" dirty="0"/>
          </a:p>
          <a:p>
            <a:r>
              <a:rPr lang="en-US" sz="2200" dirty="0"/>
              <a:t>Promote geographic information as a public resource that should be widely shared with and available to interested parties</a:t>
            </a:r>
            <a:r>
              <a:rPr lang="en-US" sz="2200" dirty="0" smtClean="0"/>
              <a:t>.</a:t>
            </a:r>
          </a:p>
          <a:p>
            <a:endParaRPr lang="en-US" sz="800" dirty="0"/>
          </a:p>
          <a:p>
            <a:r>
              <a:rPr lang="en-US" sz="2200" dirty="0"/>
              <a:t>Support the establishment and use of geographic data standards and guidelines to better exchange and share information resources.</a:t>
            </a:r>
          </a:p>
          <a:p>
            <a:endParaRPr lang="en-US" dirty="0" smtClean="0"/>
          </a:p>
          <a:p>
            <a:endParaRPr lang="en-US" dirty="0"/>
          </a:p>
          <a:p>
            <a:pPr marL="0" indent="0">
              <a:buNone/>
            </a:pPr>
            <a:r>
              <a:rPr lang="en-US" b="1" dirty="0"/>
              <a:t>Are these still correct?</a:t>
            </a:r>
          </a:p>
          <a:p>
            <a:pPr marL="0" indent="0">
              <a:buNone/>
            </a:pPr>
            <a:endParaRPr lang="en-US" dirty="0" smtClean="0"/>
          </a:p>
          <a:p>
            <a:endParaRPr lang="en-US" dirty="0"/>
          </a:p>
          <a:p>
            <a:endParaRPr lang="en-US" dirty="0"/>
          </a:p>
        </p:txBody>
      </p:sp>
      <p:sp>
        <p:nvSpPr>
          <p:cNvPr id="3" name="Title 2"/>
          <p:cNvSpPr>
            <a:spLocks noGrp="1"/>
          </p:cNvSpPr>
          <p:nvPr>
            <p:ph type="title"/>
          </p:nvPr>
        </p:nvSpPr>
        <p:spPr/>
        <p:txBody>
          <a:bodyPr/>
          <a:lstStyle/>
          <a:p>
            <a:r>
              <a:rPr lang="en-US" b="1" cap="all" dirty="0"/>
              <a:t>GUIDING PRINCIPLES</a:t>
            </a:r>
            <a:br>
              <a:rPr lang="en-US" b="1" cap="all" dirty="0"/>
            </a:br>
            <a:endParaRPr lang="en-US" dirty="0"/>
          </a:p>
        </p:txBody>
      </p:sp>
      <p:pic>
        <p:nvPicPr>
          <p:cNvPr id="3074" name="Picture 2" descr="C:\Users\dross\AppData\Local\Microsoft\Windows\Temporary Internet Files\Content.IE5\UFP3IKLF\MP9003987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48600" y="1981200"/>
            <a:ext cx="54428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3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6832600" cy="4525963"/>
          </a:xfrm>
        </p:spPr>
        <p:txBody>
          <a:bodyPr/>
          <a:lstStyle/>
          <a:p>
            <a:r>
              <a:rPr lang="en-US" dirty="0"/>
              <a:t>Promote education and training in GIS</a:t>
            </a:r>
            <a:r>
              <a:rPr lang="en-US" dirty="0" smtClean="0"/>
              <a:t>.</a:t>
            </a:r>
          </a:p>
          <a:p>
            <a:endParaRPr lang="en-US" sz="800" dirty="0"/>
          </a:p>
          <a:p>
            <a:r>
              <a:rPr lang="en-US" dirty="0"/>
              <a:t>Promote the beneficial uses of geographic information in the development of policy and the management of public resources</a:t>
            </a:r>
            <a:r>
              <a:rPr lang="en-US" dirty="0" smtClean="0"/>
              <a:t>.</a:t>
            </a:r>
          </a:p>
          <a:p>
            <a:endParaRPr lang="en-US" sz="800" dirty="0"/>
          </a:p>
          <a:p>
            <a:r>
              <a:rPr lang="en-US" dirty="0"/>
              <a:t>Provide a major forum where ideas and issues of the GIS community in Minnesota can be brought forward, discussed and acted upon, as appropriate.</a:t>
            </a:r>
          </a:p>
          <a:p>
            <a:endParaRPr lang="en-US" dirty="0" smtClean="0"/>
          </a:p>
          <a:p>
            <a:endParaRPr lang="en-US" dirty="0"/>
          </a:p>
          <a:p>
            <a:pPr marL="0" indent="0">
              <a:buNone/>
            </a:pPr>
            <a:r>
              <a:rPr lang="en-US" b="1" dirty="0" smtClean="0"/>
              <a:t>Are these still correct?</a:t>
            </a:r>
            <a:endParaRPr lang="en-US" b="1" dirty="0"/>
          </a:p>
        </p:txBody>
      </p:sp>
      <p:sp>
        <p:nvSpPr>
          <p:cNvPr id="3" name="Title 2"/>
          <p:cNvSpPr>
            <a:spLocks noGrp="1"/>
          </p:cNvSpPr>
          <p:nvPr>
            <p:ph type="title"/>
          </p:nvPr>
        </p:nvSpPr>
        <p:spPr/>
        <p:txBody>
          <a:bodyPr/>
          <a:lstStyle/>
          <a:p>
            <a:r>
              <a:rPr lang="en-US" b="1" cap="all" dirty="0"/>
              <a:t>GUIDING PRINCIPLES</a:t>
            </a:r>
            <a:endParaRPr lang="en-US" dirty="0"/>
          </a:p>
        </p:txBody>
      </p:sp>
      <p:pic>
        <p:nvPicPr>
          <p:cNvPr id="4098" name="Picture 2" descr="C:\Users\dross\AppData\Local\Microsoft\Windows\Temporary Internet Files\Content.IE5\8BEM53S2\MC9004490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981200"/>
            <a:ext cx="16256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70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7924800" cy="4906963"/>
          </a:xfrm>
        </p:spPr>
        <p:txBody>
          <a:bodyPr/>
          <a:lstStyle/>
          <a:p>
            <a:r>
              <a:rPr lang="en-US" sz="2200" dirty="0"/>
              <a:t>You are willing to be active in meetings and provide input, advice and guidance to MnGeo regarding  issues </a:t>
            </a:r>
            <a:r>
              <a:rPr lang="en-US" sz="2200" dirty="0" smtClean="0"/>
              <a:t>and  </a:t>
            </a:r>
            <a:r>
              <a:rPr lang="en-US" sz="2200" dirty="0"/>
              <a:t>information of importance to your sector and the council regarding activities, governance, needs, and opportunities related to geospatial.</a:t>
            </a:r>
          </a:p>
          <a:p>
            <a:pPr lvl="0"/>
            <a:endParaRPr lang="en-US" sz="1100" dirty="0" smtClean="0"/>
          </a:p>
          <a:p>
            <a:pPr lvl="0"/>
            <a:r>
              <a:rPr lang="en-US" sz="2200" dirty="0" smtClean="0"/>
              <a:t>You </a:t>
            </a:r>
            <a:r>
              <a:rPr lang="en-US" sz="2200" dirty="0"/>
              <a:t>currently have or are willing to obtain </a:t>
            </a:r>
            <a:r>
              <a:rPr lang="en-US" sz="2200" dirty="0" smtClean="0"/>
              <a:t>and engage contacts </a:t>
            </a:r>
            <a:r>
              <a:rPr lang="en-US" sz="2200" dirty="0"/>
              <a:t>in the broad sector you represent. </a:t>
            </a:r>
            <a:endParaRPr lang="en-US" sz="2200" dirty="0" smtClean="0"/>
          </a:p>
          <a:p>
            <a:pPr lvl="0"/>
            <a:endParaRPr lang="en-US" sz="1100" dirty="0"/>
          </a:p>
          <a:p>
            <a:pPr lvl="0"/>
            <a:r>
              <a:rPr lang="en-US" sz="2200" dirty="0"/>
              <a:t>You are willing to reach out to organizations and individuals in </a:t>
            </a:r>
            <a:r>
              <a:rPr lang="en-US" sz="2200" dirty="0" smtClean="0"/>
              <a:t>the </a:t>
            </a:r>
            <a:r>
              <a:rPr lang="en-US" sz="2200" dirty="0"/>
              <a:t>sector </a:t>
            </a:r>
            <a:r>
              <a:rPr lang="en-US" sz="2200" dirty="0" smtClean="0"/>
              <a:t>you represent to </a:t>
            </a:r>
            <a:r>
              <a:rPr lang="en-US" sz="2200" dirty="0"/>
              <a:t>obtain input and information regarding geospatial activities and opportunities and are also willing to provide information back to that sector to share activities from the meeting and information shared from other sectors</a:t>
            </a:r>
            <a:r>
              <a:rPr lang="en-US" sz="2200" dirty="0" smtClean="0"/>
              <a:t>.</a:t>
            </a:r>
          </a:p>
          <a:p>
            <a:pPr lvl="0"/>
            <a:endParaRPr lang="en-US" sz="800" dirty="0"/>
          </a:p>
          <a:p>
            <a:endParaRPr lang="en-US" dirty="0"/>
          </a:p>
        </p:txBody>
      </p:sp>
      <p:sp>
        <p:nvSpPr>
          <p:cNvPr id="3" name="Title 2"/>
          <p:cNvSpPr>
            <a:spLocks noGrp="1"/>
          </p:cNvSpPr>
          <p:nvPr>
            <p:ph type="title"/>
          </p:nvPr>
        </p:nvSpPr>
        <p:spPr/>
        <p:txBody>
          <a:bodyPr/>
          <a:lstStyle/>
          <a:p>
            <a:r>
              <a:rPr lang="en-US" dirty="0" smtClean="0"/>
              <a:t>Roles and responsibilities as a member…</a:t>
            </a:r>
            <a:endParaRPr lang="en-US" dirty="0"/>
          </a:p>
        </p:txBody>
      </p:sp>
    </p:spTree>
    <p:extLst>
      <p:ext uri="{BB962C8B-B14F-4D97-AF65-F5344CB8AC3E}">
        <p14:creationId xmlns:p14="http://schemas.microsoft.com/office/powerpoint/2010/main" val="143081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1_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2_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3_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6.xml><?xml version="1.0" encoding="utf-8"?>
<a:theme xmlns:a="http://schemas.openxmlformats.org/drawingml/2006/main" name="5_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7.xml><?xml version="1.0" encoding="utf-8"?>
<a:theme xmlns:a="http://schemas.openxmlformats.org/drawingml/2006/main" name="1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2D24607-FED4-4762-A783-12A915EC7DCB}">
  <ds:schemaRefs>
    <ds:schemaRef ds:uri="ESRI.ArcGIS.Mapping.OfficeIntegration.PowerPointInfo"/>
  </ds:schemaRefs>
</ds:datastoreItem>
</file>

<file path=customXml/itemProps10.xml><?xml version="1.0" encoding="utf-8"?>
<ds:datastoreItem xmlns:ds="http://schemas.openxmlformats.org/officeDocument/2006/customXml" ds:itemID="{1D8FDF1B-111A-4471-8A58-E6DFCB22456F}">
  <ds:schemaRefs>
    <ds:schemaRef ds:uri="ESRI.ArcGIS.Mapping.OfficeIntegration.PowerPointInfo"/>
  </ds:schemaRefs>
</ds:datastoreItem>
</file>

<file path=customXml/itemProps11.xml><?xml version="1.0" encoding="utf-8"?>
<ds:datastoreItem xmlns:ds="http://schemas.openxmlformats.org/officeDocument/2006/customXml" ds:itemID="{5FC77445-2136-466A-BE85-408946996817}">
  <ds:schemaRefs>
    <ds:schemaRef ds:uri="ESRI.ArcGIS.Mapping.OfficeIntegration.PowerPointInfo"/>
  </ds:schemaRefs>
</ds:datastoreItem>
</file>

<file path=customXml/itemProps12.xml><?xml version="1.0" encoding="utf-8"?>
<ds:datastoreItem xmlns:ds="http://schemas.openxmlformats.org/officeDocument/2006/customXml" ds:itemID="{B9CD6B21-DC93-4F93-840D-67BDD8E456E9}">
  <ds:schemaRefs>
    <ds:schemaRef ds:uri="ESRI.ArcGIS.Mapping.OfficeIntegration.PowerPointInfo"/>
  </ds:schemaRefs>
</ds:datastoreItem>
</file>

<file path=customXml/itemProps13.xml><?xml version="1.0" encoding="utf-8"?>
<ds:datastoreItem xmlns:ds="http://schemas.openxmlformats.org/officeDocument/2006/customXml" ds:itemID="{221900F7-CA69-4EB3-BB38-9C4A449722F4}">
  <ds:schemaRefs>
    <ds:schemaRef ds:uri="ESRI.ArcGIS.Mapping.OfficeIntegration.PowerPointInfo"/>
  </ds:schemaRefs>
</ds:datastoreItem>
</file>

<file path=customXml/itemProps14.xml><?xml version="1.0" encoding="utf-8"?>
<ds:datastoreItem xmlns:ds="http://schemas.openxmlformats.org/officeDocument/2006/customXml" ds:itemID="{94A741DC-8654-44F2-90DC-80D5B6A057B8}">
  <ds:schemaRefs>
    <ds:schemaRef ds:uri="ESRI.ArcGIS.Mapping.OfficeIntegration.PowerPointInfo"/>
  </ds:schemaRefs>
</ds:datastoreItem>
</file>

<file path=customXml/itemProps15.xml><?xml version="1.0" encoding="utf-8"?>
<ds:datastoreItem xmlns:ds="http://schemas.openxmlformats.org/officeDocument/2006/customXml" ds:itemID="{925405B3-4AD6-4280-B9FC-1D845A580800}">
  <ds:schemaRefs>
    <ds:schemaRef ds:uri="ESRI.ArcGIS.Mapping.OfficeIntegration.PowerPointInfo"/>
  </ds:schemaRefs>
</ds:datastoreItem>
</file>

<file path=customXml/itemProps16.xml><?xml version="1.0" encoding="utf-8"?>
<ds:datastoreItem xmlns:ds="http://schemas.openxmlformats.org/officeDocument/2006/customXml" ds:itemID="{33A3489D-78D5-44FE-9B1B-F47D8982F125}">
  <ds:schemaRefs>
    <ds:schemaRef ds:uri="ESRI.ArcGIS.Mapping.OfficeIntegration.PowerPointInfo"/>
  </ds:schemaRefs>
</ds:datastoreItem>
</file>

<file path=customXml/itemProps17.xml><?xml version="1.0" encoding="utf-8"?>
<ds:datastoreItem xmlns:ds="http://schemas.openxmlformats.org/officeDocument/2006/customXml" ds:itemID="{EAECB006-49BC-4E44-9B5D-B1779B35E382}">
  <ds:schemaRefs>
    <ds:schemaRef ds:uri="ESRI.ArcGIS.Mapping.OfficeIntegration.PowerPointInfo"/>
  </ds:schemaRefs>
</ds:datastoreItem>
</file>

<file path=customXml/itemProps18.xml><?xml version="1.0" encoding="utf-8"?>
<ds:datastoreItem xmlns:ds="http://schemas.openxmlformats.org/officeDocument/2006/customXml" ds:itemID="{FF276F56-773F-4672-8044-BA57327F065B}">
  <ds:schemaRefs>
    <ds:schemaRef ds:uri="ESRI.ArcGIS.Mapping.OfficeIntegration.PowerPointInfo"/>
  </ds:schemaRefs>
</ds:datastoreItem>
</file>

<file path=customXml/itemProps19.xml><?xml version="1.0" encoding="utf-8"?>
<ds:datastoreItem xmlns:ds="http://schemas.openxmlformats.org/officeDocument/2006/customXml" ds:itemID="{BED13C33-F6FF-41F1-8602-8A74FB72C20E}">
  <ds:schemaRefs>
    <ds:schemaRef ds:uri="ESRI.ArcGIS.Mapping.OfficeIntegration.PowerPointInfo"/>
  </ds:schemaRefs>
</ds:datastoreItem>
</file>

<file path=customXml/itemProps2.xml><?xml version="1.0" encoding="utf-8"?>
<ds:datastoreItem xmlns:ds="http://schemas.openxmlformats.org/officeDocument/2006/customXml" ds:itemID="{E2625619-21B5-4CE4-A86B-587C388923B6}">
  <ds:schemaRefs>
    <ds:schemaRef ds:uri="ESRI.ArcGIS.Mapping.OfficeIntegration.PowerPointInfo"/>
  </ds:schemaRefs>
</ds:datastoreItem>
</file>

<file path=customXml/itemProps20.xml><?xml version="1.0" encoding="utf-8"?>
<ds:datastoreItem xmlns:ds="http://schemas.openxmlformats.org/officeDocument/2006/customXml" ds:itemID="{803475C9-23F9-40FC-A8E5-17E5C495F9FA}">
  <ds:schemaRefs>
    <ds:schemaRef ds:uri="ESRI.ArcGIS.Mapping.OfficeIntegration.PowerPointInfo"/>
  </ds:schemaRefs>
</ds:datastoreItem>
</file>

<file path=customXml/itemProps21.xml><?xml version="1.0" encoding="utf-8"?>
<ds:datastoreItem xmlns:ds="http://schemas.openxmlformats.org/officeDocument/2006/customXml" ds:itemID="{67186A40-A5AA-4F3F-AD99-3A0FB457FD11}">
  <ds:schemaRefs>
    <ds:schemaRef ds:uri="ESRI.ArcGIS.Mapping.OfficeIntegration.PowerPointInfo"/>
  </ds:schemaRefs>
</ds:datastoreItem>
</file>

<file path=customXml/itemProps22.xml><?xml version="1.0" encoding="utf-8"?>
<ds:datastoreItem xmlns:ds="http://schemas.openxmlformats.org/officeDocument/2006/customXml" ds:itemID="{DF52FE58-6C37-4D6B-9ECE-717C69BA2177}">
  <ds:schemaRefs>
    <ds:schemaRef ds:uri="ESRI.ArcGIS.Mapping.OfficeIntegration.PowerPointInfo"/>
  </ds:schemaRefs>
</ds:datastoreItem>
</file>

<file path=customXml/itemProps23.xml><?xml version="1.0" encoding="utf-8"?>
<ds:datastoreItem xmlns:ds="http://schemas.openxmlformats.org/officeDocument/2006/customXml" ds:itemID="{5043706E-D7B6-43D4-982E-E6F031C1E8CC}">
  <ds:schemaRefs>
    <ds:schemaRef ds:uri="ESRI.ArcGIS.Mapping.OfficeIntegration.PowerPointInfo"/>
  </ds:schemaRefs>
</ds:datastoreItem>
</file>

<file path=customXml/itemProps24.xml><?xml version="1.0" encoding="utf-8"?>
<ds:datastoreItem xmlns:ds="http://schemas.openxmlformats.org/officeDocument/2006/customXml" ds:itemID="{5B3D6DB4-BF28-44D7-9D8B-15B7303A431B}">
  <ds:schemaRefs>
    <ds:schemaRef ds:uri="ESRI.ArcGIS.Mapping.OfficeIntegration.PowerPointInfo"/>
  </ds:schemaRefs>
</ds:datastoreItem>
</file>

<file path=customXml/itemProps25.xml><?xml version="1.0" encoding="utf-8"?>
<ds:datastoreItem xmlns:ds="http://schemas.openxmlformats.org/officeDocument/2006/customXml" ds:itemID="{D1A6261C-0842-44C1-9034-C3C1F4FB458E}">
  <ds:schemaRefs>
    <ds:schemaRef ds:uri="ESRI.ArcGIS.Mapping.OfficeIntegration.PowerPointInfo"/>
  </ds:schemaRefs>
</ds:datastoreItem>
</file>

<file path=customXml/itemProps26.xml><?xml version="1.0" encoding="utf-8"?>
<ds:datastoreItem xmlns:ds="http://schemas.openxmlformats.org/officeDocument/2006/customXml" ds:itemID="{1AB0DD18-C615-4ACA-A332-A045670442C6}">
  <ds:schemaRefs>
    <ds:schemaRef ds:uri="ESRI.ArcGIS.Mapping.OfficeIntegration.PowerPointInfo"/>
  </ds:schemaRefs>
</ds:datastoreItem>
</file>

<file path=customXml/itemProps27.xml><?xml version="1.0" encoding="utf-8"?>
<ds:datastoreItem xmlns:ds="http://schemas.openxmlformats.org/officeDocument/2006/customXml" ds:itemID="{91679AE4-0A54-4A66-8B41-BA4D97CD9F2D}">
  <ds:schemaRefs>
    <ds:schemaRef ds:uri="ESRI.ArcGIS.Mapping.OfficeIntegration.PowerPointInfo"/>
  </ds:schemaRefs>
</ds:datastoreItem>
</file>

<file path=customXml/itemProps28.xml><?xml version="1.0" encoding="utf-8"?>
<ds:datastoreItem xmlns:ds="http://schemas.openxmlformats.org/officeDocument/2006/customXml" ds:itemID="{756F1223-1257-4127-9A3E-AD9A0D949914}">
  <ds:schemaRefs>
    <ds:schemaRef ds:uri="ESRI.ArcGIS.Mapping.OfficeIntegration.PowerPointInfo"/>
  </ds:schemaRefs>
</ds:datastoreItem>
</file>

<file path=customXml/itemProps29.xml><?xml version="1.0" encoding="utf-8"?>
<ds:datastoreItem xmlns:ds="http://schemas.openxmlformats.org/officeDocument/2006/customXml" ds:itemID="{75961699-CEEB-4C9C-973A-B99FECE4A23A}">
  <ds:schemaRefs>
    <ds:schemaRef ds:uri="ESRI.ArcGIS.Mapping.OfficeIntegration.PowerPointInfo"/>
  </ds:schemaRefs>
</ds:datastoreItem>
</file>

<file path=customXml/itemProps3.xml><?xml version="1.0" encoding="utf-8"?>
<ds:datastoreItem xmlns:ds="http://schemas.openxmlformats.org/officeDocument/2006/customXml" ds:itemID="{1C313628-0AD4-49A6-9DEE-B426619A895C}">
  <ds:schemaRefs>
    <ds:schemaRef ds:uri="ESRI.ArcGIS.Mapping.OfficeIntegration.PowerPointInfo"/>
  </ds:schemaRefs>
</ds:datastoreItem>
</file>

<file path=customXml/itemProps30.xml><?xml version="1.0" encoding="utf-8"?>
<ds:datastoreItem xmlns:ds="http://schemas.openxmlformats.org/officeDocument/2006/customXml" ds:itemID="{3D0441D4-70D2-401D-8601-31F7F46272FE}">
  <ds:schemaRefs>
    <ds:schemaRef ds:uri="ESRI.ArcGIS.Mapping.OfficeIntegration.PowerPointInfo"/>
  </ds:schemaRefs>
</ds:datastoreItem>
</file>

<file path=customXml/itemProps4.xml><?xml version="1.0" encoding="utf-8"?>
<ds:datastoreItem xmlns:ds="http://schemas.openxmlformats.org/officeDocument/2006/customXml" ds:itemID="{EB1675C7-D14B-4631-9D19-E499E858EC02}">
  <ds:schemaRefs>
    <ds:schemaRef ds:uri="ESRI.ArcGIS.Mapping.OfficeIntegration.PowerPointInfo"/>
  </ds:schemaRefs>
</ds:datastoreItem>
</file>

<file path=customXml/itemProps5.xml><?xml version="1.0" encoding="utf-8"?>
<ds:datastoreItem xmlns:ds="http://schemas.openxmlformats.org/officeDocument/2006/customXml" ds:itemID="{7D341F55-EEC3-4474-B9DA-B8D4A9597666}">
  <ds:schemaRefs>
    <ds:schemaRef ds:uri="ESRI.ArcGIS.Mapping.OfficeIntegration.PowerPointInfo"/>
  </ds:schemaRefs>
</ds:datastoreItem>
</file>

<file path=customXml/itemProps6.xml><?xml version="1.0" encoding="utf-8"?>
<ds:datastoreItem xmlns:ds="http://schemas.openxmlformats.org/officeDocument/2006/customXml" ds:itemID="{9F82824E-610F-4132-AC93-8CE11B537ED2}">
  <ds:schemaRefs>
    <ds:schemaRef ds:uri="ESRI.ArcGIS.Mapping.OfficeIntegration.PowerPointInfo"/>
  </ds:schemaRefs>
</ds:datastoreItem>
</file>

<file path=customXml/itemProps7.xml><?xml version="1.0" encoding="utf-8"?>
<ds:datastoreItem xmlns:ds="http://schemas.openxmlformats.org/officeDocument/2006/customXml" ds:itemID="{8670545C-4C5B-441C-8DC7-7B4AA119C840}">
  <ds:schemaRefs>
    <ds:schemaRef ds:uri="ESRI.ArcGIS.Mapping.OfficeIntegration.PowerPointInfo"/>
  </ds:schemaRefs>
</ds:datastoreItem>
</file>

<file path=customXml/itemProps8.xml><?xml version="1.0" encoding="utf-8"?>
<ds:datastoreItem xmlns:ds="http://schemas.openxmlformats.org/officeDocument/2006/customXml" ds:itemID="{ADEE130D-9814-4E17-9D50-537E45E764D5}">
  <ds:schemaRefs>
    <ds:schemaRef ds:uri="ESRI.ArcGIS.Mapping.OfficeIntegration.PowerPointInfo"/>
  </ds:schemaRefs>
</ds:datastoreItem>
</file>

<file path=customXml/itemProps9.xml><?xml version="1.0" encoding="utf-8"?>
<ds:datastoreItem xmlns:ds="http://schemas.openxmlformats.org/officeDocument/2006/customXml" ds:itemID="{672EFC00-4C25-4A89-9656-1FFD7A4D51C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1977</TotalTime>
  <Words>1566</Words>
  <Application>Microsoft Office PowerPoint</Application>
  <PresentationFormat>On-screen Show (4:3)</PresentationFormat>
  <Paragraphs>324</Paragraphs>
  <Slides>42</Slides>
  <Notes>9</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42</vt:i4>
      </vt:variant>
    </vt:vector>
  </HeadingPairs>
  <TitlesOfParts>
    <vt:vector size="51" baseType="lpstr">
      <vt:lpstr>Section slides</vt:lpstr>
      <vt:lpstr>Content slides</vt:lpstr>
      <vt:lpstr>1_Content slides</vt:lpstr>
      <vt:lpstr>2_Content slides</vt:lpstr>
      <vt:lpstr>3_Content slides</vt:lpstr>
      <vt:lpstr>5_Content slides</vt:lpstr>
      <vt:lpstr>1_Section slides</vt:lpstr>
      <vt:lpstr>2_Default Design</vt:lpstr>
      <vt:lpstr>Visio</vt:lpstr>
      <vt:lpstr>  Statewide Geospatial Advisory council</vt:lpstr>
      <vt:lpstr>PowerPoint Presentation</vt:lpstr>
      <vt:lpstr>Welcome of new members  </vt:lpstr>
      <vt:lpstr>May 29, 2013 Meeting Minutes http://www.mngeo.state.mn.us/councils/statewide/SWGAC_minutes_2013May29.pdf</vt:lpstr>
      <vt:lpstr>Council mission   Roles, responsibilities, and expectations</vt:lpstr>
      <vt:lpstr>Mission</vt:lpstr>
      <vt:lpstr>GUIDING PRINCIPLES </vt:lpstr>
      <vt:lpstr>GUIDING PRINCIPLES</vt:lpstr>
      <vt:lpstr>Roles and responsibilities as a member…</vt:lpstr>
      <vt:lpstr>Council Member Roles and Expectations</vt:lpstr>
      <vt:lpstr>Communication – your most important role…</vt:lpstr>
      <vt:lpstr>Suggestion ….</vt:lpstr>
      <vt:lpstr>Member input…  </vt:lpstr>
      <vt:lpstr>Focus of the SWGAC</vt:lpstr>
      <vt:lpstr>What went well?</vt:lpstr>
      <vt:lpstr>What can be done better? </vt:lpstr>
      <vt:lpstr>Have we missed something we need to do?</vt:lpstr>
      <vt:lpstr>How do we get next Council off to good start?</vt:lpstr>
      <vt:lpstr>How do we improve member/sector communications?</vt:lpstr>
      <vt:lpstr>Current Member Representation</vt:lpstr>
      <vt:lpstr>Membership</vt:lpstr>
      <vt:lpstr>BREAK</vt:lpstr>
      <vt:lpstr>Governance</vt:lpstr>
      <vt:lpstr>PowerPoint Presentation</vt:lpstr>
      <vt:lpstr>Committees and Workgroups</vt:lpstr>
      <vt:lpstr>Update - MnGeo Priority Projects </vt:lpstr>
      <vt:lpstr>Addresses    Future Project  </vt:lpstr>
      <vt:lpstr>Spring Aerial Imagery Program (SAIP) – In Progress</vt:lpstr>
      <vt:lpstr>SAIP Investments   </vt:lpstr>
      <vt:lpstr>Status:  2013-14 Aerial Imagery Project</vt:lpstr>
      <vt:lpstr>PowerPoint Presentation</vt:lpstr>
      <vt:lpstr>MN Geospatial Commons – June 30, 2014</vt:lpstr>
      <vt:lpstr>LiDAR Elevation – Fall 2013</vt:lpstr>
      <vt:lpstr>Hydrography – In progress </vt:lpstr>
      <vt:lpstr>Statewide Parcel Integration Project – aligning with Revenue efforts</vt:lpstr>
      <vt:lpstr>PowerPoint Presentation</vt:lpstr>
      <vt:lpstr>PowerPoint Presentation</vt:lpstr>
      <vt:lpstr>Street Centerlines</vt:lpstr>
      <vt:lpstr>Demo and Dicsussion – Minnesota Geospatial Commons</vt:lpstr>
      <vt:lpstr>PowerPoint Presentation</vt:lpstr>
      <vt:lpstr>Future Meetings – Suggested dates</vt:lpstr>
      <vt:lpstr>Thank you!</vt:lpstr>
    </vt:vector>
  </TitlesOfParts>
  <Company>Office of Enterprise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Four of Consolidation</dc:title>
  <dc:creator>Daniel Ross</dc:creator>
  <cp:lastModifiedBy>Windows User</cp:lastModifiedBy>
  <cp:revision>210</cp:revision>
  <cp:lastPrinted>2013-09-24T16:14:17Z</cp:lastPrinted>
  <dcterms:created xsi:type="dcterms:W3CDTF">2012-09-24T11:48:01Z</dcterms:created>
  <dcterms:modified xsi:type="dcterms:W3CDTF">2013-09-24T17:11:29Z</dcterms:modified>
</cp:coreProperties>
</file>