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customXml/itemProps38.xml" ContentType="application/vnd.openxmlformats-officedocument.customXmlProperties+xml"/>
  <Override PartName="/customXml/itemProps39.xml" ContentType="application/vnd.openxmlformats-officedocument.customXmlProperties+xml"/>
  <Override PartName="/customXml/itemProps40.xml" ContentType="application/vnd.openxmlformats-officedocument.customXmlProperties+xml"/>
  <Override PartName="/customXml/itemProps41.xml" ContentType="application/vnd.openxmlformats-officedocument.customXmlProperties+xml"/>
  <Override PartName="/customXml/itemProps42.xml" ContentType="application/vnd.openxmlformats-officedocument.customXmlProperties+xml"/>
  <Override PartName="/customXml/itemProps43.xml" ContentType="application/vnd.openxmlformats-officedocument.customXmlProperties+xml"/>
  <Override PartName="/customXml/itemProps44.xml" ContentType="application/vnd.openxmlformats-officedocument.customXmlProperties+xml"/>
  <Override PartName="/customXml/itemProps45.xml" ContentType="application/vnd.openxmlformats-officedocument.customXmlProperties+xml"/>
  <Override PartName="/customXml/itemProps46.xml" ContentType="application/vnd.openxmlformats-officedocument.customXmlProperties+xml"/>
  <Override PartName="/customXml/itemProps47.xml" ContentType="application/vnd.openxmlformats-officedocument.customXmlProperties+xml"/>
  <Override PartName="/customXml/itemProps48.xml" ContentType="application/vnd.openxmlformats-officedocument.customXmlProperties+xml"/>
  <Override PartName="/customXml/itemProps49.xml" ContentType="application/vnd.openxmlformats-officedocument.customXmlProperties+xml"/>
  <Override PartName="/customXml/itemProps50.xml" ContentType="application/vnd.openxmlformats-officedocument.customXmlProperties+xml"/>
  <Override PartName="/customXml/itemProps51.xml" ContentType="application/vnd.openxmlformats-officedocument.customXmlProperties+xml"/>
  <Override PartName="/customXml/itemProps52.xml" ContentType="application/vnd.openxmlformats-officedocument.customXmlProperties+xml"/>
  <Override PartName="/customXml/itemProps53.xml" ContentType="application/vnd.openxmlformats-officedocument.customXmlProperties+xml"/>
  <Override PartName="/customXml/itemProps54.xml" ContentType="application/vnd.openxmlformats-officedocument.customXmlProperties+xml"/>
  <Override PartName="/customXml/itemProps55.xml" ContentType="application/vnd.openxmlformats-officedocument.customXmlProperties+xml"/>
  <Override PartName="/customXml/itemProps56.xml" ContentType="application/vnd.openxmlformats-officedocument.customXmlProperties+xml"/>
  <Override PartName="/customXml/itemProps57.xml" ContentType="application/vnd.openxmlformats-officedocument.customXmlProperties+xml"/>
  <Override PartName="/customXml/itemProps58.xml" ContentType="application/vnd.openxmlformats-officedocument.customXmlProperties+xml"/>
  <Override PartName="/customXml/itemProps59.xml" ContentType="application/vnd.openxmlformats-officedocument.customXmlProperties+xml"/>
  <Override PartName="/customXml/itemProps60.xml" ContentType="application/vnd.openxmlformats-officedocument.customXmlProperties+xml"/>
  <Override PartName="/customXml/itemProps61.xml" ContentType="application/vnd.openxmlformats-officedocument.customXmlProperties+xml"/>
  <Override PartName="/customXml/itemProps62.xml" ContentType="application/vnd.openxmlformats-officedocument.customXmlProperties+xml"/>
  <Override PartName="/customXml/itemProps63.xml" ContentType="application/vnd.openxmlformats-officedocument.customXmlProperties+xml"/>
  <Override PartName="/customXml/itemProps64.xml" ContentType="application/vnd.openxmlformats-officedocument.customXmlProperties+xml"/>
  <Override PartName="/customXml/itemProps65.xml" ContentType="application/vnd.openxmlformats-officedocument.customXmlProperties+xml"/>
  <Override PartName="/customXml/itemProps66.xml" ContentType="application/vnd.openxmlformats-officedocument.customXmlProperties+xml"/>
  <Override PartName="/customXml/itemProps67.xml" ContentType="application/vnd.openxmlformats-officedocument.customXmlProperties+xml"/>
  <Override PartName="/customXml/itemProps68.xml" ContentType="application/vnd.openxmlformats-officedocument.customXmlProperties+xml"/>
  <Override PartName="/customXml/itemProps69.xml" ContentType="application/vnd.openxmlformats-officedocument.customXmlProperties+xml"/>
  <Override PartName="/customXml/itemProps70.xml" ContentType="application/vnd.openxmlformats-officedocument.customXmlProperties+xml"/>
  <Override PartName="/customXml/itemProps71.xml" ContentType="application/vnd.openxmlformats-officedocument.customXmlProperties+xml"/>
  <Override PartName="/customXml/itemProps72.xml" ContentType="application/vnd.openxmlformats-officedocument.customXmlProperties+xml"/>
  <Override PartName="/customXml/itemProps73.xml" ContentType="application/vnd.openxmlformats-officedocument.customXmlProperties+xml"/>
  <Override PartName="/customXml/itemProps74.xml" ContentType="application/vnd.openxmlformats-officedocument.customXmlProperties+xml"/>
  <Override PartName="/customXml/itemProps75.xml" ContentType="application/vnd.openxmlformats-officedocument.customXmlProperties+xml"/>
  <Override PartName="/customXml/itemProps76.xml" ContentType="application/vnd.openxmlformats-officedocument.customXmlProperties+xml"/>
  <Override PartName="/customXml/itemProps77.xml" ContentType="application/vnd.openxmlformats-officedocument.customXmlProperties+xml"/>
  <Override PartName="/customXml/itemProps78.xml" ContentType="application/vnd.openxmlformats-officedocument.customXmlProperties+xml"/>
  <Override PartName="/customXml/itemProps79.xml" ContentType="application/vnd.openxmlformats-officedocument.customXmlProperties+xml"/>
  <Override PartName="/customXml/itemProps80.xml" ContentType="application/vnd.openxmlformats-officedocument.customXmlProperties+xml"/>
  <Override PartName="/customXml/itemProps81.xml" ContentType="application/vnd.openxmlformats-officedocument.customXmlProperties+xml"/>
  <Override PartName="/customXml/itemProps82.xml" ContentType="application/vnd.openxmlformats-officedocument.customXmlProperties+xml"/>
  <Override PartName="/customXml/itemProps83.xml" ContentType="application/vnd.openxmlformats-officedocument.customXmlProperties+xml"/>
  <Override PartName="/customXml/itemProps84.xml" ContentType="application/vnd.openxmlformats-officedocument.customXmlProperties+xml"/>
  <Override PartName="/customXml/itemProps85.xml" ContentType="application/vnd.openxmlformats-officedocument.customXmlProperties+xml"/>
  <Override PartName="/customXml/itemProps86.xml" ContentType="application/vnd.openxmlformats-officedocument.customXmlProperties+xml"/>
  <Override PartName="/customXml/itemProps87.xml" ContentType="application/vnd.openxmlformats-officedocument.customXmlProperties+xml"/>
  <Override PartName="/customXml/itemProps88.xml" ContentType="application/vnd.openxmlformats-officedocument.customXmlProperties+xml"/>
  <Override PartName="/customXml/itemProps89.xml" ContentType="application/vnd.openxmlformats-officedocument.customXmlProperties+xml"/>
  <Override PartName="/customXml/itemProps90.xml" ContentType="application/vnd.openxmlformats-officedocument.customXmlProperties+xml"/>
  <Override PartName="/customXml/itemProps91.xml" ContentType="application/vnd.openxmlformats-officedocument.customXmlProperties+xml"/>
  <Override PartName="/customXml/itemProps92.xml" ContentType="application/vnd.openxmlformats-officedocument.customXmlProperties+xml"/>
  <Override PartName="/customXml/itemProps93.xml" ContentType="application/vnd.openxmlformats-officedocument.customXmlProperties+xml"/>
  <Override PartName="/customXml/itemProps94.xml" ContentType="application/vnd.openxmlformats-officedocument.customXmlProperties+xml"/>
  <Override PartName="/customXml/itemProps95.xml" ContentType="application/vnd.openxmlformats-officedocument.customXmlProperties+xml"/>
  <Override PartName="/customXml/itemProps96.xml" ContentType="application/vnd.openxmlformats-officedocument.customXmlProperties+xml"/>
  <Override PartName="/customXml/itemProps97.xml" ContentType="application/vnd.openxmlformats-officedocument.customXmlProperties+xml"/>
  <Override PartName="/customXml/itemProps98.xml" ContentType="application/vnd.openxmlformats-officedocument.customXmlProperties+xml"/>
  <Override PartName="/customXml/itemProps99.xml" ContentType="application/vnd.openxmlformats-officedocument.customXmlProperties+xml"/>
  <Override PartName="/customXml/itemProps100.xml" ContentType="application/vnd.openxmlformats-officedocument.customXmlProperties+xml"/>
  <Override PartName="/customXml/itemProps101.xml" ContentType="application/vnd.openxmlformats-officedocument.customXmlProperties+xml"/>
  <Override PartName="/customXml/itemProps102.xml" ContentType="application/vnd.openxmlformats-officedocument.customXmlProperties+xml"/>
  <Override PartName="/customXml/itemProps103.xml" ContentType="application/vnd.openxmlformats-officedocument.customXmlProperties+xml"/>
  <Override PartName="/customXml/itemProps104.xml" ContentType="application/vnd.openxmlformats-officedocument.customXmlProperties+xml"/>
  <Override PartName="/customXml/itemProps105.xml" ContentType="application/vnd.openxmlformats-officedocument.customXmlProperties+xml"/>
  <Override PartName="/customXml/itemProps106.xml" ContentType="application/vnd.openxmlformats-officedocument.customXmlProperties+xml"/>
  <Override PartName="/customXml/itemProps107.xml" ContentType="application/vnd.openxmlformats-officedocument.customXmlProperties+xml"/>
  <Override PartName="/customXml/itemProps108.xml" ContentType="application/vnd.openxmlformats-officedocument.customXmlProperties+xml"/>
  <Override PartName="/customXml/itemProps109.xml" ContentType="application/vnd.openxmlformats-officedocument.customXmlProperties+xml"/>
  <Override PartName="/customXml/itemProps110.xml" ContentType="application/vnd.openxmlformats-officedocument.customXmlProperties+xml"/>
  <Override PartName="/customXml/itemProps111.xml" ContentType="application/vnd.openxmlformats-officedocument.customXmlProperties+xml"/>
  <Override PartName="/customXml/itemProps112.xml" ContentType="application/vnd.openxmlformats-officedocument.customXmlProperties+xml"/>
  <Override PartName="/customXml/itemProps113.xml" ContentType="application/vnd.openxmlformats-officedocument.customXmlProperties+xml"/>
  <Override PartName="/customXml/itemProps114.xml" ContentType="application/vnd.openxmlformats-officedocument.customXmlProperties+xml"/>
  <Override PartName="/customXml/itemProps115.xml" ContentType="application/vnd.openxmlformats-officedocument.customXmlProperties+xml"/>
  <Override PartName="/customXml/itemProps116.xml" ContentType="application/vnd.openxmlformats-officedocument.customXmlProperties+xml"/>
  <Override PartName="/customXml/itemProps117.xml" ContentType="application/vnd.openxmlformats-officedocument.customXmlProperties+xml"/>
  <Override PartName="/customXml/itemProps118.xml" ContentType="application/vnd.openxmlformats-officedocument.customXmlProperties+xml"/>
  <Override PartName="/customXml/itemProps119.xml" ContentType="application/vnd.openxmlformats-officedocument.customXmlProperties+xml"/>
  <Override PartName="/customXml/itemProps120.xml" ContentType="application/vnd.openxmlformats-officedocument.customXmlProperties+xml"/>
  <Override PartName="/customXml/itemProps121.xml" ContentType="application/vnd.openxmlformats-officedocument.customXmlProperties+xml"/>
  <Override PartName="/customXml/itemProps12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7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8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9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0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11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12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3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23"/>
    <p:sldMasterId id="2147483822" r:id="rId124"/>
    <p:sldMasterId id="2147483809" r:id="rId125"/>
    <p:sldMasterId id="2147483769" r:id="rId126"/>
    <p:sldMasterId id="2147483832" r:id="rId127"/>
    <p:sldMasterId id="2147483847" r:id="rId128"/>
    <p:sldMasterId id="2147483853" r:id="rId129"/>
    <p:sldMasterId id="2147483888" r:id="rId130"/>
    <p:sldMasterId id="2147483900" r:id="rId131"/>
    <p:sldMasterId id="2147483915" r:id="rId132"/>
    <p:sldMasterId id="2147483922" r:id="rId133"/>
    <p:sldMasterId id="2147483934" r:id="rId134"/>
    <p:sldMasterId id="2147483941" r:id="rId135"/>
    <p:sldMasterId id="2147483953" r:id="rId136"/>
  </p:sldMasterIdLst>
  <p:notesMasterIdLst>
    <p:notesMasterId r:id="rId233"/>
  </p:notesMasterIdLst>
  <p:handoutMasterIdLst>
    <p:handoutMasterId r:id="rId234"/>
  </p:handoutMasterIdLst>
  <p:sldIdLst>
    <p:sldId id="452" r:id="rId137"/>
    <p:sldId id="454" r:id="rId138"/>
    <p:sldId id="482" r:id="rId139"/>
    <p:sldId id="483" r:id="rId140"/>
    <p:sldId id="542" r:id="rId141"/>
    <p:sldId id="545" r:id="rId142"/>
    <p:sldId id="653" r:id="rId143"/>
    <p:sldId id="654" r:id="rId144"/>
    <p:sldId id="589" r:id="rId145"/>
    <p:sldId id="668" r:id="rId146"/>
    <p:sldId id="669" r:id="rId147"/>
    <p:sldId id="670" r:id="rId148"/>
    <p:sldId id="671" r:id="rId149"/>
    <p:sldId id="672" r:id="rId150"/>
    <p:sldId id="673" r:id="rId151"/>
    <p:sldId id="674" r:id="rId152"/>
    <p:sldId id="675" r:id="rId153"/>
    <p:sldId id="676" r:id="rId154"/>
    <p:sldId id="485" r:id="rId155"/>
    <p:sldId id="664" r:id="rId156"/>
    <p:sldId id="665" r:id="rId157"/>
    <p:sldId id="666" r:id="rId158"/>
    <p:sldId id="667" r:id="rId159"/>
    <p:sldId id="637" r:id="rId160"/>
    <p:sldId id="677" r:id="rId161"/>
    <p:sldId id="639" r:id="rId162"/>
    <p:sldId id="678" r:id="rId163"/>
    <p:sldId id="641" r:id="rId164"/>
    <p:sldId id="544" r:id="rId165"/>
    <p:sldId id="543" r:id="rId166"/>
    <p:sldId id="680" r:id="rId167"/>
    <p:sldId id="681" r:id="rId168"/>
    <p:sldId id="682" r:id="rId169"/>
    <p:sldId id="683" r:id="rId170"/>
    <p:sldId id="684" r:id="rId171"/>
    <p:sldId id="685" r:id="rId172"/>
    <p:sldId id="686" r:id="rId173"/>
    <p:sldId id="687" r:id="rId174"/>
    <p:sldId id="688" r:id="rId175"/>
    <p:sldId id="689" r:id="rId176"/>
    <p:sldId id="540" r:id="rId177"/>
    <p:sldId id="690" r:id="rId178"/>
    <p:sldId id="691" r:id="rId179"/>
    <p:sldId id="692" r:id="rId180"/>
    <p:sldId id="693" r:id="rId181"/>
    <p:sldId id="636" r:id="rId182"/>
    <p:sldId id="694" r:id="rId183"/>
    <p:sldId id="695" r:id="rId184"/>
    <p:sldId id="696" r:id="rId185"/>
    <p:sldId id="697" r:id="rId186"/>
    <p:sldId id="698" r:id="rId187"/>
    <p:sldId id="699" r:id="rId188"/>
    <p:sldId id="700" r:id="rId189"/>
    <p:sldId id="701" r:id="rId190"/>
    <p:sldId id="702" r:id="rId191"/>
    <p:sldId id="703" r:id="rId192"/>
    <p:sldId id="704" r:id="rId193"/>
    <p:sldId id="705" r:id="rId194"/>
    <p:sldId id="706" r:id="rId195"/>
    <p:sldId id="707" r:id="rId196"/>
    <p:sldId id="708" r:id="rId197"/>
    <p:sldId id="709" r:id="rId198"/>
    <p:sldId id="710" r:id="rId199"/>
    <p:sldId id="711" r:id="rId200"/>
    <p:sldId id="712" r:id="rId201"/>
    <p:sldId id="713" r:id="rId202"/>
    <p:sldId id="714" r:id="rId203"/>
    <p:sldId id="715" r:id="rId204"/>
    <p:sldId id="716" r:id="rId205"/>
    <p:sldId id="717" r:id="rId206"/>
    <p:sldId id="718" r:id="rId207"/>
    <p:sldId id="719" r:id="rId208"/>
    <p:sldId id="720" r:id="rId209"/>
    <p:sldId id="721" r:id="rId210"/>
    <p:sldId id="722" r:id="rId211"/>
    <p:sldId id="723" r:id="rId212"/>
    <p:sldId id="724" r:id="rId213"/>
    <p:sldId id="725" r:id="rId214"/>
    <p:sldId id="726" r:id="rId215"/>
    <p:sldId id="642" r:id="rId216"/>
    <p:sldId id="727" r:id="rId217"/>
    <p:sldId id="728" r:id="rId218"/>
    <p:sldId id="489" r:id="rId219"/>
    <p:sldId id="490" r:id="rId220"/>
    <p:sldId id="729" r:id="rId221"/>
    <p:sldId id="659" r:id="rId222"/>
    <p:sldId id="660" r:id="rId223"/>
    <p:sldId id="661" r:id="rId224"/>
    <p:sldId id="662" r:id="rId225"/>
    <p:sldId id="663" r:id="rId226"/>
    <p:sldId id="550" r:id="rId227"/>
    <p:sldId id="501" r:id="rId228"/>
    <p:sldId id="655" r:id="rId229"/>
    <p:sldId id="656" r:id="rId230"/>
    <p:sldId id="657" r:id="rId231"/>
    <p:sldId id="471" r:id="rId23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irk Breen" initials="KB" lastIdx="2" clrIdx="0"/>
  <p:cmAuthor id="1" name="Kevin Dyke" initials="" lastIdx="2" clrIdx="1"/>
  <p:cmAuthor id="2" name="Ryan Mattke" initials="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7B83"/>
    <a:srgbClr val="EAED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8" autoAdjust="0"/>
    <p:restoredTop sz="92261" autoAdjust="0"/>
  </p:normalViewPr>
  <p:slideViewPr>
    <p:cSldViewPr>
      <p:cViewPr>
        <p:scale>
          <a:sx n="70" d="100"/>
          <a:sy n="70" d="100"/>
        </p:scale>
        <p:origin x="-2100" y="-114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0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customXml" Target="../customXml/item117.xml"/><Relationship Id="rId21" Type="http://schemas.openxmlformats.org/officeDocument/2006/relationships/customXml" Target="../customXml/item21.xml"/><Relationship Id="rId42" Type="http://schemas.openxmlformats.org/officeDocument/2006/relationships/customXml" Target="../customXml/item42.xml"/><Relationship Id="rId63" Type="http://schemas.openxmlformats.org/officeDocument/2006/relationships/customXml" Target="../customXml/item63.xml"/><Relationship Id="rId84" Type="http://schemas.openxmlformats.org/officeDocument/2006/relationships/customXml" Target="../customXml/item84.xml"/><Relationship Id="rId138" Type="http://schemas.openxmlformats.org/officeDocument/2006/relationships/slide" Target="slides/slide2.xml"/><Relationship Id="rId159" Type="http://schemas.openxmlformats.org/officeDocument/2006/relationships/slide" Target="slides/slide23.xml"/><Relationship Id="rId170" Type="http://schemas.openxmlformats.org/officeDocument/2006/relationships/slide" Target="slides/slide34.xml"/><Relationship Id="rId191" Type="http://schemas.openxmlformats.org/officeDocument/2006/relationships/slide" Target="slides/slide55.xml"/><Relationship Id="rId205" Type="http://schemas.openxmlformats.org/officeDocument/2006/relationships/slide" Target="slides/slide69.xml"/><Relationship Id="rId226" Type="http://schemas.openxmlformats.org/officeDocument/2006/relationships/slide" Target="slides/slide90.xml"/><Relationship Id="rId107" Type="http://schemas.openxmlformats.org/officeDocument/2006/relationships/customXml" Target="../customXml/item107.xml"/><Relationship Id="rId11" Type="http://schemas.openxmlformats.org/officeDocument/2006/relationships/customXml" Target="../customXml/item11.xml"/><Relationship Id="rId32" Type="http://schemas.openxmlformats.org/officeDocument/2006/relationships/customXml" Target="../customXml/item32.xml"/><Relationship Id="rId53" Type="http://schemas.openxmlformats.org/officeDocument/2006/relationships/customXml" Target="../customXml/item53.xml"/><Relationship Id="rId74" Type="http://schemas.openxmlformats.org/officeDocument/2006/relationships/customXml" Target="../customXml/item74.xml"/><Relationship Id="rId128" Type="http://schemas.openxmlformats.org/officeDocument/2006/relationships/slideMaster" Target="slideMasters/slideMaster6.xml"/><Relationship Id="rId149" Type="http://schemas.openxmlformats.org/officeDocument/2006/relationships/slide" Target="slides/slide13.xml"/><Relationship Id="rId5" Type="http://schemas.openxmlformats.org/officeDocument/2006/relationships/customXml" Target="../customXml/item5.xml"/><Relationship Id="rId95" Type="http://schemas.openxmlformats.org/officeDocument/2006/relationships/customXml" Target="../customXml/item95.xml"/><Relationship Id="rId160" Type="http://schemas.openxmlformats.org/officeDocument/2006/relationships/slide" Target="slides/slide24.xml"/><Relationship Id="rId181" Type="http://schemas.openxmlformats.org/officeDocument/2006/relationships/slide" Target="slides/slide45.xml"/><Relationship Id="rId216" Type="http://schemas.openxmlformats.org/officeDocument/2006/relationships/slide" Target="slides/slide80.xml"/><Relationship Id="rId237" Type="http://schemas.openxmlformats.org/officeDocument/2006/relationships/viewProps" Target="viewProps.xml"/><Relationship Id="rId22" Type="http://schemas.openxmlformats.org/officeDocument/2006/relationships/customXml" Target="../customXml/item22.xml"/><Relationship Id="rId43" Type="http://schemas.openxmlformats.org/officeDocument/2006/relationships/customXml" Target="../customXml/item43.xml"/><Relationship Id="rId64" Type="http://schemas.openxmlformats.org/officeDocument/2006/relationships/customXml" Target="../customXml/item64.xml"/><Relationship Id="rId118" Type="http://schemas.openxmlformats.org/officeDocument/2006/relationships/customXml" Target="../customXml/item118.xml"/><Relationship Id="rId139" Type="http://schemas.openxmlformats.org/officeDocument/2006/relationships/slide" Target="slides/slide3.xml"/><Relationship Id="rId80" Type="http://schemas.openxmlformats.org/officeDocument/2006/relationships/customXml" Target="../customXml/item80.xml"/><Relationship Id="rId85" Type="http://schemas.openxmlformats.org/officeDocument/2006/relationships/customXml" Target="../customXml/item85.xml"/><Relationship Id="rId150" Type="http://schemas.openxmlformats.org/officeDocument/2006/relationships/slide" Target="slides/slide14.xml"/><Relationship Id="rId155" Type="http://schemas.openxmlformats.org/officeDocument/2006/relationships/slide" Target="slides/slide19.xml"/><Relationship Id="rId171" Type="http://schemas.openxmlformats.org/officeDocument/2006/relationships/slide" Target="slides/slide35.xml"/><Relationship Id="rId176" Type="http://schemas.openxmlformats.org/officeDocument/2006/relationships/slide" Target="slides/slide40.xml"/><Relationship Id="rId192" Type="http://schemas.openxmlformats.org/officeDocument/2006/relationships/slide" Target="slides/slide56.xml"/><Relationship Id="rId197" Type="http://schemas.openxmlformats.org/officeDocument/2006/relationships/slide" Target="slides/slide61.xml"/><Relationship Id="rId206" Type="http://schemas.openxmlformats.org/officeDocument/2006/relationships/slide" Target="slides/slide70.xml"/><Relationship Id="rId227" Type="http://schemas.openxmlformats.org/officeDocument/2006/relationships/slide" Target="slides/slide91.xml"/><Relationship Id="rId201" Type="http://schemas.openxmlformats.org/officeDocument/2006/relationships/slide" Target="slides/slide65.xml"/><Relationship Id="rId222" Type="http://schemas.openxmlformats.org/officeDocument/2006/relationships/slide" Target="slides/slide86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33" Type="http://schemas.openxmlformats.org/officeDocument/2006/relationships/customXml" Target="../customXml/item33.xml"/><Relationship Id="rId38" Type="http://schemas.openxmlformats.org/officeDocument/2006/relationships/customXml" Target="../customXml/item38.xml"/><Relationship Id="rId59" Type="http://schemas.openxmlformats.org/officeDocument/2006/relationships/customXml" Target="../customXml/item59.xml"/><Relationship Id="rId103" Type="http://schemas.openxmlformats.org/officeDocument/2006/relationships/customXml" Target="../customXml/item103.xml"/><Relationship Id="rId108" Type="http://schemas.openxmlformats.org/officeDocument/2006/relationships/customXml" Target="../customXml/item108.xml"/><Relationship Id="rId124" Type="http://schemas.openxmlformats.org/officeDocument/2006/relationships/slideMaster" Target="slideMasters/slideMaster2.xml"/><Relationship Id="rId129" Type="http://schemas.openxmlformats.org/officeDocument/2006/relationships/slideMaster" Target="slideMasters/slideMaster7.xml"/><Relationship Id="rId54" Type="http://schemas.openxmlformats.org/officeDocument/2006/relationships/customXml" Target="../customXml/item54.xml"/><Relationship Id="rId70" Type="http://schemas.openxmlformats.org/officeDocument/2006/relationships/customXml" Target="../customXml/item70.xml"/><Relationship Id="rId75" Type="http://schemas.openxmlformats.org/officeDocument/2006/relationships/customXml" Target="../customXml/item75.xml"/><Relationship Id="rId91" Type="http://schemas.openxmlformats.org/officeDocument/2006/relationships/customXml" Target="../customXml/item91.xml"/><Relationship Id="rId96" Type="http://schemas.openxmlformats.org/officeDocument/2006/relationships/customXml" Target="../customXml/item96.xml"/><Relationship Id="rId140" Type="http://schemas.openxmlformats.org/officeDocument/2006/relationships/slide" Target="slides/slide4.xml"/><Relationship Id="rId145" Type="http://schemas.openxmlformats.org/officeDocument/2006/relationships/slide" Target="slides/slide9.xml"/><Relationship Id="rId161" Type="http://schemas.openxmlformats.org/officeDocument/2006/relationships/slide" Target="slides/slide25.xml"/><Relationship Id="rId166" Type="http://schemas.openxmlformats.org/officeDocument/2006/relationships/slide" Target="slides/slide30.xml"/><Relationship Id="rId182" Type="http://schemas.openxmlformats.org/officeDocument/2006/relationships/slide" Target="slides/slide46.xml"/><Relationship Id="rId187" Type="http://schemas.openxmlformats.org/officeDocument/2006/relationships/slide" Target="slides/slide51.xml"/><Relationship Id="rId217" Type="http://schemas.openxmlformats.org/officeDocument/2006/relationships/slide" Target="slides/slide8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212" Type="http://schemas.openxmlformats.org/officeDocument/2006/relationships/slide" Target="slides/slide76.xml"/><Relationship Id="rId233" Type="http://schemas.openxmlformats.org/officeDocument/2006/relationships/notesMaster" Target="notesMasters/notesMaster1.xml"/><Relationship Id="rId238" Type="http://schemas.openxmlformats.org/officeDocument/2006/relationships/theme" Target="theme/theme1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49" Type="http://schemas.openxmlformats.org/officeDocument/2006/relationships/customXml" Target="../customXml/item49.xml"/><Relationship Id="rId114" Type="http://schemas.openxmlformats.org/officeDocument/2006/relationships/customXml" Target="../customXml/item114.xml"/><Relationship Id="rId119" Type="http://schemas.openxmlformats.org/officeDocument/2006/relationships/customXml" Target="../customXml/item119.xml"/><Relationship Id="rId44" Type="http://schemas.openxmlformats.org/officeDocument/2006/relationships/customXml" Target="../customXml/item44.xml"/><Relationship Id="rId60" Type="http://schemas.openxmlformats.org/officeDocument/2006/relationships/customXml" Target="../customXml/item60.xml"/><Relationship Id="rId65" Type="http://schemas.openxmlformats.org/officeDocument/2006/relationships/customXml" Target="../customXml/item65.xml"/><Relationship Id="rId81" Type="http://schemas.openxmlformats.org/officeDocument/2006/relationships/customXml" Target="../customXml/item81.xml"/><Relationship Id="rId86" Type="http://schemas.openxmlformats.org/officeDocument/2006/relationships/customXml" Target="../customXml/item86.xml"/><Relationship Id="rId130" Type="http://schemas.openxmlformats.org/officeDocument/2006/relationships/slideMaster" Target="slideMasters/slideMaster8.xml"/><Relationship Id="rId135" Type="http://schemas.openxmlformats.org/officeDocument/2006/relationships/slideMaster" Target="slideMasters/slideMaster13.xml"/><Relationship Id="rId151" Type="http://schemas.openxmlformats.org/officeDocument/2006/relationships/slide" Target="slides/slide15.xml"/><Relationship Id="rId156" Type="http://schemas.openxmlformats.org/officeDocument/2006/relationships/slide" Target="slides/slide20.xml"/><Relationship Id="rId177" Type="http://schemas.openxmlformats.org/officeDocument/2006/relationships/slide" Target="slides/slide41.xml"/><Relationship Id="rId198" Type="http://schemas.openxmlformats.org/officeDocument/2006/relationships/slide" Target="slides/slide62.xml"/><Relationship Id="rId172" Type="http://schemas.openxmlformats.org/officeDocument/2006/relationships/slide" Target="slides/slide36.xml"/><Relationship Id="rId193" Type="http://schemas.openxmlformats.org/officeDocument/2006/relationships/slide" Target="slides/slide57.xml"/><Relationship Id="rId202" Type="http://schemas.openxmlformats.org/officeDocument/2006/relationships/slide" Target="slides/slide66.xml"/><Relationship Id="rId207" Type="http://schemas.openxmlformats.org/officeDocument/2006/relationships/slide" Target="slides/slide71.xml"/><Relationship Id="rId223" Type="http://schemas.openxmlformats.org/officeDocument/2006/relationships/slide" Target="slides/slide87.xml"/><Relationship Id="rId228" Type="http://schemas.openxmlformats.org/officeDocument/2006/relationships/slide" Target="slides/slide92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customXml" Target="../customXml/item39.xml"/><Relationship Id="rId109" Type="http://schemas.openxmlformats.org/officeDocument/2006/relationships/customXml" Target="../customXml/item109.xml"/><Relationship Id="rId34" Type="http://schemas.openxmlformats.org/officeDocument/2006/relationships/customXml" Target="../customXml/item34.xml"/><Relationship Id="rId50" Type="http://schemas.openxmlformats.org/officeDocument/2006/relationships/customXml" Target="../customXml/item50.xml"/><Relationship Id="rId55" Type="http://schemas.openxmlformats.org/officeDocument/2006/relationships/customXml" Target="../customXml/item55.xml"/><Relationship Id="rId76" Type="http://schemas.openxmlformats.org/officeDocument/2006/relationships/customXml" Target="../customXml/item76.xml"/><Relationship Id="rId97" Type="http://schemas.openxmlformats.org/officeDocument/2006/relationships/customXml" Target="../customXml/item97.xml"/><Relationship Id="rId104" Type="http://schemas.openxmlformats.org/officeDocument/2006/relationships/customXml" Target="../customXml/item104.xml"/><Relationship Id="rId120" Type="http://schemas.openxmlformats.org/officeDocument/2006/relationships/customXml" Target="../customXml/item120.xml"/><Relationship Id="rId125" Type="http://schemas.openxmlformats.org/officeDocument/2006/relationships/slideMaster" Target="slideMasters/slideMaster3.xml"/><Relationship Id="rId141" Type="http://schemas.openxmlformats.org/officeDocument/2006/relationships/slide" Target="slides/slide5.xml"/><Relationship Id="rId146" Type="http://schemas.openxmlformats.org/officeDocument/2006/relationships/slide" Target="slides/slide10.xml"/><Relationship Id="rId167" Type="http://schemas.openxmlformats.org/officeDocument/2006/relationships/slide" Target="slides/slide31.xml"/><Relationship Id="rId188" Type="http://schemas.openxmlformats.org/officeDocument/2006/relationships/slide" Target="slides/slide52.xml"/><Relationship Id="rId7" Type="http://schemas.openxmlformats.org/officeDocument/2006/relationships/customXml" Target="../customXml/item7.xml"/><Relationship Id="rId71" Type="http://schemas.openxmlformats.org/officeDocument/2006/relationships/customXml" Target="../customXml/item71.xml"/><Relationship Id="rId92" Type="http://schemas.openxmlformats.org/officeDocument/2006/relationships/customXml" Target="../customXml/item92.xml"/><Relationship Id="rId162" Type="http://schemas.openxmlformats.org/officeDocument/2006/relationships/slide" Target="slides/slide26.xml"/><Relationship Id="rId183" Type="http://schemas.openxmlformats.org/officeDocument/2006/relationships/slide" Target="slides/slide47.xml"/><Relationship Id="rId213" Type="http://schemas.openxmlformats.org/officeDocument/2006/relationships/slide" Target="slides/slide77.xml"/><Relationship Id="rId218" Type="http://schemas.openxmlformats.org/officeDocument/2006/relationships/slide" Target="slides/slide82.xml"/><Relationship Id="rId234" Type="http://schemas.openxmlformats.org/officeDocument/2006/relationships/handoutMaster" Target="handoutMasters/handoutMaster1.xml"/><Relationship Id="rId239" Type="http://schemas.openxmlformats.org/officeDocument/2006/relationships/tableStyles" Target="tableStyles.xml"/><Relationship Id="rId2" Type="http://schemas.openxmlformats.org/officeDocument/2006/relationships/customXml" Target="../customXml/item2.xml"/><Relationship Id="rId29" Type="http://schemas.openxmlformats.org/officeDocument/2006/relationships/customXml" Target="../customXml/item29.xml"/><Relationship Id="rId24" Type="http://schemas.openxmlformats.org/officeDocument/2006/relationships/customXml" Target="../customXml/item24.xml"/><Relationship Id="rId40" Type="http://schemas.openxmlformats.org/officeDocument/2006/relationships/customXml" Target="../customXml/item40.xml"/><Relationship Id="rId45" Type="http://schemas.openxmlformats.org/officeDocument/2006/relationships/customXml" Target="../customXml/item45.xml"/><Relationship Id="rId66" Type="http://schemas.openxmlformats.org/officeDocument/2006/relationships/customXml" Target="../customXml/item66.xml"/><Relationship Id="rId87" Type="http://schemas.openxmlformats.org/officeDocument/2006/relationships/customXml" Target="../customXml/item87.xml"/><Relationship Id="rId110" Type="http://schemas.openxmlformats.org/officeDocument/2006/relationships/customXml" Target="../customXml/item110.xml"/><Relationship Id="rId115" Type="http://schemas.openxmlformats.org/officeDocument/2006/relationships/customXml" Target="../customXml/item115.xml"/><Relationship Id="rId131" Type="http://schemas.openxmlformats.org/officeDocument/2006/relationships/slideMaster" Target="slideMasters/slideMaster9.xml"/><Relationship Id="rId136" Type="http://schemas.openxmlformats.org/officeDocument/2006/relationships/slideMaster" Target="slideMasters/slideMaster14.xml"/><Relationship Id="rId157" Type="http://schemas.openxmlformats.org/officeDocument/2006/relationships/slide" Target="slides/slide21.xml"/><Relationship Id="rId178" Type="http://schemas.openxmlformats.org/officeDocument/2006/relationships/slide" Target="slides/slide42.xml"/><Relationship Id="rId61" Type="http://schemas.openxmlformats.org/officeDocument/2006/relationships/customXml" Target="../customXml/item61.xml"/><Relationship Id="rId82" Type="http://schemas.openxmlformats.org/officeDocument/2006/relationships/customXml" Target="../customXml/item82.xml"/><Relationship Id="rId152" Type="http://schemas.openxmlformats.org/officeDocument/2006/relationships/slide" Target="slides/slide16.xml"/><Relationship Id="rId173" Type="http://schemas.openxmlformats.org/officeDocument/2006/relationships/slide" Target="slides/slide37.xml"/><Relationship Id="rId194" Type="http://schemas.openxmlformats.org/officeDocument/2006/relationships/slide" Target="slides/slide58.xml"/><Relationship Id="rId199" Type="http://schemas.openxmlformats.org/officeDocument/2006/relationships/slide" Target="slides/slide63.xml"/><Relationship Id="rId203" Type="http://schemas.openxmlformats.org/officeDocument/2006/relationships/slide" Target="slides/slide67.xml"/><Relationship Id="rId208" Type="http://schemas.openxmlformats.org/officeDocument/2006/relationships/slide" Target="slides/slide72.xml"/><Relationship Id="rId229" Type="http://schemas.openxmlformats.org/officeDocument/2006/relationships/slide" Target="slides/slide93.xml"/><Relationship Id="rId19" Type="http://schemas.openxmlformats.org/officeDocument/2006/relationships/customXml" Target="../customXml/item19.xml"/><Relationship Id="rId224" Type="http://schemas.openxmlformats.org/officeDocument/2006/relationships/slide" Target="slides/slide88.xml"/><Relationship Id="rId14" Type="http://schemas.openxmlformats.org/officeDocument/2006/relationships/customXml" Target="../customXml/item14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56" Type="http://schemas.openxmlformats.org/officeDocument/2006/relationships/customXml" Target="../customXml/item56.xml"/><Relationship Id="rId77" Type="http://schemas.openxmlformats.org/officeDocument/2006/relationships/customXml" Target="../customXml/item77.xml"/><Relationship Id="rId100" Type="http://schemas.openxmlformats.org/officeDocument/2006/relationships/customXml" Target="../customXml/item100.xml"/><Relationship Id="rId105" Type="http://schemas.openxmlformats.org/officeDocument/2006/relationships/customXml" Target="../customXml/item105.xml"/><Relationship Id="rId126" Type="http://schemas.openxmlformats.org/officeDocument/2006/relationships/slideMaster" Target="slideMasters/slideMaster4.xml"/><Relationship Id="rId147" Type="http://schemas.openxmlformats.org/officeDocument/2006/relationships/slide" Target="slides/slide11.xml"/><Relationship Id="rId168" Type="http://schemas.openxmlformats.org/officeDocument/2006/relationships/slide" Target="slides/slide32.xml"/><Relationship Id="rId8" Type="http://schemas.openxmlformats.org/officeDocument/2006/relationships/customXml" Target="../customXml/item8.xml"/><Relationship Id="rId51" Type="http://schemas.openxmlformats.org/officeDocument/2006/relationships/customXml" Target="../customXml/item51.xml"/><Relationship Id="rId72" Type="http://schemas.openxmlformats.org/officeDocument/2006/relationships/customXml" Target="../customXml/item72.xml"/><Relationship Id="rId93" Type="http://schemas.openxmlformats.org/officeDocument/2006/relationships/customXml" Target="../customXml/item93.xml"/><Relationship Id="rId98" Type="http://schemas.openxmlformats.org/officeDocument/2006/relationships/customXml" Target="../customXml/item98.xml"/><Relationship Id="rId121" Type="http://schemas.openxmlformats.org/officeDocument/2006/relationships/customXml" Target="../customXml/item121.xml"/><Relationship Id="rId142" Type="http://schemas.openxmlformats.org/officeDocument/2006/relationships/slide" Target="slides/slide6.xml"/><Relationship Id="rId163" Type="http://schemas.openxmlformats.org/officeDocument/2006/relationships/slide" Target="slides/slide27.xml"/><Relationship Id="rId184" Type="http://schemas.openxmlformats.org/officeDocument/2006/relationships/slide" Target="slides/slide48.xml"/><Relationship Id="rId189" Type="http://schemas.openxmlformats.org/officeDocument/2006/relationships/slide" Target="slides/slide53.xml"/><Relationship Id="rId219" Type="http://schemas.openxmlformats.org/officeDocument/2006/relationships/slide" Target="slides/slide83.xml"/><Relationship Id="rId3" Type="http://schemas.openxmlformats.org/officeDocument/2006/relationships/customXml" Target="../customXml/item3.xml"/><Relationship Id="rId214" Type="http://schemas.openxmlformats.org/officeDocument/2006/relationships/slide" Target="slides/slide78.xml"/><Relationship Id="rId230" Type="http://schemas.openxmlformats.org/officeDocument/2006/relationships/slide" Target="slides/slide94.xml"/><Relationship Id="rId235" Type="http://schemas.openxmlformats.org/officeDocument/2006/relationships/commentAuthors" Target="commentAuthors.xml"/><Relationship Id="rId25" Type="http://schemas.openxmlformats.org/officeDocument/2006/relationships/customXml" Target="../customXml/item25.xml"/><Relationship Id="rId46" Type="http://schemas.openxmlformats.org/officeDocument/2006/relationships/customXml" Target="../customXml/item46.xml"/><Relationship Id="rId67" Type="http://schemas.openxmlformats.org/officeDocument/2006/relationships/customXml" Target="../customXml/item67.xml"/><Relationship Id="rId116" Type="http://schemas.openxmlformats.org/officeDocument/2006/relationships/customXml" Target="../customXml/item116.xml"/><Relationship Id="rId137" Type="http://schemas.openxmlformats.org/officeDocument/2006/relationships/slide" Target="slides/slide1.xml"/><Relationship Id="rId158" Type="http://schemas.openxmlformats.org/officeDocument/2006/relationships/slide" Target="slides/slide22.xml"/><Relationship Id="rId20" Type="http://schemas.openxmlformats.org/officeDocument/2006/relationships/customXml" Target="../customXml/item20.xml"/><Relationship Id="rId41" Type="http://schemas.openxmlformats.org/officeDocument/2006/relationships/customXml" Target="../customXml/item41.xml"/><Relationship Id="rId62" Type="http://schemas.openxmlformats.org/officeDocument/2006/relationships/customXml" Target="../customXml/item62.xml"/><Relationship Id="rId83" Type="http://schemas.openxmlformats.org/officeDocument/2006/relationships/customXml" Target="../customXml/item83.xml"/><Relationship Id="rId88" Type="http://schemas.openxmlformats.org/officeDocument/2006/relationships/customXml" Target="../customXml/item88.xml"/><Relationship Id="rId111" Type="http://schemas.openxmlformats.org/officeDocument/2006/relationships/customXml" Target="../customXml/item111.xml"/><Relationship Id="rId132" Type="http://schemas.openxmlformats.org/officeDocument/2006/relationships/slideMaster" Target="slideMasters/slideMaster10.xml"/><Relationship Id="rId153" Type="http://schemas.openxmlformats.org/officeDocument/2006/relationships/slide" Target="slides/slide17.xml"/><Relationship Id="rId174" Type="http://schemas.openxmlformats.org/officeDocument/2006/relationships/slide" Target="slides/slide38.xml"/><Relationship Id="rId179" Type="http://schemas.openxmlformats.org/officeDocument/2006/relationships/slide" Target="slides/slide43.xml"/><Relationship Id="rId195" Type="http://schemas.openxmlformats.org/officeDocument/2006/relationships/slide" Target="slides/slide59.xml"/><Relationship Id="rId209" Type="http://schemas.openxmlformats.org/officeDocument/2006/relationships/slide" Target="slides/slide73.xml"/><Relationship Id="rId190" Type="http://schemas.openxmlformats.org/officeDocument/2006/relationships/slide" Target="slides/slide54.xml"/><Relationship Id="rId204" Type="http://schemas.openxmlformats.org/officeDocument/2006/relationships/slide" Target="slides/slide68.xml"/><Relationship Id="rId220" Type="http://schemas.openxmlformats.org/officeDocument/2006/relationships/slide" Target="slides/slide84.xml"/><Relationship Id="rId225" Type="http://schemas.openxmlformats.org/officeDocument/2006/relationships/slide" Target="slides/slide89.xml"/><Relationship Id="rId15" Type="http://schemas.openxmlformats.org/officeDocument/2006/relationships/customXml" Target="../customXml/item15.xml"/><Relationship Id="rId36" Type="http://schemas.openxmlformats.org/officeDocument/2006/relationships/customXml" Target="../customXml/item36.xml"/><Relationship Id="rId57" Type="http://schemas.openxmlformats.org/officeDocument/2006/relationships/customXml" Target="../customXml/item57.xml"/><Relationship Id="rId106" Type="http://schemas.openxmlformats.org/officeDocument/2006/relationships/customXml" Target="../customXml/item106.xml"/><Relationship Id="rId127" Type="http://schemas.openxmlformats.org/officeDocument/2006/relationships/slideMaster" Target="slideMasters/slideMaster5.xml"/><Relationship Id="rId10" Type="http://schemas.openxmlformats.org/officeDocument/2006/relationships/customXml" Target="../customXml/item10.xml"/><Relationship Id="rId31" Type="http://schemas.openxmlformats.org/officeDocument/2006/relationships/customXml" Target="../customXml/item31.xml"/><Relationship Id="rId52" Type="http://schemas.openxmlformats.org/officeDocument/2006/relationships/customXml" Target="../customXml/item52.xml"/><Relationship Id="rId73" Type="http://schemas.openxmlformats.org/officeDocument/2006/relationships/customXml" Target="../customXml/item73.xml"/><Relationship Id="rId78" Type="http://schemas.openxmlformats.org/officeDocument/2006/relationships/customXml" Target="../customXml/item78.xml"/><Relationship Id="rId94" Type="http://schemas.openxmlformats.org/officeDocument/2006/relationships/customXml" Target="../customXml/item94.xml"/><Relationship Id="rId99" Type="http://schemas.openxmlformats.org/officeDocument/2006/relationships/customXml" Target="../customXml/item99.xml"/><Relationship Id="rId101" Type="http://schemas.openxmlformats.org/officeDocument/2006/relationships/customXml" Target="../customXml/item101.xml"/><Relationship Id="rId122" Type="http://schemas.openxmlformats.org/officeDocument/2006/relationships/customXml" Target="../customXml/item122.xml"/><Relationship Id="rId143" Type="http://schemas.openxmlformats.org/officeDocument/2006/relationships/slide" Target="slides/slide7.xml"/><Relationship Id="rId148" Type="http://schemas.openxmlformats.org/officeDocument/2006/relationships/slide" Target="slides/slide12.xml"/><Relationship Id="rId164" Type="http://schemas.openxmlformats.org/officeDocument/2006/relationships/slide" Target="slides/slide28.xml"/><Relationship Id="rId169" Type="http://schemas.openxmlformats.org/officeDocument/2006/relationships/slide" Target="slides/slide33.xml"/><Relationship Id="rId185" Type="http://schemas.openxmlformats.org/officeDocument/2006/relationships/slide" Target="slides/slide49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80" Type="http://schemas.openxmlformats.org/officeDocument/2006/relationships/slide" Target="slides/slide44.xml"/><Relationship Id="rId210" Type="http://schemas.openxmlformats.org/officeDocument/2006/relationships/slide" Target="slides/slide74.xml"/><Relationship Id="rId215" Type="http://schemas.openxmlformats.org/officeDocument/2006/relationships/slide" Target="slides/slide79.xml"/><Relationship Id="rId236" Type="http://schemas.openxmlformats.org/officeDocument/2006/relationships/presProps" Target="presProps.xml"/><Relationship Id="rId26" Type="http://schemas.openxmlformats.org/officeDocument/2006/relationships/customXml" Target="../customXml/item26.xml"/><Relationship Id="rId231" Type="http://schemas.openxmlformats.org/officeDocument/2006/relationships/slide" Target="slides/slide95.xml"/><Relationship Id="rId47" Type="http://schemas.openxmlformats.org/officeDocument/2006/relationships/customXml" Target="../customXml/item47.xml"/><Relationship Id="rId68" Type="http://schemas.openxmlformats.org/officeDocument/2006/relationships/customXml" Target="../customXml/item68.xml"/><Relationship Id="rId89" Type="http://schemas.openxmlformats.org/officeDocument/2006/relationships/customXml" Target="../customXml/item89.xml"/><Relationship Id="rId112" Type="http://schemas.openxmlformats.org/officeDocument/2006/relationships/customXml" Target="../customXml/item112.xml"/><Relationship Id="rId133" Type="http://schemas.openxmlformats.org/officeDocument/2006/relationships/slideMaster" Target="slideMasters/slideMaster11.xml"/><Relationship Id="rId154" Type="http://schemas.openxmlformats.org/officeDocument/2006/relationships/slide" Target="slides/slide18.xml"/><Relationship Id="rId175" Type="http://schemas.openxmlformats.org/officeDocument/2006/relationships/slide" Target="slides/slide39.xml"/><Relationship Id="rId196" Type="http://schemas.openxmlformats.org/officeDocument/2006/relationships/slide" Target="slides/slide60.xml"/><Relationship Id="rId200" Type="http://schemas.openxmlformats.org/officeDocument/2006/relationships/slide" Target="slides/slide64.xml"/><Relationship Id="rId16" Type="http://schemas.openxmlformats.org/officeDocument/2006/relationships/customXml" Target="../customXml/item16.xml"/><Relationship Id="rId221" Type="http://schemas.openxmlformats.org/officeDocument/2006/relationships/slide" Target="slides/slide85.xml"/><Relationship Id="rId37" Type="http://schemas.openxmlformats.org/officeDocument/2006/relationships/customXml" Target="../customXml/item37.xml"/><Relationship Id="rId58" Type="http://schemas.openxmlformats.org/officeDocument/2006/relationships/customXml" Target="../customXml/item58.xml"/><Relationship Id="rId79" Type="http://schemas.openxmlformats.org/officeDocument/2006/relationships/customXml" Target="../customXml/item79.xml"/><Relationship Id="rId102" Type="http://schemas.openxmlformats.org/officeDocument/2006/relationships/customXml" Target="../customXml/item102.xml"/><Relationship Id="rId123" Type="http://schemas.openxmlformats.org/officeDocument/2006/relationships/slideMaster" Target="slideMasters/slideMaster1.xml"/><Relationship Id="rId144" Type="http://schemas.openxmlformats.org/officeDocument/2006/relationships/slide" Target="slides/slide8.xml"/><Relationship Id="rId90" Type="http://schemas.openxmlformats.org/officeDocument/2006/relationships/customXml" Target="../customXml/item90.xml"/><Relationship Id="rId165" Type="http://schemas.openxmlformats.org/officeDocument/2006/relationships/slide" Target="slides/slide29.xml"/><Relationship Id="rId186" Type="http://schemas.openxmlformats.org/officeDocument/2006/relationships/slide" Target="slides/slide50.xml"/><Relationship Id="rId211" Type="http://schemas.openxmlformats.org/officeDocument/2006/relationships/slide" Target="slides/slide75.xml"/><Relationship Id="rId232" Type="http://schemas.openxmlformats.org/officeDocument/2006/relationships/slide" Target="slides/slide96.xml"/><Relationship Id="rId27" Type="http://schemas.openxmlformats.org/officeDocument/2006/relationships/customXml" Target="../customXml/item27.xml"/><Relationship Id="rId48" Type="http://schemas.openxmlformats.org/officeDocument/2006/relationships/customXml" Target="../customXml/item48.xml"/><Relationship Id="rId69" Type="http://schemas.openxmlformats.org/officeDocument/2006/relationships/customXml" Target="../customXml/item69.xml"/><Relationship Id="rId113" Type="http://schemas.openxmlformats.org/officeDocument/2006/relationships/customXml" Target="../customXml/item113.xml"/><Relationship Id="rId134" Type="http://schemas.openxmlformats.org/officeDocument/2006/relationships/slideMaster" Target="slideMasters/slideMaster1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F:\MNGEO\Geospatial%20Classes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F:\MNGEO\Geospatial%20Classes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F:\MNGEO\Geospatial%20Classes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F:\MNGEO\Geospatial%20Classes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F:\MNGEO\Geospatial%20Classes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F:\MNGEO\Geospatial%20Classes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F:\MNGEO\Geospatial%20Classes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F:\MNGEO\Geospatial%20Classes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F:\MNGEO\Geospatial%20Classes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F:\MNGEO\Geospatial%20Classes.xlsx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F:\MNGEO\Geospatial%20Classe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F:\MNGEO\Geospatial%20Classes.xlsx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file:///F:\MNGEO\Geospatial%20Classes.xlsx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file:///F:\MNGEO\Geospatial%20Classes.xlsx" TargetMode="Externa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file:///F:\MNGEO\Geospatial%20Classes.xlsx" TargetMode="Externa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oleObject" Target="file:///F:\MNGEO\Geospatial%20Classes.xlsx" TargetMode="Externa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oleObject" Target="file:///F:\MNGEO\Geospatial%20Classes.xlsx" TargetMode="Externa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oleObject" Target="file:///F:\MNGEO\Geospatial%20Classes.xlsx" TargetMode="Externa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EPARTMENT\PERSONAL\MNGEO\Geospatial%20Classes.xlsx" TargetMode="Externa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EPARTMENT\PERSONAL\MNGEO\Geospatial%20Classes.xlsx" TargetMode="External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EPARTMENT\PERSONAL\MNGEO\DEPT_PROG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F:\MNGEO\Geospatial%20Classe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F:\MNGEO\Geospatial%20Classes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F:\MNGEO\Geospatial%20Classes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F:\MNGEO\Geospatial%20Classes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F:\MNGEO\Geospatial%20Classes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F:\MNGEO\Geospatial%20Classes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F:\MNGEO\Geospatial%20Class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7030A0"/>
            </a:solidFill>
            <a:ln>
              <a:solidFill>
                <a:sysClr val="windowText" lastClr="000000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cat>
            <c:strRef>
              <c:f>'Geospatial Classes'!$A$5:$A$11</c:f>
              <c:strCache>
                <c:ptCount val="7"/>
                <c:pt idx="0">
                  <c:v>Map Use/Interpretation</c:v>
                </c:pt>
                <c:pt idx="1">
                  <c:v>Intro to Cartography</c:v>
                </c:pt>
                <c:pt idx="2">
                  <c:v>Intermediate / Advanced  Cartography</c:v>
                </c:pt>
                <c:pt idx="3">
                  <c:v>Internet Mapping</c:v>
                </c:pt>
                <c:pt idx="4">
                  <c:v>Visualization / Design</c:v>
                </c:pt>
                <c:pt idx="5">
                  <c:v>Cartography  and GIS</c:v>
                </c:pt>
                <c:pt idx="6">
                  <c:v>Topical</c:v>
                </c:pt>
              </c:strCache>
            </c:strRef>
          </c:cat>
          <c:val>
            <c:numRef>
              <c:f>'Geospatial Classes'!$D$5:$D$11</c:f>
              <c:numCache>
                <c:formatCode>General</c:formatCode>
                <c:ptCount val="7"/>
                <c:pt idx="0">
                  <c:v>8</c:v>
                </c:pt>
                <c:pt idx="1">
                  <c:v>5</c:v>
                </c:pt>
                <c:pt idx="2">
                  <c:v>1</c:v>
                </c:pt>
                <c:pt idx="3">
                  <c:v>0</c:v>
                </c:pt>
                <c:pt idx="4">
                  <c:v>2</c:v>
                </c:pt>
                <c:pt idx="5">
                  <c:v>1</c:v>
                </c:pt>
                <c:pt idx="6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2082688"/>
        <c:axId val="42084224"/>
      </c:barChart>
      <c:catAx>
        <c:axId val="420826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100" b="1"/>
            </a:pPr>
            <a:endParaRPr lang="en-US"/>
          </a:p>
        </c:txPr>
        <c:crossAx val="42084224"/>
        <c:crosses val="autoZero"/>
        <c:auto val="1"/>
        <c:lblAlgn val="ctr"/>
        <c:lblOffset val="100"/>
        <c:noMultiLvlLbl val="0"/>
      </c:catAx>
      <c:valAx>
        <c:axId val="420842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208268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7030A0"/>
            </a:solidFill>
            <a:effectLst>
              <a:outerShdw blurRad="76200" dir="18900000" sy="23000" kx="-1200000" algn="bl" rotWithShape="0">
                <a:prstClr val="black">
                  <a:alpha val="25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'Geospatial Classes'!$A$15:$A$17</c:f>
              <c:strCache>
                <c:ptCount val="3"/>
                <c:pt idx="0">
                  <c:v>Intro to Remote Sensing</c:v>
                </c:pt>
                <c:pt idx="1">
                  <c:v>Advanced / Applied Remote Sensing</c:v>
                </c:pt>
                <c:pt idx="2">
                  <c:v>Intro to Image Processing</c:v>
                </c:pt>
              </c:strCache>
            </c:strRef>
          </c:cat>
          <c:val>
            <c:numRef>
              <c:f>'Geospatial Classes'!$I$15:$I$17</c:f>
              <c:numCache>
                <c:formatCode>General</c:formatCode>
                <c:ptCount val="3"/>
                <c:pt idx="0">
                  <c:v>3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2293120"/>
        <c:axId val="42294656"/>
      </c:barChart>
      <c:catAx>
        <c:axId val="422931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42294656"/>
        <c:crosses val="autoZero"/>
        <c:auto val="1"/>
        <c:lblAlgn val="ctr"/>
        <c:lblOffset val="100"/>
        <c:noMultiLvlLbl val="0"/>
      </c:catAx>
      <c:valAx>
        <c:axId val="42294656"/>
        <c:scaling>
          <c:orientation val="minMax"/>
          <c:max val="1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229312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7030A0"/>
            </a:solidFill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'Geospatial Classes'!$A$21:$A$29</c:f>
              <c:strCache>
                <c:ptCount val="9"/>
                <c:pt idx="0">
                  <c:v>Intro to Surveying </c:v>
                </c:pt>
                <c:pt idx="1">
                  <c:v>Intro to Land Surveying</c:v>
                </c:pt>
                <c:pt idx="2">
                  <c:v>Intermediate / Advanced Surveying</c:v>
                </c:pt>
                <c:pt idx="3">
                  <c:v>Geodesy</c:v>
                </c:pt>
                <c:pt idx="4">
                  <c:v>Intro to GPS</c:v>
                </c:pt>
                <c:pt idx="5">
                  <c:v>Field Mapping abd GPS</c:v>
                </c:pt>
                <c:pt idx="6">
                  <c:v>GPS and GIS</c:v>
                </c:pt>
                <c:pt idx="7">
                  <c:v>Precision Agriculture</c:v>
                </c:pt>
                <c:pt idx="8">
                  <c:v>Other</c:v>
                </c:pt>
              </c:strCache>
            </c:strRef>
          </c:cat>
          <c:val>
            <c:numRef>
              <c:f>'Geospatial Classes'!$D$21:$D$29</c:f>
              <c:numCache>
                <c:formatCode>General</c:formatCode>
                <c:ptCount val="9"/>
                <c:pt idx="0">
                  <c:v>7</c:v>
                </c:pt>
                <c:pt idx="1">
                  <c:v>4</c:v>
                </c:pt>
                <c:pt idx="2">
                  <c:v>6</c:v>
                </c:pt>
                <c:pt idx="3">
                  <c:v>2</c:v>
                </c:pt>
                <c:pt idx="4">
                  <c:v>4</c:v>
                </c:pt>
                <c:pt idx="5">
                  <c:v>5</c:v>
                </c:pt>
                <c:pt idx="6">
                  <c:v>3</c:v>
                </c:pt>
                <c:pt idx="7">
                  <c:v>1</c:v>
                </c:pt>
                <c:pt idx="8">
                  <c:v>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2319232"/>
        <c:axId val="42341504"/>
      </c:barChart>
      <c:catAx>
        <c:axId val="423192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50" b="1"/>
            </a:pPr>
            <a:endParaRPr lang="en-US"/>
          </a:p>
        </c:txPr>
        <c:crossAx val="42341504"/>
        <c:crosses val="autoZero"/>
        <c:auto val="1"/>
        <c:lblAlgn val="ctr"/>
        <c:lblOffset val="100"/>
        <c:noMultiLvlLbl val="0"/>
      </c:catAx>
      <c:valAx>
        <c:axId val="423415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2319232"/>
        <c:crosses val="autoZero"/>
        <c:crossBetween val="between"/>
      </c:valAx>
    </c:plotArea>
    <c:plotVisOnly val="1"/>
    <c:dispBlanksAs val="gap"/>
    <c:showDLblsOverMax val="0"/>
  </c:chart>
  <c:spPr>
    <a:scene3d>
      <a:camera prst="orthographicFront"/>
      <a:lightRig rig="threePt" dir="t"/>
    </a:scene3d>
    <a:sp3d>
      <a:bevelT/>
    </a:sp3d>
  </c:sp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66FF"/>
            </a:solidFill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'Geospatial Classes'!$A$21:$A$29</c:f>
              <c:strCache>
                <c:ptCount val="9"/>
                <c:pt idx="0">
                  <c:v>Intro to Surveying </c:v>
                </c:pt>
                <c:pt idx="1">
                  <c:v>Intro to Land Surveying</c:v>
                </c:pt>
                <c:pt idx="2">
                  <c:v>Intermediate / Advanced Surveying</c:v>
                </c:pt>
                <c:pt idx="3">
                  <c:v>Geodesy</c:v>
                </c:pt>
                <c:pt idx="4">
                  <c:v>Intro to GPS</c:v>
                </c:pt>
                <c:pt idx="5">
                  <c:v>Field Mapping and GPS</c:v>
                </c:pt>
                <c:pt idx="6">
                  <c:v>GPS and GIS</c:v>
                </c:pt>
                <c:pt idx="7">
                  <c:v>Precision Agriculture</c:v>
                </c:pt>
                <c:pt idx="8">
                  <c:v>Other</c:v>
                </c:pt>
              </c:strCache>
            </c:strRef>
          </c:cat>
          <c:val>
            <c:numRef>
              <c:f>'Geospatial Classes'!$B$21:$B$29</c:f>
              <c:numCache>
                <c:formatCode>General</c:formatCode>
                <c:ptCount val="9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2</c:v>
                </c:pt>
                <c:pt idx="4">
                  <c:v>1</c:v>
                </c:pt>
                <c:pt idx="5">
                  <c:v>3</c:v>
                </c:pt>
                <c:pt idx="6">
                  <c:v>2</c:v>
                </c:pt>
                <c:pt idx="7">
                  <c:v>0</c:v>
                </c:pt>
                <c:pt idx="8">
                  <c:v>2</c:v>
                </c:pt>
              </c:numCache>
            </c:numRef>
          </c:val>
        </c:ser>
        <c:ser>
          <c:idx val="1"/>
          <c:order val="1"/>
          <c:spPr>
            <a:solidFill>
              <a:srgbClr val="C00000"/>
            </a:solidFill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'Geospatial Classes'!$A$21:$A$29</c:f>
              <c:strCache>
                <c:ptCount val="9"/>
                <c:pt idx="0">
                  <c:v>Intro to Surveying </c:v>
                </c:pt>
                <c:pt idx="1">
                  <c:v>Intro to Land Surveying</c:v>
                </c:pt>
                <c:pt idx="2">
                  <c:v>Intermediate / Advanced Surveying</c:v>
                </c:pt>
                <c:pt idx="3">
                  <c:v>Geodesy</c:v>
                </c:pt>
                <c:pt idx="4">
                  <c:v>Intro to GPS</c:v>
                </c:pt>
                <c:pt idx="5">
                  <c:v>Field Mapping and GPS</c:v>
                </c:pt>
                <c:pt idx="6">
                  <c:v>GPS and GIS</c:v>
                </c:pt>
                <c:pt idx="7">
                  <c:v>Precision Agriculture</c:v>
                </c:pt>
                <c:pt idx="8">
                  <c:v>Other</c:v>
                </c:pt>
              </c:strCache>
            </c:strRef>
          </c:cat>
          <c:val>
            <c:numRef>
              <c:f>'Geospatial Classes'!$C$21:$C$29</c:f>
              <c:numCache>
                <c:formatCode>General</c:formatCode>
                <c:ptCount val="9"/>
                <c:pt idx="0">
                  <c:v>7</c:v>
                </c:pt>
                <c:pt idx="1">
                  <c:v>3</c:v>
                </c:pt>
                <c:pt idx="2">
                  <c:v>6</c:v>
                </c:pt>
                <c:pt idx="3">
                  <c:v>0</c:v>
                </c:pt>
                <c:pt idx="4">
                  <c:v>3</c:v>
                </c:pt>
                <c:pt idx="5">
                  <c:v>2</c:v>
                </c:pt>
                <c:pt idx="6">
                  <c:v>1</c:v>
                </c:pt>
                <c:pt idx="7">
                  <c:v>1</c:v>
                </c:pt>
                <c:pt idx="8">
                  <c:v>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2379136"/>
        <c:axId val="42380672"/>
      </c:barChart>
      <c:catAx>
        <c:axId val="42379136"/>
        <c:scaling>
          <c:orientation val="minMax"/>
        </c:scaling>
        <c:delete val="0"/>
        <c:axPos val="b"/>
        <c:majorGridlines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50" b="1"/>
            </a:pPr>
            <a:endParaRPr lang="en-US"/>
          </a:p>
        </c:txPr>
        <c:crossAx val="42380672"/>
        <c:crosses val="autoZero"/>
        <c:auto val="1"/>
        <c:lblAlgn val="ctr"/>
        <c:lblOffset val="100"/>
        <c:noMultiLvlLbl val="0"/>
      </c:catAx>
      <c:valAx>
        <c:axId val="423806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237913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7030A0"/>
            </a:solidFill>
            <a:effectLst>
              <a:outerShdw blurRad="76200" dist="88900" dir="19800000" sy="23000" kx="-12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'Geospatial Classes'!$A$21:$A$29</c:f>
              <c:strCache>
                <c:ptCount val="9"/>
                <c:pt idx="0">
                  <c:v>Intro to Surveying </c:v>
                </c:pt>
                <c:pt idx="1">
                  <c:v>Intro to Land Surveying</c:v>
                </c:pt>
                <c:pt idx="2">
                  <c:v>Intermediate / Advanced Surveying</c:v>
                </c:pt>
                <c:pt idx="3">
                  <c:v>Geodesy</c:v>
                </c:pt>
                <c:pt idx="4">
                  <c:v>Intro to GPS</c:v>
                </c:pt>
                <c:pt idx="5">
                  <c:v>Field Mapping abd GPS</c:v>
                </c:pt>
                <c:pt idx="6">
                  <c:v>GPS and GIS</c:v>
                </c:pt>
                <c:pt idx="7">
                  <c:v>Precision Agriculture</c:v>
                </c:pt>
                <c:pt idx="8">
                  <c:v>Other</c:v>
                </c:pt>
              </c:strCache>
            </c:strRef>
          </c:cat>
          <c:val>
            <c:numRef>
              <c:f>'Geospatial Classes'!$H$21:$H$29</c:f>
              <c:numCache>
                <c:formatCode>General</c:formatCode>
                <c:ptCount val="9"/>
                <c:pt idx="0">
                  <c:v>3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0</c:v>
                </c:pt>
                <c:pt idx="6">
                  <c:v>1</c:v>
                </c:pt>
                <c:pt idx="7">
                  <c:v>1</c:v>
                </c:pt>
                <c:pt idx="8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4714112"/>
        <c:axId val="114715648"/>
      </c:barChart>
      <c:catAx>
        <c:axId val="1147141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50" b="1"/>
            </a:pPr>
            <a:endParaRPr lang="en-US"/>
          </a:p>
        </c:txPr>
        <c:crossAx val="114715648"/>
        <c:crosses val="autoZero"/>
        <c:auto val="1"/>
        <c:lblAlgn val="ctr"/>
        <c:lblOffset val="100"/>
        <c:noMultiLvlLbl val="0"/>
      </c:catAx>
      <c:valAx>
        <c:axId val="114715648"/>
        <c:scaling>
          <c:orientation val="minMax"/>
          <c:max val="9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471411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66FF"/>
            </a:solidFill>
            <a:effectLst>
              <a:outerShdw blurRad="76200" dist="63500" dir="21000000" sy="23000" kx="-12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'Geospatial Classes'!$A$21:$A$29</c:f>
              <c:strCache>
                <c:ptCount val="9"/>
                <c:pt idx="0">
                  <c:v>Intro to Surveying </c:v>
                </c:pt>
                <c:pt idx="1">
                  <c:v>Intro to Land Surveying</c:v>
                </c:pt>
                <c:pt idx="2">
                  <c:v>Intermediate / Advanced Surveying</c:v>
                </c:pt>
                <c:pt idx="3">
                  <c:v>Geodesy</c:v>
                </c:pt>
                <c:pt idx="4">
                  <c:v>Intro to GPS</c:v>
                </c:pt>
                <c:pt idx="5">
                  <c:v>Field Mapping abd GPS</c:v>
                </c:pt>
                <c:pt idx="6">
                  <c:v>GPS and GIS</c:v>
                </c:pt>
                <c:pt idx="7">
                  <c:v>Precision Agriculture</c:v>
                </c:pt>
                <c:pt idx="8">
                  <c:v>Other</c:v>
                </c:pt>
              </c:strCache>
            </c:strRef>
          </c:cat>
          <c:val>
            <c:numRef>
              <c:f>'Geospatial Classes'!$F$21:$F$29</c:f>
              <c:numCache>
                <c:formatCode>General</c:formatCode>
                <c:ptCount val="9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0</c:v>
                </c:pt>
                <c:pt idx="6">
                  <c:v>1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</c:ser>
        <c:ser>
          <c:idx val="1"/>
          <c:order val="1"/>
          <c:spPr>
            <a:solidFill>
              <a:srgbClr val="C00000"/>
            </a:solidFill>
            <a:effectLst>
              <a:outerShdw blurRad="76200" dist="63500" dir="21000000" sy="23000" kx="-1200000" algn="bl" rotWithShape="0">
                <a:prstClr val="black">
                  <a:alpha val="36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'Geospatial Classes'!$A$21:$A$29</c:f>
              <c:strCache>
                <c:ptCount val="9"/>
                <c:pt idx="0">
                  <c:v>Intro to Surveying </c:v>
                </c:pt>
                <c:pt idx="1">
                  <c:v>Intro to Land Surveying</c:v>
                </c:pt>
                <c:pt idx="2">
                  <c:v>Intermediate / Advanced Surveying</c:v>
                </c:pt>
                <c:pt idx="3">
                  <c:v>Geodesy</c:v>
                </c:pt>
                <c:pt idx="4">
                  <c:v>Intro to GPS</c:v>
                </c:pt>
                <c:pt idx="5">
                  <c:v>Field Mapping abd GPS</c:v>
                </c:pt>
                <c:pt idx="6">
                  <c:v>GPS and GIS</c:v>
                </c:pt>
                <c:pt idx="7">
                  <c:v>Precision Agriculture</c:v>
                </c:pt>
                <c:pt idx="8">
                  <c:v>Other</c:v>
                </c:pt>
              </c:strCache>
            </c:strRef>
          </c:cat>
          <c:val>
            <c:numRef>
              <c:f>'Geospatial Classes'!$G$21:$G$29</c:f>
              <c:numCache>
                <c:formatCode>General</c:formatCode>
                <c:ptCount val="9"/>
                <c:pt idx="0">
                  <c:v>2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</c:v>
                </c:pt>
                <c:pt idx="8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4761728"/>
        <c:axId val="114763264"/>
      </c:barChart>
      <c:catAx>
        <c:axId val="1147617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50" b="1"/>
            </a:pPr>
            <a:endParaRPr lang="en-US"/>
          </a:p>
        </c:txPr>
        <c:crossAx val="114763264"/>
        <c:crosses val="autoZero"/>
        <c:auto val="1"/>
        <c:lblAlgn val="ctr"/>
        <c:lblOffset val="100"/>
        <c:noMultiLvlLbl val="0"/>
      </c:catAx>
      <c:valAx>
        <c:axId val="114763264"/>
        <c:scaling>
          <c:orientation val="minMax"/>
          <c:max val="9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476172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7030A0"/>
            </a:solidFill>
            <a:effectLst>
              <a:outerShdw blurRad="76200" dist="63500" dir="21000000" sy="23000" kx="-1200000" algn="bl" rotWithShape="0">
                <a:prstClr val="black">
                  <a:alpha val="42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'Geospatial Classes'!$A$21:$A$29</c:f>
              <c:strCache>
                <c:ptCount val="9"/>
                <c:pt idx="0">
                  <c:v>Intro to Surveying </c:v>
                </c:pt>
                <c:pt idx="1">
                  <c:v>Intro to Land Surveying</c:v>
                </c:pt>
                <c:pt idx="2">
                  <c:v>Intermediate / Advanced Surveying</c:v>
                </c:pt>
                <c:pt idx="3">
                  <c:v>Geodesy</c:v>
                </c:pt>
                <c:pt idx="4">
                  <c:v>Intro to GPS</c:v>
                </c:pt>
                <c:pt idx="5">
                  <c:v>Field Mapping abd GPS</c:v>
                </c:pt>
                <c:pt idx="6">
                  <c:v>GPS and GIS</c:v>
                </c:pt>
                <c:pt idx="7">
                  <c:v>Precision Agriculture</c:v>
                </c:pt>
                <c:pt idx="8">
                  <c:v>Other</c:v>
                </c:pt>
              </c:strCache>
            </c:strRef>
          </c:cat>
          <c:val>
            <c:numRef>
              <c:f>'Geospatial Classes'!$I$21:$I$29</c:f>
              <c:numCache>
                <c:formatCode>General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4797952"/>
        <c:axId val="114807936"/>
      </c:barChart>
      <c:catAx>
        <c:axId val="1147979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50" b="1"/>
            </a:pPr>
            <a:endParaRPr lang="en-US"/>
          </a:p>
        </c:txPr>
        <c:crossAx val="114807936"/>
        <c:crosses val="autoZero"/>
        <c:auto val="1"/>
        <c:lblAlgn val="ctr"/>
        <c:lblOffset val="100"/>
        <c:noMultiLvlLbl val="0"/>
      </c:catAx>
      <c:valAx>
        <c:axId val="114807936"/>
        <c:scaling>
          <c:orientation val="minMax"/>
          <c:max val="9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479795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7030A0"/>
            </a:solidFill>
            <a:effectLst>
              <a:outerShdw blurRad="76200" dir="18900000" sy="23000" kx="-1200000" algn="bl" rotWithShape="0">
                <a:prstClr val="black">
                  <a:alpha val="38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'Geospatial Classes'!$A$33:$A$46</c:f>
              <c:strCache>
                <c:ptCount val="14"/>
                <c:pt idx="0">
                  <c:v>Intro to GIS</c:v>
                </c:pt>
                <c:pt idx="1">
                  <c:v>Intermediate GIS</c:v>
                </c:pt>
                <c:pt idx="2">
                  <c:v>Advanced GIS</c:v>
                </c:pt>
                <c:pt idx="3">
                  <c:v>Internet / Online GIS</c:v>
                </c:pt>
                <c:pt idx="4">
                  <c:v>Modeling</c:v>
                </c:pt>
                <c:pt idx="5">
                  <c:v>Databases (Development / Design)</c:v>
                </c:pt>
                <c:pt idx="6">
                  <c:v>Topical / Applied</c:v>
                </c:pt>
                <c:pt idx="7">
                  <c:v>Programming / Customization</c:v>
                </c:pt>
                <c:pt idx="8">
                  <c:v>Software</c:v>
                </c:pt>
                <c:pt idx="9">
                  <c:v>GIS and RS</c:v>
                </c:pt>
                <c:pt idx="10">
                  <c:v>Applications</c:v>
                </c:pt>
                <c:pt idx="11">
                  <c:v>Project Management / Professional Develop</c:v>
                </c:pt>
                <c:pt idx="12">
                  <c:v>Projects / Practicum</c:v>
                </c:pt>
                <c:pt idx="13">
                  <c:v>Seminar</c:v>
                </c:pt>
              </c:strCache>
            </c:strRef>
          </c:cat>
          <c:val>
            <c:numRef>
              <c:f>'Geospatial Classes'!$D$33:$D$46</c:f>
              <c:numCache>
                <c:formatCode>General</c:formatCode>
                <c:ptCount val="14"/>
                <c:pt idx="0">
                  <c:v>15</c:v>
                </c:pt>
                <c:pt idx="1">
                  <c:v>6</c:v>
                </c:pt>
                <c:pt idx="2">
                  <c:v>1</c:v>
                </c:pt>
                <c:pt idx="3">
                  <c:v>0</c:v>
                </c:pt>
                <c:pt idx="4">
                  <c:v>2</c:v>
                </c:pt>
                <c:pt idx="5">
                  <c:v>1</c:v>
                </c:pt>
                <c:pt idx="6">
                  <c:v>6</c:v>
                </c:pt>
                <c:pt idx="7">
                  <c:v>1</c:v>
                </c:pt>
                <c:pt idx="8">
                  <c:v>1</c:v>
                </c:pt>
                <c:pt idx="9">
                  <c:v>0</c:v>
                </c:pt>
                <c:pt idx="10">
                  <c:v>5</c:v>
                </c:pt>
                <c:pt idx="11">
                  <c:v>0</c:v>
                </c:pt>
                <c:pt idx="12">
                  <c:v>4</c:v>
                </c:pt>
                <c:pt idx="13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4443392"/>
        <c:axId val="114444928"/>
      </c:barChart>
      <c:catAx>
        <c:axId val="1144433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114444928"/>
        <c:crosses val="autoZero"/>
        <c:auto val="1"/>
        <c:lblAlgn val="ctr"/>
        <c:lblOffset val="100"/>
        <c:noMultiLvlLbl val="0"/>
      </c:catAx>
      <c:valAx>
        <c:axId val="1144449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444339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66FF"/>
            </a:solidFill>
            <a:effectLst>
              <a:outerShdw blurRad="76200" dir="18900000" sy="23000" kx="-1200000" algn="bl" rotWithShape="0">
                <a:prstClr val="black">
                  <a:alpha val="34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'Geospatial Classes'!$A$33:$A$46</c:f>
              <c:strCache>
                <c:ptCount val="14"/>
                <c:pt idx="0">
                  <c:v>Intro to GIS</c:v>
                </c:pt>
                <c:pt idx="1">
                  <c:v>Intermediate GIS</c:v>
                </c:pt>
                <c:pt idx="2">
                  <c:v>Advanced GIS</c:v>
                </c:pt>
                <c:pt idx="3">
                  <c:v>Internet / Online GIS</c:v>
                </c:pt>
                <c:pt idx="4">
                  <c:v>Modeling</c:v>
                </c:pt>
                <c:pt idx="5">
                  <c:v>Databases (Development / Design)</c:v>
                </c:pt>
                <c:pt idx="6">
                  <c:v>Topical / Applied</c:v>
                </c:pt>
                <c:pt idx="7">
                  <c:v>Programming / Customization</c:v>
                </c:pt>
                <c:pt idx="8">
                  <c:v>Software</c:v>
                </c:pt>
                <c:pt idx="9">
                  <c:v>GIS and RS</c:v>
                </c:pt>
                <c:pt idx="10">
                  <c:v>Applications</c:v>
                </c:pt>
                <c:pt idx="11">
                  <c:v>Project Management / Professional Develop</c:v>
                </c:pt>
                <c:pt idx="12">
                  <c:v>Projects / Practicum</c:v>
                </c:pt>
                <c:pt idx="13">
                  <c:v>Seminar</c:v>
                </c:pt>
              </c:strCache>
            </c:strRef>
          </c:cat>
          <c:val>
            <c:numRef>
              <c:f>'Geospatial Classes'!$B$33:$B$46</c:f>
              <c:numCache>
                <c:formatCode>General</c:formatCode>
                <c:ptCount val="14"/>
                <c:pt idx="0">
                  <c:v>6</c:v>
                </c:pt>
                <c:pt idx="1">
                  <c:v>3</c:v>
                </c:pt>
                <c:pt idx="2">
                  <c:v>1</c:v>
                </c:pt>
                <c:pt idx="3">
                  <c:v>0</c:v>
                </c:pt>
                <c:pt idx="4">
                  <c:v>1</c:v>
                </c:pt>
                <c:pt idx="5">
                  <c:v>0</c:v>
                </c:pt>
                <c:pt idx="6">
                  <c:v>5</c:v>
                </c:pt>
                <c:pt idx="7">
                  <c:v>0</c:v>
                </c:pt>
                <c:pt idx="8">
                  <c:v>1</c:v>
                </c:pt>
                <c:pt idx="9">
                  <c:v>0</c:v>
                </c:pt>
                <c:pt idx="10">
                  <c:v>1</c:v>
                </c:pt>
                <c:pt idx="11">
                  <c:v>0</c:v>
                </c:pt>
                <c:pt idx="12">
                  <c:v>1</c:v>
                </c:pt>
                <c:pt idx="13">
                  <c:v>1</c:v>
                </c:pt>
              </c:numCache>
            </c:numRef>
          </c:val>
        </c:ser>
        <c:ser>
          <c:idx val="1"/>
          <c:order val="1"/>
          <c:spPr>
            <a:solidFill>
              <a:srgbClr val="C00000"/>
            </a:solidFill>
            <a:effectLst>
              <a:outerShdw blurRad="76200" dir="18900000" sy="23000" kx="-1200000" algn="bl" rotWithShape="0">
                <a:prstClr val="black">
                  <a:alpha val="34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'Geospatial Classes'!$A$33:$A$46</c:f>
              <c:strCache>
                <c:ptCount val="14"/>
                <c:pt idx="0">
                  <c:v>Intro to GIS</c:v>
                </c:pt>
                <c:pt idx="1">
                  <c:v>Intermediate GIS</c:v>
                </c:pt>
                <c:pt idx="2">
                  <c:v>Advanced GIS</c:v>
                </c:pt>
                <c:pt idx="3">
                  <c:v>Internet / Online GIS</c:v>
                </c:pt>
                <c:pt idx="4">
                  <c:v>Modeling</c:v>
                </c:pt>
                <c:pt idx="5">
                  <c:v>Databases (Development / Design)</c:v>
                </c:pt>
                <c:pt idx="6">
                  <c:v>Topical / Applied</c:v>
                </c:pt>
                <c:pt idx="7">
                  <c:v>Programming / Customization</c:v>
                </c:pt>
                <c:pt idx="8">
                  <c:v>Software</c:v>
                </c:pt>
                <c:pt idx="9">
                  <c:v>GIS and RS</c:v>
                </c:pt>
                <c:pt idx="10">
                  <c:v>Applications</c:v>
                </c:pt>
                <c:pt idx="11">
                  <c:v>Project Management / Professional Develop</c:v>
                </c:pt>
                <c:pt idx="12">
                  <c:v>Projects / Practicum</c:v>
                </c:pt>
                <c:pt idx="13">
                  <c:v>Seminar</c:v>
                </c:pt>
              </c:strCache>
            </c:strRef>
          </c:cat>
          <c:val>
            <c:numRef>
              <c:f>'Geospatial Classes'!$C$33:$C$46</c:f>
              <c:numCache>
                <c:formatCode>General</c:formatCode>
                <c:ptCount val="14"/>
                <c:pt idx="0">
                  <c:v>9</c:v>
                </c:pt>
                <c:pt idx="1">
                  <c:v>3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0</c:v>
                </c:pt>
                <c:pt idx="9">
                  <c:v>0</c:v>
                </c:pt>
                <c:pt idx="10">
                  <c:v>4</c:v>
                </c:pt>
                <c:pt idx="11">
                  <c:v>0</c:v>
                </c:pt>
                <c:pt idx="12">
                  <c:v>3</c:v>
                </c:pt>
                <c:pt idx="1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4470272"/>
        <c:axId val="114492544"/>
      </c:barChart>
      <c:catAx>
        <c:axId val="114470272"/>
        <c:scaling>
          <c:orientation val="minMax"/>
        </c:scaling>
        <c:delete val="0"/>
        <c:axPos val="b"/>
        <c:majorGridlines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114492544"/>
        <c:crosses val="autoZero"/>
        <c:auto val="1"/>
        <c:lblAlgn val="ctr"/>
        <c:lblOffset val="100"/>
        <c:noMultiLvlLbl val="0"/>
      </c:catAx>
      <c:valAx>
        <c:axId val="114492544"/>
        <c:scaling>
          <c:orientation val="minMax"/>
          <c:max val="15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447027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7030A0"/>
            </a:solidFill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'Geospatial Classes'!$A$33:$A$46</c:f>
              <c:strCache>
                <c:ptCount val="14"/>
                <c:pt idx="0">
                  <c:v>Intro to GIS</c:v>
                </c:pt>
                <c:pt idx="1">
                  <c:v>Intermediate GIS</c:v>
                </c:pt>
                <c:pt idx="2">
                  <c:v>Advanced GIS</c:v>
                </c:pt>
                <c:pt idx="3">
                  <c:v>Internet / Online GIS</c:v>
                </c:pt>
                <c:pt idx="4">
                  <c:v>Modeling</c:v>
                </c:pt>
                <c:pt idx="5">
                  <c:v>Databases (Development / Design)</c:v>
                </c:pt>
                <c:pt idx="6">
                  <c:v>Topical / Applied</c:v>
                </c:pt>
                <c:pt idx="7">
                  <c:v>Programming / Customization</c:v>
                </c:pt>
                <c:pt idx="8">
                  <c:v>Software</c:v>
                </c:pt>
                <c:pt idx="9">
                  <c:v>GIS and RS</c:v>
                </c:pt>
                <c:pt idx="10">
                  <c:v>Applications</c:v>
                </c:pt>
                <c:pt idx="11">
                  <c:v>Project Management / Professional Develop</c:v>
                </c:pt>
                <c:pt idx="12">
                  <c:v>Projects / Practicum</c:v>
                </c:pt>
                <c:pt idx="13">
                  <c:v>Seminar</c:v>
                </c:pt>
              </c:strCache>
            </c:strRef>
          </c:cat>
          <c:val>
            <c:numRef>
              <c:f>'Geospatial Classes'!$H$33:$H$46</c:f>
              <c:numCache>
                <c:formatCode>General</c:formatCode>
                <c:ptCount val="14"/>
                <c:pt idx="0">
                  <c:v>7</c:v>
                </c:pt>
                <c:pt idx="1">
                  <c:v>0</c:v>
                </c:pt>
                <c:pt idx="2">
                  <c:v>1</c:v>
                </c:pt>
                <c:pt idx="3">
                  <c:v>4</c:v>
                </c:pt>
                <c:pt idx="4">
                  <c:v>0</c:v>
                </c:pt>
                <c:pt idx="5">
                  <c:v>1</c:v>
                </c:pt>
                <c:pt idx="6">
                  <c:v>10</c:v>
                </c:pt>
                <c:pt idx="7">
                  <c:v>1</c:v>
                </c:pt>
                <c:pt idx="8">
                  <c:v>2</c:v>
                </c:pt>
                <c:pt idx="9">
                  <c:v>1</c:v>
                </c:pt>
                <c:pt idx="10">
                  <c:v>2</c:v>
                </c:pt>
                <c:pt idx="11">
                  <c:v>1</c:v>
                </c:pt>
                <c:pt idx="12">
                  <c:v>1</c:v>
                </c:pt>
                <c:pt idx="13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4510848"/>
        <c:axId val="114541312"/>
      </c:barChart>
      <c:catAx>
        <c:axId val="1145108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114541312"/>
        <c:crosses val="autoZero"/>
        <c:auto val="1"/>
        <c:lblAlgn val="ctr"/>
        <c:lblOffset val="100"/>
        <c:noMultiLvlLbl val="0"/>
      </c:catAx>
      <c:valAx>
        <c:axId val="114541312"/>
        <c:scaling>
          <c:orientation val="minMax"/>
          <c:max val="15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451084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66FF"/>
            </a:solidFill>
            <a:effectLst>
              <a:outerShdw blurRad="76200" dist="63500" dir="21000000" sy="23000" kx="-1200000" algn="bl" rotWithShape="0">
                <a:prstClr val="black">
                  <a:alpha val="34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'Geospatial Classes'!$A$33:$A$46</c:f>
              <c:strCache>
                <c:ptCount val="14"/>
                <c:pt idx="0">
                  <c:v>Intro to GIS</c:v>
                </c:pt>
                <c:pt idx="1">
                  <c:v>Intermediate GIS</c:v>
                </c:pt>
                <c:pt idx="2">
                  <c:v>Advanced GIS</c:v>
                </c:pt>
                <c:pt idx="3">
                  <c:v>Internet / Online GIS</c:v>
                </c:pt>
                <c:pt idx="4">
                  <c:v>Modeling</c:v>
                </c:pt>
                <c:pt idx="5">
                  <c:v>Databases (Development / Design)</c:v>
                </c:pt>
                <c:pt idx="6">
                  <c:v>Topical / Applied</c:v>
                </c:pt>
                <c:pt idx="7">
                  <c:v>Programming / Customization</c:v>
                </c:pt>
                <c:pt idx="8">
                  <c:v>Software</c:v>
                </c:pt>
                <c:pt idx="9">
                  <c:v>GIS and RS</c:v>
                </c:pt>
                <c:pt idx="10">
                  <c:v>Applications</c:v>
                </c:pt>
                <c:pt idx="11">
                  <c:v>Project Management / Professional Develop</c:v>
                </c:pt>
                <c:pt idx="12">
                  <c:v>Projects / Practicum</c:v>
                </c:pt>
                <c:pt idx="13">
                  <c:v>Seminar</c:v>
                </c:pt>
              </c:strCache>
            </c:strRef>
          </c:cat>
          <c:val>
            <c:numRef>
              <c:f>'Geospatial Classes'!$F$33:$F$46</c:f>
              <c:numCache>
                <c:formatCode>General</c:formatCode>
                <c:ptCount val="14"/>
                <c:pt idx="0">
                  <c:v>3</c:v>
                </c:pt>
                <c:pt idx="1">
                  <c:v>0</c:v>
                </c:pt>
                <c:pt idx="2">
                  <c:v>1</c:v>
                </c:pt>
                <c:pt idx="3">
                  <c:v>3</c:v>
                </c:pt>
                <c:pt idx="4">
                  <c:v>0</c:v>
                </c:pt>
                <c:pt idx="5">
                  <c:v>1</c:v>
                </c:pt>
                <c:pt idx="6">
                  <c:v>6</c:v>
                </c:pt>
                <c:pt idx="7">
                  <c:v>1</c:v>
                </c:pt>
                <c:pt idx="8">
                  <c:v>2</c:v>
                </c:pt>
                <c:pt idx="9">
                  <c:v>0</c:v>
                </c:pt>
                <c:pt idx="10">
                  <c:v>0</c:v>
                </c:pt>
                <c:pt idx="11">
                  <c:v>1</c:v>
                </c:pt>
                <c:pt idx="12">
                  <c:v>1</c:v>
                </c:pt>
                <c:pt idx="13">
                  <c:v>3</c:v>
                </c:pt>
              </c:numCache>
            </c:numRef>
          </c:val>
        </c:ser>
        <c:ser>
          <c:idx val="1"/>
          <c:order val="1"/>
          <c:spPr>
            <a:solidFill>
              <a:srgbClr val="C00000"/>
            </a:solidFill>
            <a:effectLst>
              <a:outerShdw blurRad="76200" dir="18900000" sy="23000" kx="-1200000" algn="bl" rotWithShape="0">
                <a:prstClr val="black">
                  <a:alpha val="22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'Geospatial Classes'!$A$33:$A$46</c:f>
              <c:strCache>
                <c:ptCount val="14"/>
                <c:pt idx="0">
                  <c:v>Intro to GIS</c:v>
                </c:pt>
                <c:pt idx="1">
                  <c:v>Intermediate GIS</c:v>
                </c:pt>
                <c:pt idx="2">
                  <c:v>Advanced GIS</c:v>
                </c:pt>
                <c:pt idx="3">
                  <c:v>Internet / Online GIS</c:v>
                </c:pt>
                <c:pt idx="4">
                  <c:v>Modeling</c:v>
                </c:pt>
                <c:pt idx="5">
                  <c:v>Databases (Development / Design)</c:v>
                </c:pt>
                <c:pt idx="6">
                  <c:v>Topical / Applied</c:v>
                </c:pt>
                <c:pt idx="7">
                  <c:v>Programming / Customization</c:v>
                </c:pt>
                <c:pt idx="8">
                  <c:v>Software</c:v>
                </c:pt>
                <c:pt idx="9">
                  <c:v>GIS and RS</c:v>
                </c:pt>
                <c:pt idx="10">
                  <c:v>Applications</c:v>
                </c:pt>
                <c:pt idx="11">
                  <c:v>Project Management / Professional Develop</c:v>
                </c:pt>
                <c:pt idx="12">
                  <c:v>Projects / Practicum</c:v>
                </c:pt>
                <c:pt idx="13">
                  <c:v>Seminar</c:v>
                </c:pt>
              </c:strCache>
            </c:strRef>
          </c:cat>
          <c:val>
            <c:numRef>
              <c:f>'Geospatial Classes'!$G$33:$G$46</c:f>
              <c:numCache>
                <c:formatCode>General</c:formatCode>
                <c:ptCount val="14"/>
                <c:pt idx="0">
                  <c:v>4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  <c:pt idx="6">
                  <c:v>4</c:v>
                </c:pt>
                <c:pt idx="7">
                  <c:v>0</c:v>
                </c:pt>
                <c:pt idx="8">
                  <c:v>0</c:v>
                </c:pt>
                <c:pt idx="9">
                  <c:v>1</c:v>
                </c:pt>
                <c:pt idx="10">
                  <c:v>2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1317888"/>
        <c:axId val="41319424"/>
      </c:barChart>
      <c:catAx>
        <c:axId val="413178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41319424"/>
        <c:crosses val="autoZero"/>
        <c:auto val="1"/>
        <c:lblAlgn val="ctr"/>
        <c:lblOffset val="100"/>
        <c:noMultiLvlLbl val="0"/>
      </c:catAx>
      <c:valAx>
        <c:axId val="41319424"/>
        <c:scaling>
          <c:orientation val="minMax"/>
          <c:max val="14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131788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66FF"/>
            </a:solidFill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'Geospatial Classes'!$A$5:$A$11</c:f>
              <c:strCache>
                <c:ptCount val="7"/>
                <c:pt idx="0">
                  <c:v>Map Use/Interpretation</c:v>
                </c:pt>
                <c:pt idx="1">
                  <c:v>Intro to Cartography</c:v>
                </c:pt>
                <c:pt idx="2">
                  <c:v>Intermediate / Advanced  Cartography</c:v>
                </c:pt>
                <c:pt idx="3">
                  <c:v>Internet Mapping</c:v>
                </c:pt>
                <c:pt idx="4">
                  <c:v>Visualization / Design</c:v>
                </c:pt>
                <c:pt idx="5">
                  <c:v>Cartography  and GIS</c:v>
                </c:pt>
                <c:pt idx="6">
                  <c:v>Topical</c:v>
                </c:pt>
              </c:strCache>
            </c:strRef>
          </c:cat>
          <c:val>
            <c:numRef>
              <c:f>'Geospatial Classes'!$B$5:$B$11</c:f>
              <c:numCache>
                <c:formatCode>General</c:formatCode>
                <c:ptCount val="7"/>
                <c:pt idx="0">
                  <c:v>3</c:v>
                </c:pt>
                <c:pt idx="1">
                  <c:v>3</c:v>
                </c:pt>
                <c:pt idx="2">
                  <c:v>1</c:v>
                </c:pt>
                <c:pt idx="3">
                  <c:v>0</c:v>
                </c:pt>
                <c:pt idx="4">
                  <c:v>1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spPr>
            <a:solidFill>
              <a:srgbClr val="C00000"/>
            </a:solidFill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cat>
            <c:strRef>
              <c:f>'Geospatial Classes'!$A$5:$A$11</c:f>
              <c:strCache>
                <c:ptCount val="7"/>
                <c:pt idx="0">
                  <c:v>Map Use/Interpretation</c:v>
                </c:pt>
                <c:pt idx="1">
                  <c:v>Intro to Cartography</c:v>
                </c:pt>
                <c:pt idx="2">
                  <c:v>Intermediate / Advanced  Cartography</c:v>
                </c:pt>
                <c:pt idx="3">
                  <c:v>Internet Mapping</c:v>
                </c:pt>
                <c:pt idx="4">
                  <c:v>Visualization / Design</c:v>
                </c:pt>
                <c:pt idx="5">
                  <c:v>Cartography  and GIS</c:v>
                </c:pt>
                <c:pt idx="6">
                  <c:v>Topical</c:v>
                </c:pt>
              </c:strCache>
            </c:strRef>
          </c:cat>
          <c:val>
            <c:numRef>
              <c:f>'Geospatial Classes'!$C$5:$C$11</c:f>
              <c:numCache>
                <c:formatCode>General</c:formatCode>
                <c:ptCount val="7"/>
                <c:pt idx="0">
                  <c:v>5</c:v>
                </c:pt>
                <c:pt idx="1">
                  <c:v>2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1</c:v>
                </c:pt>
                <c:pt idx="6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2105472"/>
        <c:axId val="42127744"/>
      </c:barChart>
      <c:catAx>
        <c:axId val="421054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100" b="1"/>
            </a:pPr>
            <a:endParaRPr lang="en-US"/>
          </a:p>
        </c:txPr>
        <c:crossAx val="42127744"/>
        <c:crosses val="autoZero"/>
        <c:auto val="1"/>
        <c:lblAlgn val="ctr"/>
        <c:lblOffset val="100"/>
        <c:noMultiLvlLbl val="0"/>
      </c:catAx>
      <c:valAx>
        <c:axId val="421277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210547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80759207003366E-2"/>
          <c:y val="2.6697006153099289E-2"/>
          <c:w val="0.96192407929966339"/>
          <c:h val="0.6089894550214841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7030A0"/>
            </a:solidFill>
            <a:effectLst>
              <a:outerShdw blurRad="76200" dir="18900000" sy="23000" kx="-1200000" algn="bl" rotWithShape="0">
                <a:prstClr val="black">
                  <a:alpha val="15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'Geospatial Classes'!$A$33:$A$46</c:f>
              <c:strCache>
                <c:ptCount val="14"/>
                <c:pt idx="0">
                  <c:v>Intro to GIS</c:v>
                </c:pt>
                <c:pt idx="1">
                  <c:v>Intermediate GIS</c:v>
                </c:pt>
                <c:pt idx="2">
                  <c:v>Advanced GIS</c:v>
                </c:pt>
                <c:pt idx="3">
                  <c:v>Internet / Online GIS</c:v>
                </c:pt>
                <c:pt idx="4">
                  <c:v>Modeling</c:v>
                </c:pt>
                <c:pt idx="5">
                  <c:v>Databases (Development / Design)</c:v>
                </c:pt>
                <c:pt idx="6">
                  <c:v>Topical / Applied</c:v>
                </c:pt>
                <c:pt idx="7">
                  <c:v>Programming / Customization</c:v>
                </c:pt>
                <c:pt idx="8">
                  <c:v>Software</c:v>
                </c:pt>
                <c:pt idx="9">
                  <c:v>GIS and RS</c:v>
                </c:pt>
                <c:pt idx="10">
                  <c:v>Applications</c:v>
                </c:pt>
                <c:pt idx="11">
                  <c:v>Project Management / Professional Develop</c:v>
                </c:pt>
                <c:pt idx="12">
                  <c:v>Projects / Practicum</c:v>
                </c:pt>
                <c:pt idx="13">
                  <c:v>Seminar</c:v>
                </c:pt>
              </c:strCache>
            </c:strRef>
          </c:cat>
          <c:val>
            <c:numRef>
              <c:f>'Geospatial Classes'!$I$33:$I$46</c:f>
              <c:numCache>
                <c:formatCode>General</c:formatCode>
                <c:ptCount val="14"/>
                <c:pt idx="0">
                  <c:v>9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1</c:v>
                </c:pt>
                <c:pt idx="6">
                  <c:v>7</c:v>
                </c:pt>
                <c:pt idx="7">
                  <c:v>3</c:v>
                </c:pt>
                <c:pt idx="8">
                  <c:v>0</c:v>
                </c:pt>
                <c:pt idx="9">
                  <c:v>2</c:v>
                </c:pt>
                <c:pt idx="10">
                  <c:v>2</c:v>
                </c:pt>
                <c:pt idx="11">
                  <c:v>2</c:v>
                </c:pt>
                <c:pt idx="12">
                  <c:v>2</c:v>
                </c:pt>
                <c:pt idx="1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1354368"/>
        <c:axId val="41355904"/>
      </c:barChart>
      <c:catAx>
        <c:axId val="413543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41355904"/>
        <c:crosses val="autoZero"/>
        <c:auto val="1"/>
        <c:lblAlgn val="ctr"/>
        <c:lblOffset val="100"/>
        <c:noMultiLvlLbl val="0"/>
      </c:catAx>
      <c:valAx>
        <c:axId val="41355904"/>
        <c:scaling>
          <c:orientation val="minMax"/>
          <c:max val="15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135436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7030A0"/>
            </a:solidFill>
            <a:effectLst>
              <a:outerShdw blurRad="76200" dir="18900000" sy="23000" kx="-1200000" algn="bl" rotWithShape="0">
                <a:prstClr val="black">
                  <a:alpha val="28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'Geospatial Classes'!$A$50:$A$53</c:f>
              <c:strCache>
                <c:ptCount val="4"/>
                <c:pt idx="0">
                  <c:v>Intro to Spatial Analysis</c:v>
                </c:pt>
                <c:pt idx="1">
                  <c:v>Advanced  Spatial Analysis</c:v>
                </c:pt>
                <c:pt idx="2">
                  <c:v>Spatial Statistics </c:v>
                </c:pt>
                <c:pt idx="3">
                  <c:v>Topical</c:v>
                </c:pt>
              </c:strCache>
            </c:strRef>
          </c:cat>
          <c:val>
            <c:numRef>
              <c:f>'Geospatial Classes'!$D$50:$D$53</c:f>
              <c:numCache>
                <c:formatCode>General</c:formatCode>
                <c:ptCount val="4"/>
                <c:pt idx="0">
                  <c:v>3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1384576"/>
        <c:axId val="41410944"/>
      </c:barChart>
      <c:catAx>
        <c:axId val="413845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41410944"/>
        <c:crosses val="autoZero"/>
        <c:auto val="1"/>
        <c:lblAlgn val="ctr"/>
        <c:lblOffset val="100"/>
        <c:noMultiLvlLbl val="0"/>
      </c:catAx>
      <c:valAx>
        <c:axId val="414109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138457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66FF"/>
            </a:solidFill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'Geospatial Classes'!$A$50:$A$53</c:f>
              <c:strCache>
                <c:ptCount val="4"/>
                <c:pt idx="0">
                  <c:v>Intro to Spatial Analysis</c:v>
                </c:pt>
                <c:pt idx="1">
                  <c:v>Advanced  Spatial Analysis</c:v>
                </c:pt>
                <c:pt idx="2">
                  <c:v>Spatial Statistics </c:v>
                </c:pt>
                <c:pt idx="3">
                  <c:v>Topical</c:v>
                </c:pt>
              </c:strCache>
            </c:strRef>
          </c:cat>
          <c:val>
            <c:numRef>
              <c:f>'Geospatial Classes'!$B$50:$B$53</c:f>
              <c:numCache>
                <c:formatCode>General</c:formatCode>
                <c:ptCount val="4"/>
                <c:pt idx="0">
                  <c:v>3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</c:numCache>
            </c:numRef>
          </c:val>
        </c:ser>
        <c:ser>
          <c:idx val="1"/>
          <c:order val="1"/>
          <c:invertIfNegative val="0"/>
          <c:cat>
            <c:strRef>
              <c:f>'Geospatial Classes'!$A$50:$A$53</c:f>
              <c:strCache>
                <c:ptCount val="4"/>
                <c:pt idx="0">
                  <c:v>Intro to Spatial Analysis</c:v>
                </c:pt>
                <c:pt idx="1">
                  <c:v>Advanced  Spatial Analysis</c:v>
                </c:pt>
                <c:pt idx="2">
                  <c:v>Spatial Statistics </c:v>
                </c:pt>
                <c:pt idx="3">
                  <c:v>Topical</c:v>
                </c:pt>
              </c:strCache>
            </c:strRef>
          </c:cat>
          <c:val>
            <c:numRef>
              <c:f>'Geospatial Classes'!$C$50:$C$53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1510016"/>
        <c:axId val="41511552"/>
      </c:barChart>
      <c:catAx>
        <c:axId val="415100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41511552"/>
        <c:crosses val="autoZero"/>
        <c:auto val="1"/>
        <c:lblAlgn val="ctr"/>
        <c:lblOffset val="100"/>
        <c:noMultiLvlLbl val="0"/>
      </c:catAx>
      <c:valAx>
        <c:axId val="415115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151001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7030A0"/>
            </a:solidFill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'Geospatial Classes'!$A$50:$A$53</c:f>
              <c:strCache>
                <c:ptCount val="4"/>
                <c:pt idx="0">
                  <c:v>Intro to Spatial Analysis</c:v>
                </c:pt>
                <c:pt idx="1">
                  <c:v>Advanced  Spatial Analysis</c:v>
                </c:pt>
                <c:pt idx="2">
                  <c:v>Spatial Statistics </c:v>
                </c:pt>
                <c:pt idx="3">
                  <c:v>Topical</c:v>
                </c:pt>
              </c:strCache>
            </c:strRef>
          </c:cat>
          <c:val>
            <c:numRef>
              <c:f>'Geospatial Classes'!$H$50:$H$53</c:f>
              <c:numCache>
                <c:formatCode>General</c:formatCode>
                <c:ptCount val="4"/>
                <c:pt idx="0">
                  <c:v>2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4561792"/>
        <c:axId val="114563328"/>
      </c:barChart>
      <c:catAx>
        <c:axId val="1145617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114563328"/>
        <c:crosses val="autoZero"/>
        <c:auto val="1"/>
        <c:lblAlgn val="ctr"/>
        <c:lblOffset val="100"/>
        <c:noMultiLvlLbl val="0"/>
      </c:catAx>
      <c:valAx>
        <c:axId val="114563328"/>
        <c:scaling>
          <c:orientation val="minMax"/>
          <c:max val="3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456179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66FF"/>
            </a:solidFill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'Geospatial Classes'!$A$50:$A$53</c:f>
              <c:strCache>
                <c:ptCount val="4"/>
                <c:pt idx="0">
                  <c:v>Intro to Spatial Analysis</c:v>
                </c:pt>
                <c:pt idx="1">
                  <c:v>Advanced  Spatial Analysis</c:v>
                </c:pt>
                <c:pt idx="2">
                  <c:v>Spatial Statistics </c:v>
                </c:pt>
                <c:pt idx="3">
                  <c:v>Topical</c:v>
                </c:pt>
              </c:strCache>
            </c:strRef>
          </c:cat>
          <c:val>
            <c:numRef>
              <c:f>'Geospatial Classes'!$F$50:$F$53</c:f>
              <c:numCache>
                <c:formatCode>General</c:formatCode>
                <c:ptCount val="4"/>
                <c:pt idx="0">
                  <c:v>2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ser>
          <c:idx val="1"/>
          <c:order val="1"/>
          <c:spPr>
            <a:solidFill>
              <a:srgbClr val="C00000"/>
            </a:solidFill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'Geospatial Classes'!$A$50:$A$53</c:f>
              <c:strCache>
                <c:ptCount val="4"/>
                <c:pt idx="0">
                  <c:v>Intro to Spatial Analysis</c:v>
                </c:pt>
                <c:pt idx="1">
                  <c:v>Advanced  Spatial Analysis</c:v>
                </c:pt>
                <c:pt idx="2">
                  <c:v>Spatial Statistics </c:v>
                </c:pt>
                <c:pt idx="3">
                  <c:v>Topical</c:v>
                </c:pt>
              </c:strCache>
            </c:strRef>
          </c:cat>
          <c:val>
            <c:numRef>
              <c:f>'Geospatial Classes'!$G$50:$G$53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4576384"/>
        <c:axId val="114610944"/>
      </c:barChart>
      <c:catAx>
        <c:axId val="1145763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114610944"/>
        <c:crosses val="autoZero"/>
        <c:auto val="1"/>
        <c:lblAlgn val="ctr"/>
        <c:lblOffset val="100"/>
        <c:noMultiLvlLbl val="0"/>
      </c:catAx>
      <c:valAx>
        <c:axId val="114610944"/>
        <c:scaling>
          <c:orientation val="minMax"/>
          <c:max val="3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457638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7030A0"/>
            </a:solidFill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'Geospatial Classes'!$A$50:$A$53</c:f>
              <c:strCache>
                <c:ptCount val="4"/>
                <c:pt idx="0">
                  <c:v>Intro to Spatial Analysis</c:v>
                </c:pt>
                <c:pt idx="1">
                  <c:v>Advanced  Spatial Analysis</c:v>
                </c:pt>
                <c:pt idx="2">
                  <c:v>Spatial Statistics </c:v>
                </c:pt>
                <c:pt idx="3">
                  <c:v>Topical</c:v>
                </c:pt>
              </c:strCache>
            </c:strRef>
          </c:cat>
          <c:val>
            <c:numRef>
              <c:f>'Geospatial Classes'!$I$50:$I$53</c:f>
              <c:numCache>
                <c:formatCode>General</c:formatCode>
                <c:ptCount val="4"/>
                <c:pt idx="0">
                  <c:v>1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4653824"/>
        <c:axId val="114655616"/>
      </c:barChart>
      <c:catAx>
        <c:axId val="1146538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114655616"/>
        <c:crosses val="autoZero"/>
        <c:auto val="1"/>
        <c:lblAlgn val="ctr"/>
        <c:lblOffset val="100"/>
        <c:noMultiLvlLbl val="0"/>
      </c:catAx>
      <c:valAx>
        <c:axId val="114655616"/>
        <c:scaling>
          <c:orientation val="minMax"/>
          <c:max val="3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465382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'Geospatial Classes'!$A$55</c:f>
              <c:strCache>
                <c:ptCount val="1"/>
                <c:pt idx="0">
                  <c:v>Total Classes</c:v>
                </c:pt>
              </c:strCache>
            </c:strRef>
          </c:tx>
          <c:dPt>
            <c:idx val="2"/>
            <c:bubble3D val="0"/>
            <c:spPr>
              <a:solidFill>
                <a:srgbClr val="C00000"/>
              </a:solidFill>
            </c:spPr>
          </c:dPt>
          <c:dPt>
            <c:idx val="6"/>
            <c:bubble3D val="0"/>
            <c:spPr>
              <a:solidFill>
                <a:srgbClr val="0066FF"/>
              </a:solidFill>
            </c:spPr>
          </c:dPt>
          <c:dPt>
            <c:idx val="7"/>
            <c:bubble3D val="0"/>
            <c:spPr>
              <a:solidFill>
                <a:srgbClr val="009900"/>
              </a:solidFill>
            </c:spPr>
          </c:dPt>
          <c:dLbls>
            <c:dLbl>
              <c:idx val="2"/>
              <c:layout/>
              <c:spPr/>
              <c:txPr>
                <a:bodyPr/>
                <a:lstStyle/>
                <a:p>
                  <a:pPr>
                    <a:defRPr sz="1400" b="1">
                      <a:latin typeface="Arial" panose="020B0604020202020204" pitchFamily="34" charset="0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/>
              <c:spPr/>
              <c:txPr>
                <a:bodyPr/>
                <a:lstStyle/>
                <a:p>
                  <a:pPr>
                    <a:defRPr sz="1400" b="1">
                      <a:latin typeface="Arial" panose="020B0604020202020204" pitchFamily="34" charset="0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/>
              <c:spPr/>
              <c:txPr>
                <a:bodyPr/>
                <a:lstStyle/>
                <a:p>
                  <a:pPr>
                    <a:defRPr sz="1400" b="1">
                      <a:latin typeface="Arial" panose="020B0604020202020204" pitchFamily="34" charset="0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val>
            <c:numRef>
              <c:f>'Geospatial Classes'!$B$55:$I$55</c:f>
              <c:numCache>
                <c:formatCode>General</c:formatCode>
                <c:ptCount val="8"/>
                <c:pt idx="2">
                  <c:v>120</c:v>
                </c:pt>
                <c:pt idx="6">
                  <c:v>56</c:v>
                </c:pt>
                <c:pt idx="7">
                  <c:v>37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0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7030A0"/>
            </a:solidFill>
            <a:effectLst>
              <a:outerShdw blurRad="76200" dir="18900000" sy="23000" kx="-1200000" algn="bl" rotWithShape="0">
                <a:prstClr val="black">
                  <a:alpha val="32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Sheet1!$A$3:$A$19</c:f>
              <c:strCache>
                <c:ptCount val="17"/>
                <c:pt idx="0">
                  <c:v>Geography</c:v>
                </c:pt>
                <c:pt idx="1">
                  <c:v>Geology</c:v>
                </c:pt>
                <c:pt idx="2">
                  <c:v>Geosciences</c:v>
                </c:pt>
                <c:pt idx="3">
                  <c:v>Geointelligence</c:v>
                </c:pt>
                <c:pt idx="4">
                  <c:v>GIS</c:v>
                </c:pt>
                <c:pt idx="5">
                  <c:v>Biology</c:v>
                </c:pt>
                <c:pt idx="6">
                  <c:v>Forest Resources</c:v>
                </c:pt>
                <c:pt idx="7">
                  <c:v>Natural Resources</c:v>
                </c:pt>
                <c:pt idx="8">
                  <c:v>Nat Res Tech</c:v>
                </c:pt>
                <c:pt idx="9">
                  <c:v>Agriculture</c:v>
                </c:pt>
                <c:pt idx="10">
                  <c:v>Enviromental Studies</c:v>
                </c:pt>
                <c:pt idx="11">
                  <c:v>Enviromental Sciences / Tech</c:v>
                </c:pt>
                <c:pt idx="12">
                  <c:v>Civil Engineering</c:v>
                </c:pt>
                <c:pt idx="13">
                  <c:v>Civil Eng / Land Survey</c:v>
                </c:pt>
                <c:pt idx="14">
                  <c:v>Landscape Arch</c:v>
                </c:pt>
                <c:pt idx="15">
                  <c:v>Infrastructure Sys Eng</c:v>
                </c:pt>
                <c:pt idx="16">
                  <c:v>Public Affairs</c:v>
                </c:pt>
              </c:strCache>
            </c:strRef>
          </c:cat>
          <c:val>
            <c:numRef>
              <c:f>Sheet1!$H$3:$H$19</c:f>
              <c:numCache>
                <c:formatCode>General</c:formatCode>
                <c:ptCount val="17"/>
                <c:pt idx="0">
                  <c:v>92</c:v>
                </c:pt>
                <c:pt idx="1">
                  <c:v>1</c:v>
                </c:pt>
                <c:pt idx="2">
                  <c:v>7</c:v>
                </c:pt>
                <c:pt idx="3">
                  <c:v>7</c:v>
                </c:pt>
                <c:pt idx="4">
                  <c:v>42</c:v>
                </c:pt>
                <c:pt idx="5">
                  <c:v>4</c:v>
                </c:pt>
                <c:pt idx="6">
                  <c:v>4</c:v>
                </c:pt>
                <c:pt idx="7">
                  <c:v>4</c:v>
                </c:pt>
                <c:pt idx="8">
                  <c:v>4</c:v>
                </c:pt>
                <c:pt idx="9">
                  <c:v>12</c:v>
                </c:pt>
                <c:pt idx="10">
                  <c:v>7</c:v>
                </c:pt>
                <c:pt idx="11">
                  <c:v>2</c:v>
                </c:pt>
                <c:pt idx="12">
                  <c:v>18</c:v>
                </c:pt>
                <c:pt idx="13">
                  <c:v>6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4866816"/>
        <c:axId val="114901376"/>
      </c:barChart>
      <c:catAx>
        <c:axId val="1148668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114901376"/>
        <c:crosses val="autoZero"/>
        <c:auto val="1"/>
        <c:lblAlgn val="ctr"/>
        <c:lblOffset val="100"/>
        <c:noMultiLvlLbl val="0"/>
      </c:catAx>
      <c:valAx>
        <c:axId val="1149013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486681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7030A0"/>
            </a:solidFill>
            <a:effectLst>
              <a:outerShdw blurRad="152400" dir="18900000" sy="23000" kx="-1200000" algn="bl" rotWithShape="0">
                <a:prstClr val="black">
                  <a:alpha val="68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'Geospatial Classes'!$A$5:$A$11</c:f>
              <c:strCache>
                <c:ptCount val="7"/>
                <c:pt idx="0">
                  <c:v>Map Use/Interpretation</c:v>
                </c:pt>
                <c:pt idx="1">
                  <c:v>Intro to Cartography</c:v>
                </c:pt>
                <c:pt idx="2">
                  <c:v>Intermediate / Advanced  Cartography</c:v>
                </c:pt>
                <c:pt idx="3">
                  <c:v>Internet Mapping</c:v>
                </c:pt>
                <c:pt idx="4">
                  <c:v>Visualization / Design</c:v>
                </c:pt>
                <c:pt idx="5">
                  <c:v>Cartography  and GIS</c:v>
                </c:pt>
                <c:pt idx="6">
                  <c:v>Topical</c:v>
                </c:pt>
              </c:strCache>
            </c:strRef>
          </c:cat>
          <c:val>
            <c:numRef>
              <c:f>'Geospatial Classes'!$F$5:$F$11</c:f>
              <c:numCache>
                <c:formatCode>General</c:formatCode>
                <c:ptCount val="7"/>
                <c:pt idx="0">
                  <c:v>1</c:v>
                </c:pt>
                <c:pt idx="1">
                  <c:v>1</c:v>
                </c:pt>
                <c:pt idx="2">
                  <c:v>0</c:v>
                </c:pt>
                <c:pt idx="3">
                  <c:v>1</c:v>
                </c:pt>
                <c:pt idx="4">
                  <c:v>0</c:v>
                </c:pt>
                <c:pt idx="5">
                  <c:v>2</c:v>
                </c:pt>
                <c:pt idx="6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0405120"/>
        <c:axId val="41984000"/>
      </c:barChart>
      <c:catAx>
        <c:axId val="904051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1984000"/>
        <c:crosses val="autoZero"/>
        <c:auto val="1"/>
        <c:lblAlgn val="ctr"/>
        <c:lblOffset val="100"/>
        <c:noMultiLvlLbl val="0"/>
      </c:catAx>
      <c:valAx>
        <c:axId val="41984000"/>
        <c:scaling>
          <c:orientation val="minMax"/>
          <c:max val="8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040512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66FF"/>
            </a:solidFill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'Geospatial Classes'!$A$5:$A$11</c:f>
              <c:strCache>
                <c:ptCount val="7"/>
                <c:pt idx="0">
                  <c:v>Map Use/Interpretation</c:v>
                </c:pt>
                <c:pt idx="1">
                  <c:v>Intro to Cartography</c:v>
                </c:pt>
                <c:pt idx="2">
                  <c:v>Intermediate / Advanced  Cartography</c:v>
                </c:pt>
                <c:pt idx="3">
                  <c:v>Internet Mapping</c:v>
                </c:pt>
                <c:pt idx="4">
                  <c:v>Visualization / Design</c:v>
                </c:pt>
                <c:pt idx="5">
                  <c:v>Cartography  and GIS</c:v>
                </c:pt>
                <c:pt idx="6">
                  <c:v>Topical</c:v>
                </c:pt>
              </c:strCache>
            </c:strRef>
          </c:cat>
          <c:val>
            <c:numRef>
              <c:f>'Geospatial Classes'!$F$5:$F$11</c:f>
              <c:numCache>
                <c:formatCode>General</c:formatCode>
                <c:ptCount val="7"/>
                <c:pt idx="0">
                  <c:v>1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2</c:v>
                </c:pt>
                <c:pt idx="6">
                  <c:v>1</c:v>
                </c:pt>
              </c:numCache>
            </c:numRef>
          </c:val>
        </c:ser>
        <c:ser>
          <c:idx val="1"/>
          <c:order val="1"/>
          <c:spPr>
            <a:solidFill>
              <a:srgbClr val="C00000"/>
            </a:solidFill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'Geospatial Classes'!$A$5:$A$11</c:f>
              <c:strCache>
                <c:ptCount val="7"/>
                <c:pt idx="0">
                  <c:v>Map Use/Interpretation</c:v>
                </c:pt>
                <c:pt idx="1">
                  <c:v>Intro to Cartography</c:v>
                </c:pt>
                <c:pt idx="2">
                  <c:v>Intermediate / Advanced  Cartography</c:v>
                </c:pt>
                <c:pt idx="3">
                  <c:v>Internet Mapping</c:v>
                </c:pt>
                <c:pt idx="4">
                  <c:v>Visualization / Design</c:v>
                </c:pt>
                <c:pt idx="5">
                  <c:v>Cartography  and GIS</c:v>
                </c:pt>
                <c:pt idx="6">
                  <c:v>Topical</c:v>
                </c:pt>
              </c:strCache>
            </c:strRef>
          </c:cat>
          <c:val>
            <c:numRef>
              <c:f>'Geospatial Classes'!$G$5:$G$11</c:f>
              <c:numCache>
                <c:formatCode>General</c:formatCode>
                <c:ptCount val="7"/>
                <c:pt idx="0">
                  <c:v>1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1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2017536"/>
        <c:axId val="42019072"/>
      </c:barChart>
      <c:catAx>
        <c:axId val="420175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100" b="1"/>
            </a:pPr>
            <a:endParaRPr lang="en-US"/>
          </a:p>
        </c:txPr>
        <c:crossAx val="42019072"/>
        <c:crosses val="autoZero"/>
        <c:auto val="1"/>
        <c:lblAlgn val="ctr"/>
        <c:lblOffset val="100"/>
        <c:noMultiLvlLbl val="0"/>
      </c:catAx>
      <c:valAx>
        <c:axId val="42019072"/>
        <c:scaling>
          <c:orientation val="minMax"/>
          <c:max val="6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201753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4156641611982457E-2"/>
          <c:y val="3.5378671151129179E-2"/>
          <c:w val="0.95145168281554837"/>
          <c:h val="0.8229556481071851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7030A0"/>
            </a:solidFill>
            <a:effectLst>
              <a:outerShdw blurRad="76200" dist="88900" dir="20400000" sy="23000" kx="-1200000" algn="bl" rotWithShape="0">
                <a:prstClr val="black">
                  <a:alpha val="55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'Geospatial Classes'!$A$5:$A$11</c:f>
              <c:strCache>
                <c:ptCount val="7"/>
                <c:pt idx="0">
                  <c:v>Map Use/Interpretation</c:v>
                </c:pt>
                <c:pt idx="1">
                  <c:v>Intro to Cartography</c:v>
                </c:pt>
                <c:pt idx="2">
                  <c:v>Intermediate / Advanced  Cartography</c:v>
                </c:pt>
                <c:pt idx="3">
                  <c:v>Internet Mapping</c:v>
                </c:pt>
                <c:pt idx="4">
                  <c:v>Visualization / Design</c:v>
                </c:pt>
                <c:pt idx="5">
                  <c:v>Cartography  and GIS</c:v>
                </c:pt>
                <c:pt idx="6">
                  <c:v>Topical</c:v>
                </c:pt>
              </c:strCache>
            </c:strRef>
          </c:cat>
          <c:val>
            <c:numRef>
              <c:f>'Geospatial Classes'!$I$5:$I$11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1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2140032"/>
        <c:axId val="42141568"/>
      </c:barChart>
      <c:catAx>
        <c:axId val="421400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100" b="1"/>
            </a:pPr>
            <a:endParaRPr lang="en-US"/>
          </a:p>
        </c:txPr>
        <c:crossAx val="42141568"/>
        <c:crosses val="autoZero"/>
        <c:auto val="1"/>
        <c:lblAlgn val="ctr"/>
        <c:lblOffset val="100"/>
        <c:noMultiLvlLbl val="0"/>
      </c:catAx>
      <c:valAx>
        <c:axId val="42141568"/>
        <c:scaling>
          <c:orientation val="minMax"/>
          <c:max val="8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214003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0"/>
    </mc:Choice>
    <mc:Fallback>
      <c:style val="30"/>
    </mc:Fallback>
  </mc:AlternateContent>
  <c:chart>
    <c:autoTitleDeleted val="0"/>
    <c:plotArea>
      <c:layout>
        <c:manualLayout>
          <c:layoutTarget val="inner"/>
          <c:xMode val="edge"/>
          <c:yMode val="edge"/>
          <c:x val="6.7237113897472514E-2"/>
          <c:y val="4.6775656310934992E-2"/>
          <c:w val="0.93089081131151807"/>
          <c:h val="0.8949769840861395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7030A0"/>
            </a:solidFill>
            <a:effectLst>
              <a:outerShdw blurRad="127000" dir="18900000" sy="23000" kx="-1200000" algn="bl" rotWithShape="0">
                <a:prstClr val="black">
                  <a:alpha val="36000"/>
                </a:prstClr>
              </a:outerShdw>
            </a:effectLst>
          </c:spPr>
          <c:invertIfNegative val="0"/>
          <c:cat>
            <c:strRef>
              <c:f>'Geospatial Classes'!$A$15:$A$17</c:f>
              <c:strCache>
                <c:ptCount val="3"/>
                <c:pt idx="0">
                  <c:v>Intro to Remote Sensing</c:v>
                </c:pt>
                <c:pt idx="1">
                  <c:v>Advanced / Applied Remote Sensing</c:v>
                </c:pt>
                <c:pt idx="2">
                  <c:v>Intro to Image Processing</c:v>
                </c:pt>
              </c:strCache>
            </c:strRef>
          </c:cat>
          <c:val>
            <c:numRef>
              <c:f>'Geospatial Classes'!$D$15:$D$17</c:f>
              <c:numCache>
                <c:formatCode>General</c:formatCode>
                <c:ptCount val="3"/>
                <c:pt idx="0">
                  <c:v>10</c:v>
                </c:pt>
                <c:pt idx="1">
                  <c:v>3</c:v>
                </c:pt>
                <c:pt idx="2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2170240"/>
        <c:axId val="42171776"/>
      </c:barChart>
      <c:catAx>
        <c:axId val="421702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42171776"/>
        <c:crosses val="autoZero"/>
        <c:auto val="1"/>
        <c:lblAlgn val="ctr"/>
        <c:lblOffset val="100"/>
        <c:noMultiLvlLbl val="0"/>
      </c:catAx>
      <c:valAx>
        <c:axId val="421717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217024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66FF"/>
            </a:solidFill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'Geospatial Classes'!$A$15:$A$17</c:f>
              <c:strCache>
                <c:ptCount val="3"/>
                <c:pt idx="0">
                  <c:v>Intro to Remote Sensing</c:v>
                </c:pt>
                <c:pt idx="1">
                  <c:v>Advanced / Applied Remote Sensing</c:v>
                </c:pt>
                <c:pt idx="2">
                  <c:v>Intro to Image Processing</c:v>
                </c:pt>
              </c:strCache>
            </c:strRef>
          </c:cat>
          <c:val>
            <c:numRef>
              <c:f>'Geospatial Classes'!$B$15:$B$17</c:f>
              <c:numCache>
                <c:formatCode>General</c:formatCode>
                <c:ptCount val="3"/>
                <c:pt idx="0">
                  <c:v>3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</c:ser>
        <c:ser>
          <c:idx val="1"/>
          <c:order val="1"/>
          <c:spPr>
            <a:solidFill>
              <a:srgbClr val="C00000"/>
            </a:solidFill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'Geospatial Classes'!$A$15:$A$17</c:f>
              <c:strCache>
                <c:ptCount val="3"/>
                <c:pt idx="0">
                  <c:v>Intro to Remote Sensing</c:v>
                </c:pt>
                <c:pt idx="1">
                  <c:v>Advanced / Applied Remote Sensing</c:v>
                </c:pt>
                <c:pt idx="2">
                  <c:v>Intro to Image Processing</c:v>
                </c:pt>
              </c:strCache>
            </c:strRef>
          </c:cat>
          <c:val>
            <c:numRef>
              <c:f>'Geospatial Classes'!$C$15:$C$17</c:f>
              <c:numCache>
                <c:formatCode>General</c:formatCode>
                <c:ptCount val="3"/>
                <c:pt idx="0">
                  <c:v>7</c:v>
                </c:pt>
                <c:pt idx="1">
                  <c:v>2</c:v>
                </c:pt>
                <c:pt idx="2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7950464"/>
        <c:axId val="107952000"/>
      </c:barChart>
      <c:catAx>
        <c:axId val="1079504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107952000"/>
        <c:crosses val="autoZero"/>
        <c:auto val="1"/>
        <c:lblAlgn val="ctr"/>
        <c:lblOffset val="100"/>
        <c:noMultiLvlLbl val="0"/>
      </c:catAx>
      <c:valAx>
        <c:axId val="1079520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795046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7030A0"/>
            </a:solidFill>
            <a:effectLst>
              <a:outerShdw blurRad="76200" dir="18900000" sy="23000" kx="-1200000" algn="bl" rotWithShape="0">
                <a:prstClr val="black">
                  <a:alpha val="44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'Geospatial Classes'!$A$15:$A$17</c:f>
              <c:strCache>
                <c:ptCount val="3"/>
                <c:pt idx="0">
                  <c:v>Intro to Remote Sensing</c:v>
                </c:pt>
                <c:pt idx="1">
                  <c:v>Advanced / Applied Remote Sensing</c:v>
                </c:pt>
                <c:pt idx="2">
                  <c:v>Intro to Image Processing</c:v>
                </c:pt>
              </c:strCache>
            </c:strRef>
          </c:cat>
          <c:val>
            <c:numRef>
              <c:f>'Geospatial Classes'!$H$15:$H$17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2209280"/>
        <c:axId val="42210816"/>
      </c:barChart>
      <c:catAx>
        <c:axId val="422092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42210816"/>
        <c:crosses val="autoZero"/>
        <c:auto val="1"/>
        <c:lblAlgn val="ctr"/>
        <c:lblOffset val="100"/>
        <c:noMultiLvlLbl val="0"/>
      </c:catAx>
      <c:valAx>
        <c:axId val="42210816"/>
        <c:scaling>
          <c:orientation val="minMax"/>
          <c:max val="1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220928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66FF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'Geospatial Classes'!$A$15:$A$17</c:f>
              <c:strCache>
                <c:ptCount val="3"/>
                <c:pt idx="0">
                  <c:v>Intro to Remote Sensing</c:v>
                </c:pt>
                <c:pt idx="1">
                  <c:v>Advanced / Applied Remote Sensing</c:v>
                </c:pt>
                <c:pt idx="2">
                  <c:v>Intro to Image Processing</c:v>
                </c:pt>
              </c:strCache>
            </c:strRef>
          </c:cat>
          <c:val>
            <c:numRef>
              <c:f>'Geospatial Classes'!$F$15:$F$17</c:f>
              <c:numCache>
                <c:formatCode>General</c:formatCode>
                <c:ptCount val="3"/>
                <c:pt idx="0">
                  <c:v>1</c:v>
                </c:pt>
                <c:pt idx="1">
                  <c:v>1</c:v>
                </c:pt>
                <c:pt idx="2">
                  <c:v>0</c:v>
                </c:pt>
              </c:numCache>
            </c:numRef>
          </c:val>
        </c:ser>
        <c:ser>
          <c:idx val="1"/>
          <c:order val="1"/>
          <c:spPr>
            <a:solidFill>
              <a:srgbClr val="C00000"/>
            </a:solidFill>
            <a:effectLst>
              <a:outerShdw blurRad="76200" dist="50800" dir="19800000" sy="23000" kx="-1200000" algn="bl" rotWithShape="0">
                <a:prstClr val="black">
                  <a:alpha val="53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'Geospatial Classes'!$A$15:$A$17</c:f>
              <c:strCache>
                <c:ptCount val="3"/>
                <c:pt idx="0">
                  <c:v>Intro to Remote Sensing</c:v>
                </c:pt>
                <c:pt idx="1">
                  <c:v>Advanced / Applied Remote Sensing</c:v>
                </c:pt>
                <c:pt idx="2">
                  <c:v>Intro to Image Processing</c:v>
                </c:pt>
              </c:strCache>
            </c:strRef>
          </c:cat>
          <c:val>
            <c:numRef>
              <c:f>'Geospatial Classes'!$G$15:$G$17</c:f>
              <c:numCache>
                <c:formatCode>General</c:formatCode>
                <c:ptCount val="3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2240256"/>
        <c:axId val="42242048"/>
      </c:barChart>
      <c:catAx>
        <c:axId val="422402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42242048"/>
        <c:crosses val="autoZero"/>
        <c:auto val="1"/>
        <c:lblAlgn val="ctr"/>
        <c:lblOffset val="100"/>
        <c:noMultiLvlLbl val="0"/>
      </c:catAx>
      <c:valAx>
        <c:axId val="42242048"/>
        <c:scaling>
          <c:orientation val="minMax"/>
          <c:max val="1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224025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image" Target="../media/image6.emf"/><Relationship Id="rId4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image" Target="../media/image1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D62F474-EAC5-4D00-8C88-B28579B71933}" type="datetimeFigureOut">
              <a:rPr lang="en-US" smtClean="0"/>
              <a:t>1/30/2015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48813BE-70B2-4C29-9C95-B54CA06532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41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B54366C-EC7D-4398-B5F8-B4F260324CFE}" type="datetimeFigureOut">
              <a:rPr lang="en-US" smtClean="0"/>
              <a:pPr/>
              <a:t>1/30/2015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A64FBB8-F3E7-49A2-8C82-60272B9FB1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782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64FBB8-F3E7-49A2-8C82-60272B9FB1B8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4548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72650-0F8F-4A21-9426-8C0078159C25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0534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b="1"/>
          </a:p>
        </p:txBody>
      </p:sp>
    </p:spTree>
    <p:extLst>
      <p:ext uri="{BB962C8B-B14F-4D97-AF65-F5344CB8AC3E}">
        <p14:creationId xmlns:p14="http://schemas.microsoft.com/office/powerpoint/2010/main" val="33837959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74022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8136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37329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7177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24498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75378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51816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3791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64FBB8-F3E7-49A2-8C82-60272B9FB1B8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1451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23360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78D03-F08D-462D-9597-7F483E5A6CB6}" type="slidenum">
              <a:rPr lang="en-US" smtClean="0"/>
              <a:t>92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8798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Hypothesis – If we build it, they will come</a:t>
            </a:r>
            <a:r>
              <a:rPr lang="en-US" baseline="0" dirty="0" smtClean="0"/>
              <a:t>?  </a:t>
            </a:r>
          </a:p>
          <a:p>
            <a:r>
              <a:rPr lang="en-US" baseline="0" dirty="0" smtClean="0"/>
              <a:t>Users</a:t>
            </a:r>
          </a:p>
          <a:p>
            <a:r>
              <a:rPr lang="en-US" baseline="0" dirty="0" smtClean="0"/>
              <a:t>Publishers</a:t>
            </a:r>
          </a:p>
          <a:p>
            <a:r>
              <a:rPr lang="en-US" baseline="0" dirty="0" smtClean="0"/>
              <a:t>Community will drive it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While the focus of this common system is geospatial this could apply to any data form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64FBB8-F3E7-49A2-8C82-60272B9FB1B8}" type="slidenum">
              <a:rPr lang="en-US" smtClean="0">
                <a:solidFill>
                  <a:prstClr val="black"/>
                </a:solidFill>
              </a:rPr>
              <a:pPr/>
              <a:t>93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158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E8EF598-BC56-414F-A7A0-2B6C0EC1EE2B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9845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78D03-F08D-462D-9597-7F483E5A6CB6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6564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78D03-F08D-462D-9597-7F483E5A6CB6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0468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understand</a:t>
            </a:r>
            <a:r>
              <a:rPr lang="en-US" baseline="0" dirty="0" smtClean="0"/>
              <a:t> that there will be many data providers – not all using the same data model.</a:t>
            </a:r>
            <a:r>
              <a:rPr lang="en-US" baseline="0" dirty="0"/>
              <a:t> </a:t>
            </a:r>
            <a:r>
              <a:rPr lang="en-US" baseline="0" dirty="0" smtClean="0"/>
              <a:t>Creating and adhering to basic data standards will allow us to harmonize data for state use.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78D03-F08D-462D-9597-7F483E5A6CB6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6595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understand</a:t>
            </a:r>
            <a:r>
              <a:rPr lang="en-US" baseline="0" dirty="0" smtClean="0"/>
              <a:t> that there will be many data providers – not all using the same data model.</a:t>
            </a:r>
            <a:r>
              <a:rPr lang="en-US" baseline="0" dirty="0"/>
              <a:t> </a:t>
            </a:r>
            <a:r>
              <a:rPr lang="en-US" baseline="0" dirty="0" smtClean="0"/>
              <a:t>Creating and adhering to basic data standards will allow us to harmonize data for state use.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78D03-F08D-462D-9597-7F483E5A6CB6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5195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78D03-F08D-462D-9597-7F483E5A6CB6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7063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78D03-F08D-462D-9597-7F483E5A6CB6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862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 or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3581400"/>
            <a:ext cx="5029200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>
                <a:latin typeface="+mj-lt"/>
              </a:defRPr>
            </a:lvl1pPr>
          </a:lstStyle>
          <a:p>
            <a:pPr lvl="0"/>
            <a:r>
              <a:rPr lang="en-US" dirty="0" smtClean="0"/>
              <a:t>Click to add presenter name and date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3400" y="1828800"/>
            <a:ext cx="5257800" cy="1371600"/>
          </a:xfrm>
          <a:prstGeom prst="rect">
            <a:avLst/>
          </a:prstGeom>
        </p:spPr>
        <p:txBody>
          <a:bodyPr anchor="b"/>
          <a:lstStyle>
            <a:lvl1pPr algn="l">
              <a:defRPr sz="3600" b="0" baseline="0">
                <a:latin typeface="+mj-lt"/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572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057400"/>
            <a:ext cx="3505200" cy="1524000"/>
          </a:xfrm>
          <a:prstGeom prst="rect">
            <a:avLst/>
          </a:prstGeom>
        </p:spPr>
        <p:txBody>
          <a:bodyPr anchor="b"/>
          <a:lstStyle>
            <a:lvl1pPr algn="l">
              <a:defRPr sz="4000">
                <a:latin typeface="+mj-lt"/>
              </a:defRPr>
            </a:lvl1pPr>
          </a:lstStyle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04623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60700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30291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75496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40323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94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18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40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65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84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82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4070350"/>
            <a:ext cx="3505200" cy="7302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>
                <a:latin typeface="+mj-lt"/>
              </a:defRPr>
            </a:lvl1pPr>
          </a:lstStyle>
          <a:p>
            <a:pPr lvl="0"/>
            <a:r>
              <a:rPr lang="en-US" dirty="0" smtClean="0"/>
              <a:t>Click to add your name and contact information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057400"/>
            <a:ext cx="3505200" cy="1524000"/>
          </a:xfrm>
          <a:prstGeom prst="rect">
            <a:avLst/>
          </a:prstGeom>
        </p:spPr>
        <p:txBody>
          <a:bodyPr anchor="b"/>
          <a:lstStyle>
            <a:lvl1pPr algn="l">
              <a:defRPr sz="4000">
                <a:latin typeface="+mj-lt"/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1554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12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71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54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06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29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5577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section-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047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200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828739"/>
            <a:ext cx="2133600" cy="365125"/>
          </a:xfrm>
          <a:prstGeom prst="rect">
            <a:avLst/>
          </a:prstGeom>
        </p:spPr>
        <p:txBody>
          <a:bodyPr/>
          <a:lstStyle/>
          <a:p>
            <a:fld id="{5DC3E618-447C-48AE-AC23-78CED7696653}" type="datetimeFigureOut">
              <a:rPr lang="en-US">
                <a:solidFill>
                  <a:prstClr val="black"/>
                </a:solidFill>
              </a:rPr>
              <a:pPr/>
              <a:t>1/30/2015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/>
          <a:lstStyle/>
          <a:p>
            <a:fld id="{6141AE55-0994-49BC-B8C4-2B1C7C3EAD8F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9453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de by S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10"/>
          <p:cNvSpPr>
            <a:spLocks noGrp="1"/>
          </p:cNvSpPr>
          <p:nvPr>
            <p:ph type="sldNum" sz="quarter" idx="14"/>
          </p:nvPr>
        </p:nvSpPr>
        <p:spPr>
          <a:xfrm>
            <a:off x="228600" y="6477000"/>
            <a:ext cx="533400" cy="304800"/>
          </a:xfrm>
          <a:prstGeom prst="rect">
            <a:avLst/>
          </a:prstGeom>
        </p:spPr>
        <p:txBody>
          <a:bodyPr/>
          <a:lstStyle>
            <a:lvl1pPr algn="l">
              <a:defRPr sz="800">
                <a:latin typeface="Franklin Gothic Book" pitchFamily="34" charset="0"/>
              </a:defRPr>
            </a:lvl1pPr>
          </a:lstStyle>
          <a:p>
            <a:fld id="{1FF935F4-130A-44BA-B9E4-FB5C8CE193B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1"/>
          </p:nvPr>
        </p:nvSpPr>
        <p:spPr>
          <a:xfrm>
            <a:off x="838201" y="6502401"/>
            <a:ext cx="2819399" cy="279399"/>
          </a:xfrm>
          <a:prstGeom prst="rect">
            <a:avLst/>
          </a:prstGeom>
        </p:spPr>
        <p:txBody>
          <a:bodyPr/>
          <a:lstStyle>
            <a:lvl1pPr algn="l">
              <a:defRPr sz="800">
                <a:latin typeface="Franklin Gothic Book" pitchFamily="34" charset="0"/>
              </a:defRPr>
            </a:lvl1pPr>
          </a:lstStyle>
          <a:p>
            <a:fld id="{C66A6D71-CBE5-4DB2-BA8D-22092B89CECA}" type="datetime1">
              <a:rPr lang="en-US" smtClean="0">
                <a:solidFill>
                  <a:prstClr val="black"/>
                </a:solidFill>
              </a:rPr>
              <a:pPr/>
              <a:t>1/30/2015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7848600" cy="609600"/>
          </a:xfrm>
          <a:prstGeom prst="rect">
            <a:avLst/>
          </a:prstGeom>
        </p:spPr>
        <p:txBody>
          <a:bodyPr/>
          <a:lstStyle>
            <a:lvl1pPr algn="l"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57200" y="1600200"/>
            <a:ext cx="7848600" cy="4648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88825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886700" cy="70167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0" y="6477000"/>
            <a:ext cx="457201" cy="304800"/>
          </a:xfrm>
          <a:prstGeom prst="rect">
            <a:avLst/>
          </a:prstGeom>
        </p:spPr>
        <p:txBody>
          <a:bodyPr/>
          <a:lstStyle/>
          <a:p>
            <a:fld id="{1FF935F4-130A-44BA-B9E4-FB5C8CE193B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>
          <a:xfrm>
            <a:off x="533400" y="6489701"/>
            <a:ext cx="685799" cy="279399"/>
          </a:xfrm>
          <a:prstGeom prst="rect">
            <a:avLst/>
          </a:prstGeom>
        </p:spPr>
        <p:txBody>
          <a:bodyPr/>
          <a:lstStyle/>
          <a:p>
            <a:fld id="{C66A6D71-CBE5-4DB2-BA8D-22092B89CECA}" type="datetime1">
              <a:rPr lang="en-US" smtClean="0">
                <a:solidFill>
                  <a:prstClr val="black"/>
                </a:solidFill>
              </a:rPr>
              <a:pPr/>
              <a:t>1/30/2015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09600" y="1295400"/>
            <a:ext cx="8382000" cy="495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6095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341437"/>
            <a:ext cx="7924800" cy="4525963"/>
          </a:xfrm>
          <a:prstGeom prst="rect">
            <a:avLst/>
          </a:prstGeom>
        </p:spPr>
        <p:txBody>
          <a:bodyPr/>
          <a:lstStyle>
            <a:lvl1pPr marL="182880" marR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 sz="2400" baseline="0">
                <a:latin typeface="Arial" pitchFamily="34" charset="0"/>
                <a:cs typeface="Arial" pitchFamily="34" charset="0"/>
              </a:defRPr>
            </a:lvl1pPr>
            <a:lvl2pPr marL="411480" marR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 sz="2400" baseline="0">
                <a:latin typeface="Arial" pitchFamily="34" charset="0"/>
                <a:cs typeface="Arial" pitchFamily="34" charset="0"/>
              </a:defRPr>
            </a:lvl2pPr>
            <a:lvl3pPr marL="594360" marR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 sz="2000" baseline="0">
                <a:latin typeface="Arial" pitchFamily="34" charset="0"/>
                <a:cs typeface="Arial" pitchFamily="34" charset="0"/>
              </a:defRPr>
            </a:lvl3pPr>
            <a:lvl4pPr marL="777240" marR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 sz="1800" baseline="0">
                <a:latin typeface="Arial" pitchFamily="34" charset="0"/>
                <a:cs typeface="Arial" pitchFamily="34" charset="0"/>
              </a:defRPr>
            </a:lvl4pPr>
            <a:lvl5pPr>
              <a:buFont typeface="Wingdings" pitchFamily="2" charset="2"/>
              <a:buChar char="§"/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</a:prstClr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Click to edit Master text styles</a:t>
            </a:r>
          </a:p>
          <a:p>
            <a:pPr marL="411480" marR="0" lvl="1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</a:prstClr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Second level</a:t>
            </a:r>
          </a:p>
          <a:p>
            <a:pPr marL="594360" marR="0" lvl="2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</a:prstClr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Third level</a:t>
            </a:r>
          </a:p>
          <a:p>
            <a:pPr marL="777240" marR="0" lvl="3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</a:prstClr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Fourth level</a:t>
            </a:r>
          </a:p>
        </p:txBody>
      </p:sp>
      <p:sp>
        <p:nvSpPr>
          <p:cNvPr id="10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228600" y="6477000"/>
            <a:ext cx="533400" cy="304800"/>
          </a:xfrm>
          <a:prstGeom prst="rect">
            <a:avLst/>
          </a:prstGeom>
        </p:spPr>
        <p:txBody>
          <a:bodyPr/>
          <a:lstStyle>
            <a:lvl1pPr algn="l">
              <a:defRPr sz="800">
                <a:latin typeface="Franklin Gothic Book" pitchFamily="34" charset="0"/>
              </a:defRPr>
            </a:lvl1pPr>
          </a:lstStyle>
          <a:p>
            <a:fld id="{1FF935F4-130A-44BA-B9E4-FB5C8CE193B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Date Placeholder 9"/>
          <p:cNvSpPr>
            <a:spLocks noGrp="1"/>
          </p:cNvSpPr>
          <p:nvPr>
            <p:ph type="dt" sz="half" idx="11"/>
          </p:nvPr>
        </p:nvSpPr>
        <p:spPr>
          <a:xfrm>
            <a:off x="838201" y="6502401"/>
            <a:ext cx="2819399" cy="279399"/>
          </a:xfrm>
          <a:prstGeom prst="rect">
            <a:avLst/>
          </a:prstGeom>
        </p:spPr>
        <p:txBody>
          <a:bodyPr/>
          <a:lstStyle>
            <a:lvl1pPr algn="l">
              <a:defRPr sz="800">
                <a:latin typeface="Franklin Gothic Book" pitchFamily="34" charset="0"/>
              </a:defRPr>
            </a:lvl1pPr>
          </a:lstStyle>
          <a:p>
            <a:fld id="{C66A6D71-CBE5-4DB2-BA8D-22092B89CECA}" type="datetime1">
              <a:rPr lang="en-US" smtClean="0">
                <a:solidFill>
                  <a:prstClr val="black"/>
                </a:solidFill>
              </a:rPr>
              <a:pPr/>
              <a:t>1/30/2015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7924800" cy="6096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446129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341437"/>
            <a:ext cx="7924800" cy="4525963"/>
          </a:xfrm>
          <a:prstGeom prst="rect">
            <a:avLst/>
          </a:prstGeom>
        </p:spPr>
        <p:txBody>
          <a:bodyPr/>
          <a:lstStyle>
            <a:lvl1pPr marL="182880" marR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 sz="2400" baseline="0">
                <a:latin typeface="Arial" pitchFamily="34" charset="0"/>
                <a:cs typeface="Arial" pitchFamily="34" charset="0"/>
              </a:defRPr>
            </a:lvl1pPr>
            <a:lvl2pPr marL="411480" marR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 sz="2400" baseline="0">
                <a:latin typeface="Arial" pitchFamily="34" charset="0"/>
                <a:cs typeface="Arial" pitchFamily="34" charset="0"/>
              </a:defRPr>
            </a:lvl2pPr>
            <a:lvl3pPr marL="594360" marR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 sz="2000" baseline="0">
                <a:latin typeface="Arial" pitchFamily="34" charset="0"/>
                <a:cs typeface="Arial" pitchFamily="34" charset="0"/>
              </a:defRPr>
            </a:lvl3pPr>
            <a:lvl4pPr marL="777240" marR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 sz="1800" baseline="0">
                <a:latin typeface="Arial" pitchFamily="34" charset="0"/>
                <a:cs typeface="Arial" pitchFamily="34" charset="0"/>
              </a:defRPr>
            </a:lvl4pPr>
            <a:lvl5pPr>
              <a:buFont typeface="Wingdings" pitchFamily="2" charset="2"/>
              <a:buChar char="§"/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</a:prstClr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Click to edit Master text styles</a:t>
            </a:r>
          </a:p>
          <a:p>
            <a:pPr marL="411480" marR="0" lvl="1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</a:prstClr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Second level</a:t>
            </a:r>
          </a:p>
          <a:p>
            <a:pPr marL="594360" marR="0" lvl="2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</a:prstClr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Third level</a:t>
            </a:r>
          </a:p>
          <a:p>
            <a:pPr marL="777240" marR="0" lvl="3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</a:prstClr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Fourth level</a:t>
            </a:r>
          </a:p>
        </p:txBody>
      </p:sp>
      <p:sp>
        <p:nvSpPr>
          <p:cNvPr id="10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228600" y="6477000"/>
            <a:ext cx="533400" cy="304800"/>
          </a:xfrm>
          <a:prstGeom prst="rect">
            <a:avLst/>
          </a:prstGeom>
        </p:spPr>
        <p:txBody>
          <a:bodyPr/>
          <a:lstStyle>
            <a:lvl1pPr algn="l">
              <a:defRPr sz="800">
                <a:latin typeface="Franklin Gothic Book" pitchFamily="34" charset="0"/>
              </a:defRPr>
            </a:lvl1pPr>
          </a:lstStyle>
          <a:p>
            <a:fld id="{1FF935F4-130A-44BA-B9E4-FB5C8CE193B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Date Placeholder 9"/>
          <p:cNvSpPr>
            <a:spLocks noGrp="1"/>
          </p:cNvSpPr>
          <p:nvPr>
            <p:ph type="dt" sz="half" idx="11"/>
          </p:nvPr>
        </p:nvSpPr>
        <p:spPr>
          <a:xfrm>
            <a:off x="838201" y="6502401"/>
            <a:ext cx="2819399" cy="279399"/>
          </a:xfrm>
          <a:prstGeom prst="rect">
            <a:avLst/>
          </a:prstGeom>
        </p:spPr>
        <p:txBody>
          <a:bodyPr/>
          <a:lstStyle>
            <a:lvl1pPr algn="l">
              <a:defRPr sz="800">
                <a:latin typeface="Franklin Gothic Book" pitchFamily="34" charset="0"/>
              </a:defRPr>
            </a:lvl1pPr>
          </a:lstStyle>
          <a:p>
            <a:fld id="{C66A6D71-CBE5-4DB2-BA8D-22092B89CECA}" type="datetime1">
              <a:rPr lang="en-US" smtClean="0">
                <a:solidFill>
                  <a:prstClr val="black"/>
                </a:solidFill>
              </a:rPr>
              <a:pPr/>
              <a:t>1/30/2015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7924800" cy="6096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107571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341437"/>
            <a:ext cx="7924800" cy="4525963"/>
          </a:xfrm>
          <a:prstGeom prst="rect">
            <a:avLst/>
          </a:prstGeom>
        </p:spPr>
        <p:txBody>
          <a:bodyPr/>
          <a:lstStyle>
            <a:lvl1pPr marL="182880" marR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 sz="2400" baseline="0">
                <a:latin typeface="Arial" pitchFamily="34" charset="0"/>
                <a:cs typeface="Arial" pitchFamily="34" charset="0"/>
              </a:defRPr>
            </a:lvl1pPr>
            <a:lvl2pPr marL="411480" marR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 sz="2400" baseline="0">
                <a:latin typeface="Arial" pitchFamily="34" charset="0"/>
                <a:cs typeface="Arial" pitchFamily="34" charset="0"/>
              </a:defRPr>
            </a:lvl2pPr>
            <a:lvl3pPr marL="594360" marR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 sz="2000" baseline="0">
                <a:latin typeface="Arial" pitchFamily="34" charset="0"/>
                <a:cs typeface="Arial" pitchFamily="34" charset="0"/>
              </a:defRPr>
            </a:lvl3pPr>
            <a:lvl4pPr marL="777240" marR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 sz="1800" baseline="0">
                <a:latin typeface="Arial" pitchFamily="34" charset="0"/>
                <a:cs typeface="Arial" pitchFamily="34" charset="0"/>
              </a:defRPr>
            </a:lvl4pPr>
            <a:lvl5pPr>
              <a:buFont typeface="Wingdings" pitchFamily="2" charset="2"/>
              <a:buChar char="§"/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</a:prstClr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Click to edit Master text styles</a:t>
            </a:r>
          </a:p>
          <a:p>
            <a:pPr marL="411480" marR="0" lvl="1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</a:prstClr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Second level</a:t>
            </a:r>
          </a:p>
          <a:p>
            <a:pPr marL="594360" marR="0" lvl="2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</a:prstClr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Third level</a:t>
            </a:r>
          </a:p>
          <a:p>
            <a:pPr marL="777240" marR="0" lvl="3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</a:prstClr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Fourth level</a:t>
            </a:r>
          </a:p>
        </p:txBody>
      </p:sp>
      <p:sp>
        <p:nvSpPr>
          <p:cNvPr id="10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228600" y="6477000"/>
            <a:ext cx="533400" cy="304800"/>
          </a:xfrm>
          <a:prstGeom prst="rect">
            <a:avLst/>
          </a:prstGeom>
        </p:spPr>
        <p:txBody>
          <a:bodyPr/>
          <a:lstStyle>
            <a:lvl1pPr algn="l">
              <a:defRPr sz="800">
                <a:latin typeface="Franklin Gothic Book" pitchFamily="34" charset="0"/>
              </a:defRPr>
            </a:lvl1pPr>
          </a:lstStyle>
          <a:p>
            <a:fld id="{1FF935F4-130A-44BA-B9E4-FB5C8CE193B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Date Placeholder 9"/>
          <p:cNvSpPr>
            <a:spLocks noGrp="1"/>
          </p:cNvSpPr>
          <p:nvPr>
            <p:ph type="dt" sz="half" idx="11"/>
          </p:nvPr>
        </p:nvSpPr>
        <p:spPr>
          <a:xfrm>
            <a:off x="838201" y="6502401"/>
            <a:ext cx="2819399" cy="279399"/>
          </a:xfrm>
          <a:prstGeom prst="rect">
            <a:avLst/>
          </a:prstGeom>
        </p:spPr>
        <p:txBody>
          <a:bodyPr/>
          <a:lstStyle>
            <a:lvl1pPr algn="l">
              <a:defRPr sz="800">
                <a:latin typeface="Franklin Gothic Book" pitchFamily="34" charset="0"/>
              </a:defRPr>
            </a:lvl1pPr>
          </a:lstStyle>
          <a:p>
            <a:fld id="{C66A6D71-CBE5-4DB2-BA8D-22092B89CECA}" type="datetime1">
              <a:rPr lang="en-US" smtClean="0">
                <a:solidFill>
                  <a:prstClr val="black"/>
                </a:solidFill>
              </a:rPr>
              <a:pPr/>
              <a:t>1/30/2015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7924800" cy="6096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748598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5000"/>
          </a:xfrm>
          <a:prstGeom prst="rect">
            <a:avLst/>
          </a:prstGeom>
        </p:spPr>
        <p:txBody>
          <a:bodyPr anchor="ctr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3657600" cy="5714999"/>
          </a:xfrm>
          <a:prstGeom prst="rect">
            <a:avLst/>
          </a:prstGeo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3"/>
          </p:nvPr>
        </p:nvSpPr>
        <p:spPr>
          <a:xfrm>
            <a:off x="228600" y="6477000"/>
            <a:ext cx="533400" cy="304800"/>
          </a:xfrm>
          <a:prstGeom prst="rect">
            <a:avLst/>
          </a:prstGeom>
        </p:spPr>
        <p:txBody>
          <a:bodyPr/>
          <a:lstStyle>
            <a:lvl1pPr algn="l">
              <a:defRPr sz="800">
                <a:latin typeface="Franklin Gothic Book" pitchFamily="34" charset="0"/>
              </a:defRPr>
            </a:lvl1pPr>
          </a:lstStyle>
          <a:p>
            <a:fld id="{1FF935F4-130A-44BA-B9E4-FB5C8CE193B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1"/>
          </p:nvPr>
        </p:nvSpPr>
        <p:spPr>
          <a:xfrm>
            <a:off x="838201" y="6502401"/>
            <a:ext cx="2819399" cy="279399"/>
          </a:xfrm>
          <a:prstGeom prst="rect">
            <a:avLst/>
          </a:prstGeom>
        </p:spPr>
        <p:txBody>
          <a:bodyPr/>
          <a:lstStyle>
            <a:lvl1pPr algn="l">
              <a:defRPr sz="800">
                <a:latin typeface="Franklin Gothic Book" pitchFamily="34" charset="0"/>
              </a:defRPr>
            </a:lvl1pPr>
          </a:lstStyle>
          <a:p>
            <a:fld id="{C66A6D71-CBE5-4DB2-BA8D-22092B89CECA}" type="datetime1">
              <a:rPr lang="en-US" smtClean="0">
                <a:solidFill>
                  <a:prstClr val="black"/>
                </a:solidFill>
              </a:rPr>
              <a:pPr/>
              <a:t>1/30/2015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209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371600"/>
            <a:ext cx="5943600" cy="381000"/>
          </a:xfrm>
          <a:prstGeom prst="rect">
            <a:avLst/>
          </a:prstGeom>
        </p:spPr>
        <p:txBody>
          <a:bodyPr anchor="ctr"/>
          <a:lstStyle>
            <a:lvl1pPr algn="l">
              <a:defRPr sz="3200" b="0">
                <a:latin typeface="+mj-lt"/>
              </a:defRPr>
            </a:lvl1pPr>
          </a:lstStyle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9600" y="1981200"/>
            <a:ext cx="5334000" cy="41910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06917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600" y="1905000"/>
            <a:ext cx="5943600" cy="4525962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000">
                <a:latin typeface="+mj-lt"/>
              </a:defRPr>
            </a:lvl1pPr>
            <a:lvl2pPr>
              <a:defRPr sz="14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/>
              <a:t>Click to edit Master text styles</a:t>
            </a:r>
          </a:p>
          <a:p>
            <a:pPr lvl="0"/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371600"/>
            <a:ext cx="5943600" cy="381000"/>
          </a:xfrm>
          <a:prstGeom prst="rect">
            <a:avLst/>
          </a:prstGeom>
        </p:spPr>
        <p:txBody>
          <a:bodyPr anchor="ctr"/>
          <a:lstStyle>
            <a:lvl1pPr algn="l">
              <a:defRPr sz="3600" b="0">
                <a:latin typeface="+mj-lt"/>
              </a:defRPr>
            </a:lvl1pPr>
          </a:lstStyle>
          <a:p>
            <a:r>
              <a:rPr lang="en-US" dirty="0" smtClean="0"/>
              <a:t>AGENDA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7847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09600" y="1295400"/>
            <a:ext cx="8382000" cy="495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1520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886700" cy="70167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935F4-130A-44BA-B9E4-FB5C8CE193B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66A6D71-CBE5-4DB2-BA8D-22092B89CECA}" type="datetime1">
              <a:rPr lang="en-US" smtClean="0">
                <a:solidFill>
                  <a:prstClr val="black"/>
                </a:solidFill>
              </a:rPr>
              <a:pPr/>
              <a:t>1/30/2015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09600" y="1295400"/>
            <a:ext cx="8382000" cy="495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5242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-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047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200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828739"/>
            <a:ext cx="2133600" cy="365125"/>
          </a:xfrm>
          <a:prstGeom prst="rect">
            <a:avLst/>
          </a:prstGeom>
        </p:spPr>
        <p:txBody>
          <a:bodyPr/>
          <a:lstStyle/>
          <a:p>
            <a:fld id="{5DC3E618-447C-48AE-AC23-78CED7696653}" type="datetimeFigureOut">
              <a:rPr lang="en-US">
                <a:solidFill>
                  <a:prstClr val="black"/>
                </a:solidFill>
              </a:rPr>
              <a:pPr/>
              <a:t>1/30/2015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/>
          <a:lstStyle/>
          <a:p>
            <a:fld id="{6141AE55-0994-49BC-B8C4-2B1C7C3EAD8F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6947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047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200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828739"/>
            <a:ext cx="2133600" cy="365125"/>
          </a:xfrm>
          <a:prstGeom prst="rect">
            <a:avLst/>
          </a:prstGeom>
        </p:spPr>
        <p:txBody>
          <a:bodyPr/>
          <a:lstStyle/>
          <a:p>
            <a:fld id="{5DC3E618-447C-48AE-AC23-78CED7696653}" type="datetimeFigureOut">
              <a:rPr lang="en-US">
                <a:solidFill>
                  <a:prstClr val="black"/>
                </a:solidFill>
              </a:rPr>
              <a:pPr/>
              <a:t>1/30/2015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/>
          <a:lstStyle/>
          <a:p>
            <a:fld id="{6141AE55-0994-49BC-B8C4-2B1C7C3EAD8F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able Placeholder 7"/>
          <p:cNvSpPr>
            <a:spLocks noGrp="1"/>
          </p:cNvSpPr>
          <p:nvPr>
            <p:ph type="tbl" sz="quarter" idx="13"/>
          </p:nvPr>
        </p:nvSpPr>
        <p:spPr>
          <a:xfrm>
            <a:off x="457200" y="2590800"/>
            <a:ext cx="8229600" cy="342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1232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047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200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828739"/>
            <a:ext cx="2133600" cy="365125"/>
          </a:xfrm>
          <a:prstGeom prst="rect">
            <a:avLst/>
          </a:prstGeom>
        </p:spPr>
        <p:txBody>
          <a:bodyPr/>
          <a:lstStyle/>
          <a:p>
            <a:fld id="{5DC3E618-447C-48AE-AC23-78CED7696653}" type="datetimeFigureOut">
              <a:rPr lang="en-US">
                <a:solidFill>
                  <a:prstClr val="black"/>
                </a:solidFill>
              </a:rPr>
              <a:pPr/>
              <a:t>1/30/2015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/>
          <a:lstStyle/>
          <a:p>
            <a:fld id="{6141AE55-0994-49BC-B8C4-2B1C7C3EAD8F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57200" y="2590800"/>
            <a:ext cx="8229600" cy="3505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 smtClean="0"/>
              <a:t>click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4537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Section or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362200" y="3962400"/>
            <a:ext cx="3810000" cy="17526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>
                <a:latin typeface="Franklin Gothic Book" pitchFamily="34" charset="0"/>
              </a:defRPr>
            </a:lvl1pPr>
          </a:lstStyle>
          <a:p>
            <a:pPr lvl="0"/>
            <a:r>
              <a:rPr lang="en-US" dirty="0" smtClean="0"/>
              <a:t>Click to add new presenter name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62200" y="2667000"/>
            <a:ext cx="3810000" cy="1295400"/>
          </a:xfrm>
          <a:prstGeom prst="rect">
            <a:avLst/>
          </a:prstGeom>
        </p:spPr>
        <p:txBody>
          <a:bodyPr anchor="b"/>
          <a:lstStyle>
            <a:lvl1pPr algn="r">
              <a:defRPr sz="3600" baseline="0">
                <a:latin typeface="Franklin Gothic Book" pitchFamily="34" charset="0"/>
              </a:defRPr>
            </a:lvl1pPr>
          </a:lstStyle>
          <a:p>
            <a:r>
              <a:rPr lang="en-US" dirty="0" smtClean="0"/>
              <a:t>Click to add 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3801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B6F30-8C45-480B-8164-C3DA415EFB6C}" type="datetimeFigureOut">
              <a:rPr lang="en-US" smtClean="0">
                <a:solidFill>
                  <a:prstClr val="black"/>
                </a:solidFill>
              </a:rPr>
              <a:pPr/>
              <a:t>1/30/2015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4E9A6-4470-49AE-86FC-04BF84FF7BF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340170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341437"/>
            <a:ext cx="7924800" cy="4525963"/>
          </a:xfrm>
          <a:prstGeom prst="rect">
            <a:avLst/>
          </a:prstGeom>
        </p:spPr>
        <p:txBody>
          <a:bodyPr/>
          <a:lstStyle>
            <a:lvl1pPr marL="182880" marR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 sz="2400" baseline="0">
                <a:latin typeface="Arial" pitchFamily="34" charset="0"/>
                <a:cs typeface="Arial" pitchFamily="34" charset="0"/>
              </a:defRPr>
            </a:lvl1pPr>
            <a:lvl2pPr marL="411480" marR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 sz="2400" baseline="0">
                <a:latin typeface="Arial" pitchFamily="34" charset="0"/>
                <a:cs typeface="Arial" pitchFamily="34" charset="0"/>
              </a:defRPr>
            </a:lvl2pPr>
            <a:lvl3pPr marL="594360" marR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 sz="2000" baseline="0">
                <a:latin typeface="Arial" pitchFamily="34" charset="0"/>
                <a:cs typeface="Arial" pitchFamily="34" charset="0"/>
              </a:defRPr>
            </a:lvl3pPr>
            <a:lvl4pPr marL="777240" marR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 sz="1800" baseline="0">
                <a:latin typeface="Arial" pitchFamily="34" charset="0"/>
                <a:cs typeface="Arial" pitchFamily="34" charset="0"/>
              </a:defRPr>
            </a:lvl4pPr>
            <a:lvl5pPr>
              <a:buFont typeface="Wingdings" pitchFamily="2" charset="2"/>
              <a:buChar char="§"/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</a:prstClr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Click to edit Master text styles</a:t>
            </a:r>
          </a:p>
          <a:p>
            <a:pPr marL="411480" marR="0" lvl="1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</a:prstClr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Second level</a:t>
            </a:r>
          </a:p>
          <a:p>
            <a:pPr marL="594360" marR="0" lvl="2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</a:prstClr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Third level</a:t>
            </a:r>
          </a:p>
          <a:p>
            <a:pPr marL="777240" marR="0" lvl="3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</a:prstClr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7924800" cy="6096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9792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de by S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7848600" cy="609600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752600"/>
            <a:ext cx="3581400" cy="43434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343400" y="1752600"/>
            <a:ext cx="3581400" cy="43434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800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057400"/>
            <a:ext cx="3505200" cy="1524000"/>
          </a:xfrm>
          <a:prstGeom prst="rect">
            <a:avLst/>
          </a:prstGeom>
        </p:spPr>
        <p:txBody>
          <a:bodyPr anchor="b"/>
          <a:lstStyle>
            <a:lvl1pPr algn="l">
              <a:defRPr sz="4000">
                <a:latin typeface="+mj-lt"/>
              </a:defRPr>
            </a:lvl1pPr>
          </a:lstStyle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4674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  <a:prstGeom prst="rect">
            <a:avLst/>
          </a:prstGeom>
        </p:spPr>
        <p:txBody>
          <a:bodyPr anchor="ctr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H2 Placeholder 2"/>
          <p:cNvSpPr>
            <a:spLocks noGrp="1"/>
          </p:cNvSpPr>
          <p:nvPr>
            <p:ph type="body" idx="1"/>
          </p:nvPr>
        </p:nvSpPr>
        <p:spPr>
          <a:xfrm>
            <a:off x="457200" y="275238"/>
            <a:ext cx="3581400" cy="4111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675288"/>
            <a:ext cx="3581400" cy="2525112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182880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Wingdings" pitchFamily="2" charset="2"/>
              <a:buChar char="§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buFont typeface="Wingdings" pitchFamily="2" charset="2"/>
              <a:buChar char="§"/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H2 Placeholder 4"/>
          <p:cNvSpPr>
            <a:spLocks noGrp="1"/>
          </p:cNvSpPr>
          <p:nvPr>
            <p:ph type="body" sz="quarter" idx="3"/>
          </p:nvPr>
        </p:nvSpPr>
        <p:spPr>
          <a:xfrm>
            <a:off x="457199" y="3429000"/>
            <a:ext cx="3581400" cy="4111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199" y="3840162"/>
            <a:ext cx="3581400" cy="2515198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182880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2863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667000" y="3959225"/>
            <a:ext cx="3505200" cy="7302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 dirty="0" smtClean="0"/>
              <a:t>Click to add your name and contact information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67000" y="2438400"/>
            <a:ext cx="3505200" cy="1524000"/>
          </a:xfrm>
          <a:prstGeom prst="rect">
            <a:avLst/>
          </a:prstGeom>
        </p:spPr>
        <p:txBody>
          <a:bodyPr anchor="b"/>
          <a:lstStyle>
            <a:lvl1pPr algn="r">
              <a:defRPr sz="3200">
                <a:latin typeface="Franklin Gothic Book" pitchFamily="34" charset="0"/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6093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340439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y S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7848600" cy="609600"/>
          </a:xfrm>
          <a:prstGeom prst="rect">
            <a:avLst/>
          </a:prstGeom>
        </p:spPr>
        <p:txBody>
          <a:bodyPr/>
          <a:lstStyle>
            <a:lvl1pPr algn="l"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57200" y="1600200"/>
            <a:ext cx="7848600" cy="4648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93237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de by S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7848600" cy="609600"/>
          </a:xfrm>
          <a:prstGeom prst="rect">
            <a:avLst/>
          </a:prstGeom>
        </p:spPr>
        <p:txBody>
          <a:bodyPr/>
          <a:lstStyle>
            <a:lvl1pPr algn="l"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5"/>
          </p:nvPr>
        </p:nvSpPr>
        <p:spPr>
          <a:xfrm>
            <a:off x="457200" y="1676400"/>
            <a:ext cx="7848600" cy="4648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76753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de by S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7848600" cy="609600"/>
          </a:xfrm>
          <a:prstGeom prst="rect">
            <a:avLst/>
          </a:prstGeom>
        </p:spPr>
        <p:txBody>
          <a:bodyPr/>
          <a:lstStyle>
            <a:lvl1pPr algn="l"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martArt Placeholder 6"/>
          <p:cNvSpPr>
            <a:spLocks noGrp="1"/>
          </p:cNvSpPr>
          <p:nvPr>
            <p:ph type="dgm" sz="quarter" idx="15"/>
          </p:nvPr>
        </p:nvSpPr>
        <p:spPr>
          <a:xfrm>
            <a:off x="457200" y="1752600"/>
            <a:ext cx="7848600" cy="4572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56191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3459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7333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3474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487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4070350"/>
            <a:ext cx="3505200" cy="7302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>
                <a:latin typeface="+mj-lt"/>
              </a:defRPr>
            </a:lvl1pPr>
          </a:lstStyle>
          <a:p>
            <a:pPr lvl="0"/>
            <a:r>
              <a:rPr lang="en-US" dirty="0" smtClean="0"/>
              <a:t>Click to add your name and contact information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057400"/>
            <a:ext cx="3505200" cy="1524000"/>
          </a:xfrm>
          <a:prstGeom prst="rect">
            <a:avLst/>
          </a:prstGeom>
        </p:spPr>
        <p:txBody>
          <a:bodyPr anchor="b"/>
          <a:lstStyle>
            <a:lvl1pPr algn="l">
              <a:defRPr sz="4000">
                <a:latin typeface="+mj-lt"/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8759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5140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9544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1444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6885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4015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5792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5577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 or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3581400"/>
            <a:ext cx="5029200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>
                <a:latin typeface="+mj-lt"/>
              </a:defRPr>
            </a:lvl1pPr>
          </a:lstStyle>
          <a:p>
            <a:pPr lvl="0"/>
            <a:r>
              <a:rPr lang="en-US" dirty="0" smtClean="0"/>
              <a:t>Click to add presenter name and date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3400" y="1828800"/>
            <a:ext cx="5257800" cy="1371600"/>
          </a:xfrm>
          <a:prstGeom prst="rect">
            <a:avLst/>
          </a:prstGeom>
        </p:spPr>
        <p:txBody>
          <a:bodyPr anchor="b"/>
          <a:lstStyle>
            <a:lvl1pPr algn="l">
              <a:defRPr sz="3600" b="0" baseline="0">
                <a:latin typeface="+mj-lt"/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6993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371600"/>
            <a:ext cx="5943600" cy="381000"/>
          </a:xfrm>
          <a:prstGeom prst="rect">
            <a:avLst/>
          </a:prstGeom>
        </p:spPr>
        <p:txBody>
          <a:bodyPr anchor="ctr"/>
          <a:lstStyle>
            <a:lvl1pPr algn="l">
              <a:defRPr sz="3200" b="0">
                <a:latin typeface="+mj-lt"/>
              </a:defRPr>
            </a:lvl1pPr>
          </a:lstStyle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9600" y="1981200"/>
            <a:ext cx="5334000" cy="41910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17968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4070350"/>
            <a:ext cx="3505200" cy="7302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>
                <a:latin typeface="+mj-lt"/>
              </a:defRPr>
            </a:lvl1pPr>
          </a:lstStyle>
          <a:p>
            <a:pPr lvl="0"/>
            <a:r>
              <a:rPr lang="en-US" dirty="0" smtClean="0"/>
              <a:t>Click to add your name and contact information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057400"/>
            <a:ext cx="3505200" cy="1524000"/>
          </a:xfrm>
          <a:prstGeom prst="rect">
            <a:avLst/>
          </a:prstGeom>
        </p:spPr>
        <p:txBody>
          <a:bodyPr anchor="b"/>
          <a:lstStyle>
            <a:lvl1pPr algn="l">
              <a:defRPr sz="4000">
                <a:latin typeface="+mj-lt"/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842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1335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7270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600" y="1905000"/>
            <a:ext cx="5943600" cy="4525962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000">
                <a:latin typeface="+mj-lt"/>
              </a:defRPr>
            </a:lvl1pPr>
            <a:lvl2pPr>
              <a:defRPr sz="14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/>
              <a:t>Click to edit Master text styles</a:t>
            </a:r>
          </a:p>
          <a:p>
            <a:pPr lvl="0"/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371600"/>
            <a:ext cx="5943600" cy="381000"/>
          </a:xfrm>
          <a:prstGeom prst="rect">
            <a:avLst/>
          </a:prstGeom>
        </p:spPr>
        <p:txBody>
          <a:bodyPr anchor="ctr"/>
          <a:lstStyle>
            <a:lvl1pPr algn="l">
              <a:defRPr sz="3600" b="0">
                <a:latin typeface="+mj-lt"/>
              </a:defRPr>
            </a:lvl1pPr>
          </a:lstStyle>
          <a:p>
            <a:r>
              <a:rPr lang="en-US" dirty="0" smtClean="0"/>
              <a:t>AGENDA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4673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09600" y="1295400"/>
            <a:ext cx="8382000" cy="495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9941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886700" cy="70167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09600" y="1295400"/>
            <a:ext cx="8382000" cy="495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4499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-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047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200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/>
          <a:lstStyle/>
          <a:p>
            <a:fld id="{6141AE55-0994-49BC-B8C4-2B1C7C3EAD8F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8418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047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200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/>
          <a:lstStyle/>
          <a:p>
            <a:fld id="{6141AE55-0994-49BC-B8C4-2B1C7C3EAD8F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able Placeholder 7"/>
          <p:cNvSpPr>
            <a:spLocks noGrp="1"/>
          </p:cNvSpPr>
          <p:nvPr>
            <p:ph type="tbl" sz="quarter" idx="13"/>
          </p:nvPr>
        </p:nvSpPr>
        <p:spPr>
          <a:xfrm>
            <a:off x="457200" y="2590800"/>
            <a:ext cx="8229600" cy="342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1178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047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200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/>
          <a:lstStyle/>
          <a:p>
            <a:fld id="{6141AE55-0994-49BC-B8C4-2B1C7C3EAD8F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57200" y="2590800"/>
            <a:ext cx="8229600" cy="3505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 smtClean="0"/>
              <a:t>click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5754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 or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3581400"/>
            <a:ext cx="5029200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>
                <a:latin typeface="+mj-lt"/>
              </a:defRPr>
            </a:lvl1pPr>
          </a:lstStyle>
          <a:p>
            <a:pPr lvl="0"/>
            <a:r>
              <a:rPr lang="en-US" dirty="0" smtClean="0"/>
              <a:t>Click to add presenter name and date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3400" y="1828800"/>
            <a:ext cx="5257800" cy="1371600"/>
          </a:xfrm>
          <a:prstGeom prst="rect">
            <a:avLst/>
          </a:prstGeom>
        </p:spPr>
        <p:txBody>
          <a:bodyPr anchor="b"/>
          <a:lstStyle>
            <a:lvl1pPr algn="l">
              <a:defRPr sz="3600" b="0" baseline="0">
                <a:latin typeface="+mj-lt"/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506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371600"/>
            <a:ext cx="5943600" cy="381000"/>
          </a:xfrm>
          <a:prstGeom prst="rect">
            <a:avLst/>
          </a:prstGeom>
        </p:spPr>
        <p:txBody>
          <a:bodyPr anchor="ctr"/>
          <a:lstStyle>
            <a:lvl1pPr algn="l">
              <a:defRPr sz="3200" b="0">
                <a:latin typeface="+mj-lt"/>
              </a:defRPr>
            </a:lvl1pPr>
          </a:lstStyle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9600" y="1981200"/>
            <a:ext cx="5334000" cy="41910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56453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057400"/>
            <a:ext cx="3505200" cy="1524000"/>
          </a:xfrm>
          <a:prstGeom prst="rect">
            <a:avLst/>
          </a:prstGeom>
        </p:spPr>
        <p:txBody>
          <a:bodyPr anchor="b"/>
          <a:lstStyle>
            <a:lvl1pPr algn="l">
              <a:defRPr sz="4000">
                <a:latin typeface="+mj-lt"/>
              </a:defRPr>
            </a:lvl1pPr>
          </a:lstStyle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82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DBACD78-C134-4CBE-B91C-23C595F0DEA0}" type="datetimeFigureOut">
              <a:rPr lang="en-US" smtClean="0"/>
              <a:t>1/30/2015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89D007F-869C-41F0-9593-46BDCF8EF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9430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4070350"/>
            <a:ext cx="3505200" cy="7302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>
                <a:latin typeface="+mj-lt"/>
              </a:defRPr>
            </a:lvl1pPr>
          </a:lstStyle>
          <a:p>
            <a:pPr lvl="0"/>
            <a:r>
              <a:rPr lang="en-US" dirty="0" smtClean="0"/>
              <a:t>Click to add your name and contact information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057400"/>
            <a:ext cx="3505200" cy="1524000"/>
          </a:xfrm>
          <a:prstGeom prst="rect">
            <a:avLst/>
          </a:prstGeom>
        </p:spPr>
        <p:txBody>
          <a:bodyPr anchor="b"/>
          <a:lstStyle>
            <a:lvl1pPr algn="l">
              <a:defRPr sz="4000">
                <a:latin typeface="+mj-lt"/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4077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798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89D007F-869C-41F0-9593-46BDCF8EFF3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1670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600" y="1905000"/>
            <a:ext cx="5943600" cy="4525962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000">
                <a:latin typeface="+mj-lt"/>
              </a:defRPr>
            </a:lvl1pPr>
            <a:lvl2pPr>
              <a:defRPr sz="14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/>
              <a:t>Click to edit Master text styles</a:t>
            </a:r>
          </a:p>
          <a:p>
            <a:pPr lvl="0"/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371600"/>
            <a:ext cx="5943600" cy="381000"/>
          </a:xfrm>
          <a:prstGeom prst="rect">
            <a:avLst/>
          </a:prstGeom>
        </p:spPr>
        <p:txBody>
          <a:bodyPr anchor="ctr"/>
          <a:lstStyle>
            <a:lvl1pPr algn="l">
              <a:defRPr sz="3600" b="0">
                <a:latin typeface="+mj-lt"/>
              </a:defRPr>
            </a:lvl1pPr>
          </a:lstStyle>
          <a:p>
            <a:r>
              <a:rPr lang="en-US" dirty="0" smtClean="0"/>
              <a:t>AGENDA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7017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09600" y="2133600"/>
            <a:ext cx="83820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1"/>
            <a:ext cx="7886700" cy="990600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0988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-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047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200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16677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7"/>
            <a:ext cx="762000" cy="365125"/>
          </a:xfrm>
          <a:prstGeom prst="rect">
            <a:avLst/>
          </a:prstGeom>
        </p:spPr>
        <p:txBody>
          <a:bodyPr/>
          <a:lstStyle/>
          <a:p>
            <a:fld id="{6141AE55-0994-49BC-B8C4-2B1C7C3EAD8F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2757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047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200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16677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7"/>
            <a:ext cx="762000" cy="365125"/>
          </a:xfrm>
          <a:prstGeom prst="rect">
            <a:avLst/>
          </a:prstGeom>
        </p:spPr>
        <p:txBody>
          <a:bodyPr/>
          <a:lstStyle/>
          <a:p>
            <a:fld id="{6141AE55-0994-49BC-B8C4-2B1C7C3EAD8F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able Placeholder 7"/>
          <p:cNvSpPr>
            <a:spLocks noGrp="1"/>
          </p:cNvSpPr>
          <p:nvPr>
            <p:ph type="tbl" sz="quarter" idx="13"/>
          </p:nvPr>
        </p:nvSpPr>
        <p:spPr>
          <a:xfrm>
            <a:off x="457200" y="2590800"/>
            <a:ext cx="8229600" cy="342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60588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047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200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16677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7"/>
            <a:ext cx="762000" cy="365125"/>
          </a:xfrm>
          <a:prstGeom prst="rect">
            <a:avLst/>
          </a:prstGeom>
        </p:spPr>
        <p:txBody>
          <a:bodyPr/>
          <a:lstStyle/>
          <a:p>
            <a:fld id="{6141AE55-0994-49BC-B8C4-2B1C7C3EAD8F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57200" y="2590800"/>
            <a:ext cx="8229600" cy="3505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 smtClean="0"/>
              <a:t>click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62070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ulleted list-BLANK AT BOT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09600" y="1295400"/>
            <a:ext cx="8382000" cy="495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2"/>
            <a:ext cx="2286000" cy="708163"/>
          </a:xfrm>
          <a:prstGeom prst="rect">
            <a:avLst/>
          </a:prstGeom>
        </p:spPr>
      </p:pic>
      <p:cxnSp>
        <p:nvCxnSpPr>
          <p:cNvPr id="7" name="Straight Connector 6" descr="Decorative line" title="Decorative line"/>
          <p:cNvCxnSpPr/>
          <p:nvPr userDrawn="1"/>
        </p:nvCxnSpPr>
        <p:spPr>
          <a:xfrm>
            <a:off x="381000" y="914400"/>
            <a:ext cx="8775192" cy="0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olid"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34448173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 AT BOT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2"/>
            <a:ext cx="2286000" cy="708163"/>
          </a:xfrm>
          <a:prstGeom prst="rect">
            <a:avLst/>
          </a:prstGeom>
        </p:spPr>
      </p:pic>
      <p:cxnSp>
        <p:nvCxnSpPr>
          <p:cNvPr id="7" name="Straight Connector 6" descr="Decorative line" title="Decorative line"/>
          <p:cNvCxnSpPr/>
          <p:nvPr userDrawn="1"/>
        </p:nvCxnSpPr>
        <p:spPr>
          <a:xfrm>
            <a:off x="381000" y="914400"/>
            <a:ext cx="8775192" cy="0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olid"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778913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 or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3581400"/>
            <a:ext cx="5029200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>
                <a:latin typeface="+mj-lt"/>
              </a:defRPr>
            </a:lvl1pPr>
          </a:lstStyle>
          <a:p>
            <a:pPr lvl="0"/>
            <a:r>
              <a:rPr lang="en-US" dirty="0" smtClean="0"/>
              <a:t>Click to add presenter name and date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3400" y="1828800"/>
            <a:ext cx="5257800" cy="1371600"/>
          </a:xfrm>
          <a:prstGeom prst="rect">
            <a:avLst/>
          </a:prstGeom>
        </p:spPr>
        <p:txBody>
          <a:bodyPr anchor="b"/>
          <a:lstStyle>
            <a:lvl1pPr algn="l">
              <a:defRPr sz="3600" b="0" baseline="0">
                <a:latin typeface="+mj-lt"/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77791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35999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 or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3581400"/>
            <a:ext cx="5029200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>
                <a:latin typeface="+mj-lt"/>
              </a:defRPr>
            </a:lvl1pPr>
          </a:lstStyle>
          <a:p>
            <a:pPr lvl="0"/>
            <a:r>
              <a:rPr lang="en-US" dirty="0" smtClean="0"/>
              <a:t>Click to add presenter name and date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3400" y="1828800"/>
            <a:ext cx="5257800" cy="1371600"/>
          </a:xfrm>
          <a:prstGeom prst="rect">
            <a:avLst/>
          </a:prstGeom>
        </p:spPr>
        <p:txBody>
          <a:bodyPr anchor="b"/>
          <a:lstStyle>
            <a:lvl1pPr algn="l">
              <a:defRPr sz="3600" b="0" baseline="0">
                <a:latin typeface="+mj-lt"/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6484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371600"/>
            <a:ext cx="5943600" cy="381000"/>
          </a:xfrm>
          <a:prstGeom prst="rect">
            <a:avLst/>
          </a:prstGeom>
        </p:spPr>
        <p:txBody>
          <a:bodyPr anchor="ctr"/>
          <a:lstStyle>
            <a:lvl1pPr algn="l">
              <a:defRPr sz="3200" b="0">
                <a:latin typeface="+mj-lt"/>
              </a:defRPr>
            </a:lvl1pPr>
          </a:lstStyle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9600" y="1981200"/>
            <a:ext cx="5334000" cy="41910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675517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4070350"/>
            <a:ext cx="3505200" cy="7302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>
                <a:latin typeface="+mj-lt"/>
              </a:defRPr>
            </a:lvl1pPr>
          </a:lstStyle>
          <a:p>
            <a:pPr lvl="0"/>
            <a:r>
              <a:rPr lang="en-US" dirty="0" smtClean="0"/>
              <a:t>Click to add your name and contact information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057400"/>
            <a:ext cx="3505200" cy="1524000"/>
          </a:xfrm>
          <a:prstGeom prst="rect">
            <a:avLst/>
          </a:prstGeom>
        </p:spPr>
        <p:txBody>
          <a:bodyPr anchor="b"/>
          <a:lstStyle>
            <a:lvl1pPr algn="l">
              <a:defRPr sz="4000">
                <a:latin typeface="+mj-lt"/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4581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4857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8586"/>
            <a:ext cx="7696200" cy="381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848600" cy="4525963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43983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73457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32898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73096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428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371600"/>
            <a:ext cx="5943600" cy="381000"/>
          </a:xfrm>
          <a:prstGeom prst="rect">
            <a:avLst/>
          </a:prstGeom>
        </p:spPr>
        <p:txBody>
          <a:bodyPr anchor="ctr"/>
          <a:lstStyle>
            <a:lvl1pPr algn="l">
              <a:defRPr sz="3200" b="0">
                <a:latin typeface="+mj-lt"/>
              </a:defRPr>
            </a:lvl1pPr>
          </a:lstStyle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9600" y="1981200"/>
            <a:ext cx="5334000" cy="41910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643169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63857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87284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7489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45504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35904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6362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09071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 txBox="1">
            <a:spLocks noGrp="1"/>
          </p:cNvSpPr>
          <p:nvPr>
            <p:ph type="ctrTitle"/>
          </p:nvPr>
        </p:nvSpPr>
        <p:spPr>
          <a:xfrm>
            <a:off x="685800" y="2111123"/>
            <a:ext cx="7772400" cy="1546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defRPr sz="4800"/>
            </a:lvl1pPr>
            <a:lvl2pPr algn="ctr">
              <a:spcBef>
                <a:spcPts val="0"/>
              </a:spcBef>
              <a:buSzPct val="100000"/>
              <a:defRPr sz="4800"/>
            </a:lvl2pPr>
            <a:lvl3pPr algn="ctr">
              <a:spcBef>
                <a:spcPts val="0"/>
              </a:spcBef>
              <a:buSzPct val="100000"/>
              <a:defRPr sz="4800"/>
            </a:lvl3pPr>
            <a:lvl4pPr algn="ctr">
              <a:spcBef>
                <a:spcPts val="0"/>
              </a:spcBef>
              <a:buSzPct val="100000"/>
              <a:defRPr sz="4800"/>
            </a:lvl4pPr>
            <a:lvl5pPr algn="ctr">
              <a:spcBef>
                <a:spcPts val="0"/>
              </a:spcBef>
              <a:buSzPct val="100000"/>
              <a:defRPr sz="4800"/>
            </a:lvl5pPr>
            <a:lvl6pPr algn="ctr">
              <a:spcBef>
                <a:spcPts val="0"/>
              </a:spcBef>
              <a:buSzPct val="100000"/>
              <a:defRPr sz="4800"/>
            </a:lvl6pPr>
            <a:lvl7pPr algn="ctr">
              <a:spcBef>
                <a:spcPts val="0"/>
              </a:spcBef>
              <a:buSzPct val="100000"/>
              <a:defRPr sz="4800"/>
            </a:lvl7pPr>
            <a:lvl8pPr algn="ctr">
              <a:spcBef>
                <a:spcPts val="0"/>
              </a:spcBef>
              <a:buSzPct val="100000"/>
              <a:defRPr sz="4800"/>
            </a:lvl8pPr>
            <a:lvl9pPr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subTitle" idx="1"/>
          </p:nvPr>
        </p:nvSpPr>
        <p:spPr>
          <a:xfrm>
            <a:off x="685800" y="3786737"/>
            <a:ext cx="7772400" cy="104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42020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670959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994500" cy="496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2"/>
          </p:nvPr>
        </p:nvSpPr>
        <p:spPr>
          <a:xfrm>
            <a:off x="4692273" y="1600200"/>
            <a:ext cx="3994500" cy="496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7122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95283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369694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457200" y="5875078"/>
            <a:ext cx="8229600" cy="69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360"/>
              </a:spcBef>
              <a:buSzPct val="100000"/>
              <a:buNone/>
              <a:defRPr sz="1800"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05429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427672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9717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68263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86505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98213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92586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65786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60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89.xml"/><Relationship Id="rId7" Type="http://schemas.openxmlformats.org/officeDocument/2006/relationships/theme" Target="../theme/theme12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.pn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53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59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67.xml"/><Relationship Id="rId10" Type="http://schemas.openxmlformats.org/officeDocument/2006/relationships/image" Target="../media/image4.jpg"/><Relationship Id="rId4" Type="http://schemas.openxmlformats.org/officeDocument/2006/relationships/slideLayout" Target="../slideLayouts/slideLayout66.xml"/><Relationship Id="rId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867400" y="498902"/>
            <a:ext cx="3048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Minnesota Geospatial</a:t>
            </a:r>
            <a:r>
              <a:rPr lang="en-US" sz="1200" baseline="0" dirty="0" smtClean="0"/>
              <a:t> </a:t>
            </a:r>
            <a:r>
              <a:rPr lang="en-US" sz="1200" dirty="0" smtClean="0"/>
              <a:t>Information Office</a:t>
            </a:r>
          </a:p>
          <a:p>
            <a:pPr algn="r"/>
            <a:r>
              <a:rPr lang="en-US" sz="800" baseline="0" dirty="0" smtClean="0"/>
              <a:t>A Program Area of MN.IT Services</a:t>
            </a:r>
            <a:endParaRPr lang="en-US" sz="800" dirty="0"/>
          </a:p>
        </p:txBody>
      </p:sp>
      <p:cxnSp>
        <p:nvCxnSpPr>
          <p:cNvPr id="13" name="Straight Connector 12" descr="Decorative line" title="Decorative line"/>
          <p:cNvCxnSpPr/>
          <p:nvPr userDrawn="1"/>
        </p:nvCxnSpPr>
        <p:spPr>
          <a:xfrm>
            <a:off x="0" y="914400"/>
            <a:ext cx="9156192" cy="0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olid"/>
            <a:headEnd type="none" w="med" len="med"/>
            <a:tailEnd type="none" w="med" len="med"/>
          </a:ln>
          <a:effectLst/>
        </p:spPr>
      </p:cxnSp>
      <p:pic>
        <p:nvPicPr>
          <p:cNvPr id="14" name="Picture 13" descr="Decorative image of map and compass. " title="Decorative image of map and compass. 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617" y="1981200"/>
            <a:ext cx="3838575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509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1" r:id="rId2"/>
    <p:sldLayoutId id="2147483816" r:id="rId3"/>
    <p:sldLayoutId id="2147483818" r:id="rId4"/>
    <p:sldLayoutId id="2147483817" r:id="rId5"/>
    <p:sldLayoutId id="2147483860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867400" y="498902"/>
            <a:ext cx="3048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prstClr val="black"/>
                </a:solidFill>
              </a:rPr>
              <a:t>Minnesota Geospatial Information Office</a:t>
            </a:r>
          </a:p>
          <a:p>
            <a:pPr algn="r"/>
            <a:r>
              <a:rPr lang="en-US" sz="800" dirty="0" smtClean="0">
                <a:solidFill>
                  <a:prstClr val="black"/>
                </a:solidFill>
              </a:rPr>
              <a:t>A Program Area of MN.IT Services</a:t>
            </a:r>
            <a:endParaRPr lang="en-US" sz="800" dirty="0">
              <a:solidFill>
                <a:prstClr val="black"/>
              </a:solidFill>
            </a:endParaRPr>
          </a:p>
        </p:txBody>
      </p:sp>
      <p:cxnSp>
        <p:nvCxnSpPr>
          <p:cNvPr id="13" name="Straight Connector 12" descr="Decorative line" title="Decorative line"/>
          <p:cNvCxnSpPr/>
          <p:nvPr userDrawn="1"/>
        </p:nvCxnSpPr>
        <p:spPr>
          <a:xfrm>
            <a:off x="0" y="914400"/>
            <a:ext cx="9156192" cy="0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olid"/>
            <a:headEnd type="none" w="med" len="med"/>
            <a:tailEnd type="none" w="med" len="med"/>
          </a:ln>
          <a:effectLst/>
        </p:spPr>
      </p:cxnSp>
      <p:pic>
        <p:nvPicPr>
          <p:cNvPr id="14" name="Picture 13" descr="Decorative image of map and compass. " title="Decorative image of map and compass. 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617" y="1981200"/>
            <a:ext cx="3838575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45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148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>
            <a:alphaModFix/>
          </a:blip>
          <a:stretch>
            <a:fillRect/>
          </a:stretch>
        </a:blip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600"/>
              </a:spcBef>
              <a:buClr>
                <a:schemeClr val="dk1"/>
              </a:buClr>
              <a:buSzPct val="100000"/>
              <a:defRPr sz="3000">
                <a:solidFill>
                  <a:schemeClr val="dk1"/>
                </a:solidFill>
              </a:defRPr>
            </a:lvl1pPr>
            <a:lvl2pPr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2pPr>
            <a:lvl3pPr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3pPr>
            <a:lvl4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4pPr>
            <a:lvl5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5pPr>
            <a:lvl6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6pPr>
            <a:lvl7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7pPr>
            <a:lvl8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8pPr>
            <a:lvl9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08956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839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600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867400" y="498902"/>
            <a:ext cx="3048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Minnesota Geospatial</a:t>
            </a:r>
            <a:r>
              <a:rPr lang="en-US" sz="1200" baseline="0" dirty="0" smtClean="0"/>
              <a:t> </a:t>
            </a:r>
            <a:r>
              <a:rPr lang="en-US" sz="1200" dirty="0" smtClean="0"/>
              <a:t>Information Office</a:t>
            </a:r>
          </a:p>
          <a:p>
            <a:pPr algn="r"/>
            <a:r>
              <a:rPr lang="en-US" sz="800" baseline="0" dirty="0" smtClean="0"/>
              <a:t>A Program Area of MN.IT Services</a:t>
            </a:r>
            <a:endParaRPr lang="en-US" sz="800" dirty="0"/>
          </a:p>
        </p:txBody>
      </p:sp>
      <p:cxnSp>
        <p:nvCxnSpPr>
          <p:cNvPr id="13" name="Straight Connector 12" descr="Decorative line" title="Decorative line"/>
          <p:cNvCxnSpPr/>
          <p:nvPr userDrawn="1"/>
        </p:nvCxnSpPr>
        <p:spPr>
          <a:xfrm>
            <a:off x="0" y="914400"/>
            <a:ext cx="9156192" cy="0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olid"/>
            <a:headEnd type="none" w="med" len="med"/>
            <a:tailEnd type="none" w="med" len="med"/>
          </a:ln>
          <a:effectLst/>
        </p:spPr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617" y="2057400"/>
            <a:ext cx="3838575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367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64" r:id="rId7"/>
    <p:sldLayoutId id="2147483896" r:id="rId8"/>
    <p:sldLayoutId id="2147483897" r:id="rId9"/>
    <p:sldLayoutId id="2147483911" r:id="rId10"/>
    <p:sldLayoutId id="2147483912" r:id="rId11"/>
    <p:sldLayoutId id="2147483913" r:id="rId12"/>
    <p:sldLayoutId id="2147483914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248400"/>
            <a:ext cx="9144000" cy="609600"/>
          </a:xfrm>
          <a:prstGeom prst="rect">
            <a:avLst/>
          </a:prstGeom>
          <a:gradFill flip="none" rotWithShape="1">
            <a:gsLst>
              <a:gs pos="7000">
                <a:schemeClr val="bg1">
                  <a:lumMod val="75000"/>
                </a:schemeClr>
              </a:gs>
              <a:gs pos="42000">
                <a:schemeClr val="bg1">
                  <a:lumMod val="9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4114800" y="6324600"/>
            <a:ext cx="3048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Minnesota Geospatial</a:t>
            </a:r>
            <a:r>
              <a:rPr lang="en-US" sz="1200" baseline="0" dirty="0" smtClean="0"/>
              <a:t> </a:t>
            </a:r>
            <a:r>
              <a:rPr lang="en-US" sz="1200" dirty="0" smtClean="0"/>
              <a:t>Information Office</a:t>
            </a:r>
          </a:p>
          <a:p>
            <a:pPr algn="r"/>
            <a:r>
              <a:rPr lang="en-US" sz="800" baseline="0" dirty="0" smtClean="0"/>
              <a:t>A Program Area of MN.IT Services</a:t>
            </a:r>
            <a:endParaRPr lang="en-US" sz="800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317" y="4638675"/>
            <a:ext cx="2047875" cy="2219325"/>
          </a:xfrm>
          <a:prstGeom prst="rect">
            <a:avLst/>
          </a:prstGeom>
        </p:spPr>
      </p:pic>
      <p:cxnSp>
        <p:nvCxnSpPr>
          <p:cNvPr id="13" name="Straight Connector 12" descr="Decorative line" title="Decorative line"/>
          <p:cNvCxnSpPr/>
          <p:nvPr userDrawn="1"/>
        </p:nvCxnSpPr>
        <p:spPr>
          <a:xfrm>
            <a:off x="381000" y="914400"/>
            <a:ext cx="8775192" cy="0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olid"/>
            <a:headEnd type="none" w="med" len="med"/>
            <a:tailEnd type="none" w="med" len="med"/>
          </a:ln>
          <a:effectLst/>
        </p:spPr>
      </p:cxnSp>
      <p:sp>
        <p:nvSpPr>
          <p:cNvPr id="16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0" y="6477000"/>
            <a:ext cx="457201" cy="304800"/>
          </a:xfrm>
          <a:prstGeom prst="rect">
            <a:avLst/>
          </a:prstGeom>
        </p:spPr>
        <p:txBody>
          <a:bodyPr/>
          <a:lstStyle>
            <a:lvl1pPr algn="ctr">
              <a:defRPr sz="800">
                <a:latin typeface="+mj-lt"/>
              </a:defRPr>
            </a:lvl1pPr>
          </a:lstStyle>
          <a:p>
            <a:fld id="{1FF935F4-130A-44BA-B9E4-FB5C8CE193B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Date Placeholder 9"/>
          <p:cNvSpPr>
            <a:spLocks noGrp="1"/>
          </p:cNvSpPr>
          <p:nvPr>
            <p:ph type="dt" sz="half" idx="2"/>
          </p:nvPr>
        </p:nvSpPr>
        <p:spPr>
          <a:xfrm>
            <a:off x="533400" y="6489701"/>
            <a:ext cx="685799" cy="279399"/>
          </a:xfrm>
          <a:prstGeom prst="rect">
            <a:avLst/>
          </a:prstGeom>
        </p:spPr>
        <p:txBody>
          <a:bodyPr/>
          <a:lstStyle>
            <a:lvl1pPr algn="ctr">
              <a:defRPr sz="800">
                <a:latin typeface="+mj-lt"/>
              </a:defRPr>
            </a:lvl1pPr>
          </a:lstStyle>
          <a:p>
            <a:fld id="{C66A6D71-CBE5-4DB2-BA8D-22092B89CECA}" type="datetime1">
              <a:rPr lang="en-US" smtClean="0">
                <a:solidFill>
                  <a:prstClr val="black"/>
                </a:solidFill>
              </a:rPr>
              <a:pPr/>
              <a:t>1/30/2015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839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9" r:id="rId2"/>
    <p:sldLayoutId id="2147483829" r:id="rId3"/>
    <p:sldLayoutId id="2147483813" r:id="rId4"/>
    <p:sldLayoutId id="2147483820" r:id="rId5"/>
    <p:sldLayoutId id="2147483821" r:id="rId6"/>
    <p:sldLayoutId id="2147483830" r:id="rId7"/>
    <p:sldLayoutId id="2147483846" r:id="rId8"/>
    <p:sldLayoutId id="2147483871" r:id="rId9"/>
    <p:sldLayoutId id="2147483909" r:id="rId10"/>
    <p:sldLayoutId id="2147483910" r:id="rId11"/>
    <p:sldLayoutId id="214748392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7453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814" r:id="rId3"/>
    <p:sldLayoutId id="2147483815" r:id="rId4"/>
  </p:sldLayoutIdLst>
  <p:timing>
    <p:tnLst>
      <p:par>
        <p:cTn id="1" dur="indefinite" restart="never" nodeType="tmRoot"/>
      </p:par>
    </p:tnLst>
  </p:timing>
  <p:txStyles>
    <p:titleStyle>
      <a:lvl1pPr algn="r" defTabSz="914400" rtl="0" eaLnBrk="1" latinLnBrk="0" hangingPunct="1">
        <a:spcBef>
          <a:spcPct val="0"/>
        </a:spcBef>
        <a:buNone/>
        <a:defRPr sz="2800" kern="1200">
          <a:gradFill>
            <a:gsLst>
              <a:gs pos="0">
                <a:schemeClr val="tx1">
                  <a:lumMod val="50000"/>
                </a:schemeClr>
              </a:gs>
              <a:gs pos="61000">
                <a:schemeClr val="tx1"/>
              </a:gs>
            </a:gsLst>
            <a:lin ang="5400000" scaled="0"/>
          </a:gradFill>
          <a:effectLst/>
          <a:latin typeface="Franklin Gothic Book" pitchFamily="34" charset="0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800" kern="1200">
          <a:solidFill>
            <a:schemeClr val="tx1">
              <a:lumMod val="85000"/>
            </a:schemeClr>
          </a:solidFill>
          <a:latin typeface="Franklin Gothic Book" pitchFamily="34" charset="0"/>
          <a:ea typeface="+mn-ea"/>
          <a:cs typeface="+mn-cs"/>
        </a:defRPr>
      </a:lvl1pPr>
      <a:lvl2pPr marL="4114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Franklin Gothic Book" pitchFamily="34" charset="0"/>
          <a:ea typeface="+mn-ea"/>
          <a:cs typeface="+mn-cs"/>
        </a:defRPr>
      </a:lvl2pPr>
      <a:lvl3pPr marL="59436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Franklin Gothic Book" pitchFamily="34" charset="0"/>
          <a:ea typeface="+mn-ea"/>
          <a:cs typeface="+mn-cs"/>
        </a:defRPr>
      </a:lvl3pPr>
      <a:lvl4pPr marL="77724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Franklin Gothic Book" pitchFamily="34" charset="0"/>
          <a:ea typeface="+mn-ea"/>
          <a:cs typeface="+mn-cs"/>
        </a:defRPr>
      </a:lvl4pPr>
      <a:lvl5pPr marL="96012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Franklin Gothic Book" pitchFamily="34" charset="0"/>
          <a:ea typeface="+mn-ea"/>
          <a:cs typeface="+mn-cs"/>
        </a:defRPr>
      </a:lvl5pPr>
      <a:lvl6pPr marL="114300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32588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9164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153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867400" y="498902"/>
            <a:ext cx="3048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prstClr val="black"/>
                </a:solidFill>
              </a:rPr>
              <a:t>Minnesota Geospatial Information Office</a:t>
            </a:r>
          </a:p>
          <a:p>
            <a:pPr algn="r"/>
            <a:r>
              <a:rPr lang="en-US" sz="800" dirty="0" smtClean="0">
                <a:solidFill>
                  <a:prstClr val="black"/>
                </a:solidFill>
              </a:rPr>
              <a:t>A Program Area of MN.IT Services</a:t>
            </a:r>
            <a:endParaRPr lang="en-US" sz="800" dirty="0">
              <a:solidFill>
                <a:prstClr val="black"/>
              </a:solidFill>
            </a:endParaRPr>
          </a:p>
        </p:txBody>
      </p:sp>
      <p:cxnSp>
        <p:nvCxnSpPr>
          <p:cNvPr id="13" name="Straight Connector 12" descr="Decorative line"/>
          <p:cNvCxnSpPr/>
          <p:nvPr userDrawn="1"/>
        </p:nvCxnSpPr>
        <p:spPr>
          <a:xfrm>
            <a:off x="0" y="914400"/>
            <a:ext cx="9156192" cy="0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olid"/>
            <a:headEnd type="none" w="med" len="med"/>
            <a:tailEnd type="none" w="med" len="med"/>
          </a:ln>
          <a:effectLst/>
        </p:spPr>
      </p:cxnSp>
      <p:pic>
        <p:nvPicPr>
          <p:cNvPr id="14" name="Picture 13" descr="Decorative image of map and compass. 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617" y="1981200"/>
            <a:ext cx="3838575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898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1" r:id="rId3"/>
    <p:sldLayoutId id="2147483852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248400"/>
            <a:ext cx="9144000" cy="609600"/>
          </a:xfrm>
          <a:prstGeom prst="rect">
            <a:avLst/>
          </a:prstGeom>
          <a:gradFill flip="none" rotWithShape="1">
            <a:gsLst>
              <a:gs pos="7000">
                <a:schemeClr val="bg1">
                  <a:lumMod val="75000"/>
                </a:schemeClr>
              </a:gs>
              <a:gs pos="42000">
                <a:schemeClr val="bg1">
                  <a:lumMod val="9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4114800" y="6324600"/>
            <a:ext cx="3048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prstClr val="black"/>
                </a:solidFill>
              </a:rPr>
              <a:t>Minnesota Geospatial Information Office</a:t>
            </a:r>
          </a:p>
          <a:p>
            <a:pPr algn="r"/>
            <a:r>
              <a:rPr lang="en-US" sz="800" dirty="0" smtClean="0">
                <a:solidFill>
                  <a:prstClr val="black"/>
                </a:solidFill>
              </a:rPr>
              <a:t>A Program Area of MN.IT Services</a:t>
            </a:r>
            <a:endParaRPr lang="en-US" sz="800" dirty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317" y="4638675"/>
            <a:ext cx="2047875" cy="2219325"/>
          </a:xfrm>
          <a:prstGeom prst="rect">
            <a:avLst/>
          </a:prstGeom>
        </p:spPr>
      </p:pic>
      <p:cxnSp>
        <p:nvCxnSpPr>
          <p:cNvPr id="13" name="Straight Connector 12" descr="Decorative line"/>
          <p:cNvCxnSpPr/>
          <p:nvPr userDrawn="1"/>
        </p:nvCxnSpPr>
        <p:spPr>
          <a:xfrm>
            <a:off x="381000" y="914400"/>
            <a:ext cx="8775192" cy="0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olid"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212833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867400" y="498902"/>
            <a:ext cx="3048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prstClr val="black"/>
                </a:solidFill>
              </a:rPr>
              <a:t>Minnesota Geospatial Information Office</a:t>
            </a:r>
          </a:p>
          <a:p>
            <a:pPr algn="r"/>
            <a:r>
              <a:rPr lang="en-US" sz="800" dirty="0" smtClean="0">
                <a:solidFill>
                  <a:prstClr val="black"/>
                </a:solidFill>
              </a:rPr>
              <a:t>A Program Area of MN.IT Services</a:t>
            </a:r>
            <a:endParaRPr lang="en-US" sz="800" dirty="0">
              <a:solidFill>
                <a:prstClr val="black"/>
              </a:solidFill>
            </a:endParaRPr>
          </a:p>
        </p:txBody>
      </p:sp>
      <p:cxnSp>
        <p:nvCxnSpPr>
          <p:cNvPr id="13" name="Straight Connector 12" descr="Decorative line" title="Decorative line"/>
          <p:cNvCxnSpPr/>
          <p:nvPr userDrawn="1"/>
        </p:nvCxnSpPr>
        <p:spPr>
          <a:xfrm>
            <a:off x="0" y="914400"/>
            <a:ext cx="9156192" cy="0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olid"/>
            <a:headEnd type="none" w="med" len="med"/>
            <a:tailEnd type="none" w="med" len="med"/>
          </a:ln>
          <a:effectLst/>
        </p:spPr>
      </p:cxnSp>
      <p:pic>
        <p:nvPicPr>
          <p:cNvPr id="14" name="Picture 13" descr="Decorative image of map and compass. " title="Decorative image of map and compass. 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617" y="1981200"/>
            <a:ext cx="3838575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048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248400"/>
            <a:ext cx="9144000" cy="609600"/>
          </a:xfrm>
          <a:prstGeom prst="rect">
            <a:avLst/>
          </a:prstGeom>
          <a:gradFill flip="none" rotWithShape="1">
            <a:gsLst>
              <a:gs pos="7000">
                <a:schemeClr val="bg1">
                  <a:lumMod val="75000"/>
                </a:schemeClr>
              </a:gs>
              <a:gs pos="42000">
                <a:schemeClr val="bg1">
                  <a:lumMod val="9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4114800" y="6324600"/>
            <a:ext cx="3048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prstClr val="black"/>
                </a:solidFill>
              </a:rPr>
              <a:t>Minnesota Geospatial Information Office</a:t>
            </a:r>
          </a:p>
          <a:p>
            <a:pPr algn="r"/>
            <a:r>
              <a:rPr lang="en-US" sz="800" dirty="0">
                <a:solidFill>
                  <a:prstClr val="black"/>
                </a:solidFill>
              </a:rPr>
              <a:t>A Program Area of MN.IT Services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2"/>
            <a:ext cx="2286000" cy="7081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318" y="4638677"/>
            <a:ext cx="2047875" cy="2219325"/>
          </a:xfrm>
          <a:prstGeom prst="rect">
            <a:avLst/>
          </a:prstGeom>
        </p:spPr>
      </p:pic>
      <p:cxnSp>
        <p:nvCxnSpPr>
          <p:cNvPr id="13" name="Straight Connector 12" descr="Decorative line" title="Decorative line"/>
          <p:cNvCxnSpPr/>
          <p:nvPr userDrawn="1"/>
        </p:nvCxnSpPr>
        <p:spPr>
          <a:xfrm>
            <a:off x="381000" y="914400"/>
            <a:ext cx="8775192" cy="0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olid"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92004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emf"/><Relationship Id="rId12" Type="http://schemas.openxmlformats.org/officeDocument/2006/relationships/image" Target="../media/image9.emf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75.xml"/><Relationship Id="rId16" Type="http://schemas.openxmlformats.org/officeDocument/2006/relationships/image" Target="../media/image14.jpeg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4.bin"/><Relationship Id="rId5" Type="http://schemas.openxmlformats.org/officeDocument/2006/relationships/image" Target="../media/image6.emf"/><Relationship Id="rId15" Type="http://schemas.openxmlformats.org/officeDocument/2006/relationships/image" Target="../media/image13.jpeg"/><Relationship Id="rId10" Type="http://schemas.openxmlformats.org/officeDocument/2006/relationships/image" Target="../media/image10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8.emf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11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6.emf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75.xml"/><Relationship Id="rId16" Type="http://schemas.openxmlformats.org/officeDocument/2006/relationships/image" Target="../media/image18.wmf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8.emf"/><Relationship Id="rId5" Type="http://schemas.openxmlformats.org/officeDocument/2006/relationships/image" Target="../media/image14.jpeg"/><Relationship Id="rId15" Type="http://schemas.openxmlformats.org/officeDocument/2006/relationships/image" Target="../media/image13.jpeg"/><Relationship Id="rId10" Type="http://schemas.openxmlformats.org/officeDocument/2006/relationships/oleObject" Target="../embeddings/oleObject7.bin"/><Relationship Id="rId4" Type="http://schemas.openxmlformats.org/officeDocument/2006/relationships/image" Target="../media/image17.png"/><Relationship Id="rId9" Type="http://schemas.openxmlformats.org/officeDocument/2006/relationships/image" Target="../media/image7.emf"/><Relationship Id="rId1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Adam.Iten@state.mn.us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2.png"/><Relationship Id="rId4" Type="http://schemas.openxmlformats.org/officeDocument/2006/relationships/hyperlink" Target="mailto:John.hoshal@state.mn.us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29.jpeg"/><Relationship Id="rId5" Type="http://schemas.openxmlformats.org/officeDocument/2006/relationships/image" Target="../media/image28.gif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mndigital.org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9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0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0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0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0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0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10.xml"/><Relationship Id="rId4" Type="http://schemas.openxmlformats.org/officeDocument/2006/relationships/chart" Target="../charts/chart2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9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9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8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0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gif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64.png"/><Relationship Id="rId11" Type="http://schemas.openxmlformats.org/officeDocument/2006/relationships/image" Target="../media/image69.jpe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gi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jpe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75.jpeg"/><Relationship Id="rId11" Type="http://schemas.openxmlformats.org/officeDocument/2006/relationships/image" Target="../media/image80.jpeg"/><Relationship Id="rId5" Type="http://schemas.openxmlformats.org/officeDocument/2006/relationships/image" Target="../media/image74.jpeg"/><Relationship Id="rId10" Type="http://schemas.openxmlformats.org/officeDocument/2006/relationships/image" Target="../media/image79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533400" y="3200400"/>
            <a:ext cx="5029200" cy="1752600"/>
          </a:xfrm>
        </p:spPr>
        <p:txBody>
          <a:bodyPr/>
          <a:lstStyle/>
          <a:p>
            <a:r>
              <a:rPr lang="en-US" dirty="0" smtClean="0"/>
              <a:t>January 28, 2015</a:t>
            </a:r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990600"/>
            <a:ext cx="5562600" cy="1981200"/>
          </a:xfrm>
        </p:spPr>
        <p:txBody>
          <a:bodyPr/>
          <a:lstStyle/>
          <a:p>
            <a:r>
              <a:rPr lang="en-US" dirty="0" smtClean="0"/>
              <a:t>Statewide Geospatial Advisory Committee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99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Title 1"/>
          <p:cNvSpPr>
            <a:spLocks noGrp="1"/>
          </p:cNvSpPr>
          <p:nvPr>
            <p:ph type="title"/>
          </p:nvPr>
        </p:nvSpPr>
        <p:spPr>
          <a:xfrm>
            <a:off x="357189" y="228601"/>
            <a:ext cx="8386761" cy="6858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GIS Data in 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Legacy</a:t>
            </a:r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9-1-1 Environment</a:t>
            </a:r>
          </a:p>
        </p:txBody>
      </p:sp>
      <p:sp>
        <p:nvSpPr>
          <p:cNvPr id="1032" name="Line 3"/>
          <p:cNvSpPr>
            <a:spLocks noChangeShapeType="1"/>
          </p:cNvSpPr>
          <p:nvPr/>
        </p:nvSpPr>
        <p:spPr bwMode="auto">
          <a:xfrm>
            <a:off x="1428750" y="1601788"/>
            <a:ext cx="0" cy="4295775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lIns="91435" tIns="45718" rIns="91435" bIns="45718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33" name="Line 4"/>
          <p:cNvSpPr>
            <a:spLocks noChangeShapeType="1"/>
          </p:cNvSpPr>
          <p:nvPr/>
        </p:nvSpPr>
        <p:spPr bwMode="auto">
          <a:xfrm>
            <a:off x="2876550" y="1600201"/>
            <a:ext cx="0" cy="4295775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lIns="91435" tIns="45718" rIns="91435" bIns="45718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34" name="Line 5"/>
          <p:cNvSpPr>
            <a:spLocks noChangeShapeType="1"/>
          </p:cNvSpPr>
          <p:nvPr/>
        </p:nvSpPr>
        <p:spPr bwMode="auto">
          <a:xfrm>
            <a:off x="7000875" y="1601788"/>
            <a:ext cx="0" cy="4295775"/>
          </a:xfrm>
          <a:prstGeom prst="line">
            <a:avLst/>
          </a:prstGeom>
          <a:noFill/>
          <a:ln w="31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lIns="91435" tIns="45718" rIns="91435" bIns="45718"/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1026" name="Object 6"/>
          <p:cNvGraphicFramePr>
            <a:graphicFrameLocks noChangeAspect="1"/>
          </p:cNvGraphicFramePr>
          <p:nvPr/>
        </p:nvGraphicFramePr>
        <p:xfrm>
          <a:off x="1733551" y="2254250"/>
          <a:ext cx="652463" cy="94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" name="Visio" r:id="rId4" imgW="904113" imgH="1246346" progId="">
                  <p:embed/>
                </p:oleObj>
              </mc:Choice>
              <mc:Fallback>
                <p:oleObj name="Visio" r:id="rId4" imgW="904113" imgH="124634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3551" y="2254250"/>
                        <a:ext cx="652463" cy="946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5" name="Line 7"/>
          <p:cNvSpPr>
            <a:spLocks noChangeShapeType="1"/>
          </p:cNvSpPr>
          <p:nvPr/>
        </p:nvSpPr>
        <p:spPr bwMode="auto">
          <a:xfrm flipV="1">
            <a:off x="1276350" y="2743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5" tIns="45718" rIns="91435" bIns="45718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36" name="Line 8"/>
          <p:cNvSpPr>
            <a:spLocks noChangeShapeType="1"/>
          </p:cNvSpPr>
          <p:nvPr/>
        </p:nvSpPr>
        <p:spPr bwMode="auto">
          <a:xfrm>
            <a:off x="2266951" y="2743201"/>
            <a:ext cx="1362075" cy="133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lIns="91435" tIns="45718" rIns="91435" bIns="45718"/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1027" name="Object 9"/>
          <p:cNvGraphicFramePr>
            <a:graphicFrameLocks noChangeAspect="1"/>
          </p:cNvGraphicFramePr>
          <p:nvPr/>
        </p:nvGraphicFramePr>
        <p:xfrm>
          <a:off x="1733551" y="3613150"/>
          <a:ext cx="795338" cy="95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" name="Visio" r:id="rId6" imgW="1044702" imgH="1061561" progId="">
                  <p:embed/>
                </p:oleObj>
              </mc:Choice>
              <mc:Fallback>
                <p:oleObj name="Visio" r:id="rId6" imgW="1044702" imgH="106156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3551" y="3613150"/>
                        <a:ext cx="795338" cy="958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prstDash val="sysDot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7" name="Line 38"/>
          <p:cNvSpPr>
            <a:spLocks noChangeShapeType="1"/>
          </p:cNvSpPr>
          <p:nvPr/>
        </p:nvSpPr>
        <p:spPr bwMode="auto">
          <a:xfrm flipV="1">
            <a:off x="1200150" y="40386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5" tIns="45718" rIns="91435" bIns="45718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38" name="Line 134"/>
          <p:cNvSpPr>
            <a:spLocks noChangeShapeType="1"/>
          </p:cNvSpPr>
          <p:nvPr/>
        </p:nvSpPr>
        <p:spPr bwMode="auto">
          <a:xfrm flipV="1">
            <a:off x="1200150" y="5056187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5" tIns="45718" rIns="91435" bIns="45718"/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1028" name="Object 135"/>
          <p:cNvGraphicFramePr>
            <a:graphicFrameLocks noChangeAspect="1"/>
          </p:cNvGraphicFramePr>
          <p:nvPr/>
        </p:nvGraphicFramePr>
        <p:xfrm>
          <a:off x="1581150" y="4672012"/>
          <a:ext cx="1219200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" name="Visio" r:id="rId8" imgW="4563999" imgH="3443764" progId="">
                  <p:embed/>
                </p:oleObj>
              </mc:Choice>
              <mc:Fallback>
                <p:oleObj name="Visio" r:id="rId8" imgW="4563999" imgH="344376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1150" y="4672012"/>
                        <a:ext cx="1219200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9" name="Text Box 136"/>
          <p:cNvSpPr txBox="1">
            <a:spLocks noChangeArrowheads="1"/>
          </p:cNvSpPr>
          <p:nvPr/>
        </p:nvSpPr>
        <p:spPr bwMode="auto">
          <a:xfrm>
            <a:off x="1619250" y="5018088"/>
            <a:ext cx="1150305" cy="322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b="1" baseline="30000" dirty="0">
                <a:solidFill>
                  <a:prstClr val="black"/>
                </a:solidFill>
              </a:rPr>
              <a:t>VoIP E9-1-1 </a:t>
            </a:r>
          </a:p>
          <a:p>
            <a:pPr>
              <a:lnSpc>
                <a:spcPct val="80000"/>
              </a:lnSpc>
            </a:pPr>
            <a:r>
              <a:rPr lang="en-US" sz="1400" b="1" baseline="30000" dirty="0">
                <a:solidFill>
                  <a:prstClr val="black"/>
                </a:solidFill>
              </a:rPr>
              <a:t>Service Providers</a:t>
            </a:r>
          </a:p>
        </p:txBody>
      </p:sp>
      <p:sp>
        <p:nvSpPr>
          <p:cNvPr id="1040" name="Text Box 137"/>
          <p:cNvSpPr txBox="1">
            <a:spLocks noChangeArrowheads="1"/>
          </p:cNvSpPr>
          <p:nvPr/>
        </p:nvSpPr>
        <p:spPr bwMode="auto">
          <a:xfrm>
            <a:off x="666751" y="2971800"/>
            <a:ext cx="619728" cy="207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baseline="30000" dirty="0">
                <a:solidFill>
                  <a:prstClr val="black"/>
                </a:solidFill>
              </a:rPr>
              <a:t>Wireline</a:t>
            </a:r>
          </a:p>
        </p:txBody>
      </p:sp>
      <p:sp>
        <p:nvSpPr>
          <p:cNvPr id="1041" name="Text Box 138"/>
          <p:cNvSpPr txBox="1">
            <a:spLocks noChangeArrowheads="1"/>
          </p:cNvSpPr>
          <p:nvPr/>
        </p:nvSpPr>
        <p:spPr bwMode="auto">
          <a:xfrm>
            <a:off x="590550" y="4267201"/>
            <a:ext cx="645652" cy="207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baseline="30000" dirty="0">
                <a:solidFill>
                  <a:prstClr val="black"/>
                </a:solidFill>
              </a:rPr>
              <a:t>Wireless</a:t>
            </a:r>
          </a:p>
        </p:txBody>
      </p:sp>
      <p:sp>
        <p:nvSpPr>
          <p:cNvPr id="1042" name="Text Box 139"/>
          <p:cNvSpPr txBox="1">
            <a:spLocks noChangeArrowheads="1"/>
          </p:cNvSpPr>
          <p:nvPr/>
        </p:nvSpPr>
        <p:spPr bwMode="auto">
          <a:xfrm>
            <a:off x="692150" y="5360987"/>
            <a:ext cx="418502" cy="20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baseline="30000" dirty="0">
                <a:solidFill>
                  <a:prstClr val="black"/>
                </a:solidFill>
              </a:rPr>
              <a:t>VoIP</a:t>
            </a:r>
          </a:p>
        </p:txBody>
      </p:sp>
      <p:sp>
        <p:nvSpPr>
          <p:cNvPr id="1043" name="Line 140"/>
          <p:cNvSpPr>
            <a:spLocks noChangeShapeType="1"/>
          </p:cNvSpPr>
          <p:nvPr/>
        </p:nvSpPr>
        <p:spPr bwMode="auto">
          <a:xfrm flipV="1">
            <a:off x="2471738" y="3148012"/>
            <a:ext cx="1185862" cy="7000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lIns="91435" tIns="45718" rIns="91435" bIns="45718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044" name="Picture 14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6751" y="2514600"/>
            <a:ext cx="609600" cy="37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5" name="Text Box 148"/>
          <p:cNvSpPr txBox="1">
            <a:spLocks noChangeArrowheads="1"/>
          </p:cNvSpPr>
          <p:nvPr/>
        </p:nvSpPr>
        <p:spPr bwMode="auto">
          <a:xfrm>
            <a:off x="1352550" y="1143001"/>
            <a:ext cx="1600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18" tIns="137153" rIns="45718" bIns="45718" anchor="ctr" anchorCtr="1"/>
          <a:lstStyle/>
          <a:p>
            <a:pPr algn="ctr">
              <a:lnSpc>
                <a:spcPct val="80000"/>
              </a:lnSpc>
            </a:pPr>
            <a:r>
              <a:rPr lang="en-US" sz="1400" dirty="0">
                <a:solidFill>
                  <a:prstClr val="black"/>
                </a:solidFill>
              </a:rPr>
              <a:t>Call Originating</a:t>
            </a:r>
          </a:p>
          <a:p>
            <a:pPr algn="ctr">
              <a:lnSpc>
                <a:spcPct val="80000"/>
              </a:lnSpc>
            </a:pPr>
            <a:r>
              <a:rPr lang="en-US" sz="1400" dirty="0">
                <a:solidFill>
                  <a:prstClr val="black"/>
                </a:solidFill>
              </a:rPr>
              <a:t>Networks</a:t>
            </a:r>
          </a:p>
        </p:txBody>
      </p:sp>
      <p:sp>
        <p:nvSpPr>
          <p:cNvPr id="1046" name="Text Box 149"/>
          <p:cNvSpPr txBox="1">
            <a:spLocks noChangeArrowheads="1"/>
          </p:cNvSpPr>
          <p:nvPr/>
        </p:nvSpPr>
        <p:spPr bwMode="auto">
          <a:xfrm>
            <a:off x="7143750" y="1143001"/>
            <a:ext cx="1600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18" tIns="137153" rIns="45718" bIns="45718" anchor="ctr" anchorCtr="1"/>
          <a:lstStyle/>
          <a:p>
            <a:pPr algn="ctr">
              <a:lnSpc>
                <a:spcPct val="80000"/>
              </a:lnSpc>
            </a:pPr>
            <a:r>
              <a:rPr lang="en-US" sz="1400" dirty="0">
                <a:solidFill>
                  <a:prstClr val="black"/>
                </a:solidFill>
              </a:rPr>
              <a:t>PSAPs</a:t>
            </a:r>
          </a:p>
        </p:txBody>
      </p:sp>
      <p:graphicFrame>
        <p:nvGraphicFramePr>
          <p:cNvPr id="1029" name="Object 153"/>
          <p:cNvGraphicFramePr>
            <a:graphicFrameLocks noChangeAspect="1"/>
          </p:cNvGraphicFramePr>
          <p:nvPr/>
        </p:nvGraphicFramePr>
        <p:xfrm>
          <a:off x="3581400" y="2352675"/>
          <a:ext cx="1576388" cy="1352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7" name="Visio" r:id="rId11" imgW="903992" imgH="1246642" progId="">
                  <p:embed/>
                </p:oleObj>
              </mc:Choice>
              <mc:Fallback>
                <p:oleObj name="Visio" r:id="rId11" imgW="903992" imgH="124664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2352675"/>
                        <a:ext cx="1576388" cy="1352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8" name="Text Box 158"/>
          <p:cNvSpPr txBox="1">
            <a:spLocks noChangeArrowheads="1"/>
          </p:cNvSpPr>
          <p:nvPr/>
        </p:nvSpPr>
        <p:spPr bwMode="auto">
          <a:xfrm>
            <a:off x="2952750" y="1143000"/>
            <a:ext cx="37766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18" tIns="137153" rIns="45718" bIns="45718" anchor="ctr" anchorCtr="1"/>
          <a:lstStyle/>
          <a:p>
            <a:pPr algn="ctr">
              <a:lnSpc>
                <a:spcPct val="80000"/>
              </a:lnSpc>
            </a:pPr>
            <a:r>
              <a:rPr lang="en-US" sz="1400" dirty="0">
                <a:solidFill>
                  <a:prstClr val="black"/>
                </a:solidFill>
              </a:rPr>
              <a:t>9-1-1 Service Provider Network</a:t>
            </a:r>
          </a:p>
        </p:txBody>
      </p:sp>
      <p:sp>
        <p:nvSpPr>
          <p:cNvPr id="1049" name="Line 159"/>
          <p:cNvSpPr>
            <a:spLocks noChangeShapeType="1"/>
          </p:cNvSpPr>
          <p:nvPr/>
        </p:nvSpPr>
        <p:spPr bwMode="auto">
          <a:xfrm flipV="1">
            <a:off x="2590801" y="3348038"/>
            <a:ext cx="1152525" cy="1400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lIns="91435" tIns="45718" rIns="91435" bIns="45718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50" name="Line 163"/>
          <p:cNvSpPr>
            <a:spLocks noChangeShapeType="1"/>
          </p:cNvSpPr>
          <p:nvPr/>
        </p:nvSpPr>
        <p:spPr bwMode="auto">
          <a:xfrm>
            <a:off x="4914900" y="2890838"/>
            <a:ext cx="2471738" cy="4429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lIns="91435" tIns="45718" rIns="91435" bIns="45718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51" name="Line 178"/>
          <p:cNvSpPr>
            <a:spLocks noChangeShapeType="1"/>
          </p:cNvSpPr>
          <p:nvPr/>
        </p:nvSpPr>
        <p:spPr bwMode="auto">
          <a:xfrm flipH="1" flipV="1">
            <a:off x="4643439" y="3333750"/>
            <a:ext cx="14287" cy="600075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 type="stealth" w="sm" len="med"/>
          </a:ln>
        </p:spPr>
        <p:txBody>
          <a:bodyPr lIns="91435" tIns="45718" rIns="91435" bIns="45718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052" name="Picture 181" descr="smartphone"/>
          <p:cNvPicPr>
            <a:picLocks noChangeAspect="1" noChangeArrowheads="1"/>
          </p:cNvPicPr>
          <p:nvPr/>
        </p:nvPicPr>
        <p:blipFill>
          <a:blip r:embed="rId13" cstate="print">
            <a:lum contrast="-38000"/>
          </a:blip>
          <a:srcRect/>
          <a:stretch>
            <a:fillRect/>
          </a:stretch>
        </p:blipFill>
        <p:spPr bwMode="auto">
          <a:xfrm>
            <a:off x="773114" y="4840287"/>
            <a:ext cx="274637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3" name="Picture 182" descr="cell-phone"/>
          <p:cNvPicPr>
            <a:picLocks noChangeAspect="1" noChangeArrowheads="1"/>
          </p:cNvPicPr>
          <p:nvPr/>
        </p:nvPicPr>
        <p:blipFill>
          <a:blip r:embed="rId14" cstate="print">
            <a:lum contrast="-24000"/>
          </a:blip>
          <a:srcRect/>
          <a:stretch>
            <a:fillRect/>
          </a:stretch>
        </p:blipFill>
        <p:spPr bwMode="auto">
          <a:xfrm>
            <a:off x="681038" y="3824288"/>
            <a:ext cx="3667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45"/>
          <p:cNvGrpSpPr>
            <a:grpSpLocks/>
          </p:cNvGrpSpPr>
          <p:nvPr/>
        </p:nvGrpSpPr>
        <p:grpSpPr bwMode="auto">
          <a:xfrm>
            <a:off x="4210051" y="3857626"/>
            <a:ext cx="1100138" cy="847725"/>
            <a:chOff x="2370" y="3504"/>
            <a:chExt cx="528" cy="366"/>
          </a:xfrm>
        </p:grpSpPr>
        <p:pic>
          <p:nvPicPr>
            <p:cNvPr id="1069" name="Picture 146" descr="DB_Blank_orange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510" y="3504"/>
              <a:ext cx="226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70" name="Text Box 147"/>
            <p:cNvSpPr txBox="1">
              <a:spLocks noChangeArrowheads="1"/>
            </p:cNvSpPr>
            <p:nvPr/>
          </p:nvSpPr>
          <p:spPr bwMode="auto">
            <a:xfrm>
              <a:off x="2370" y="3774"/>
              <a:ext cx="52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45720" tIns="137160" rIns="45720" anchor="ctr" anchorCtr="1"/>
            <a:lstStyle/>
            <a:p>
              <a:pPr algn="ctr">
                <a:lnSpc>
                  <a:spcPct val="80000"/>
                </a:lnSpc>
              </a:pPr>
              <a:r>
                <a:rPr lang="en-US" baseline="30000">
                  <a:solidFill>
                    <a:prstClr val="black"/>
                  </a:solidFill>
                </a:rPr>
                <a:t>SRDB</a:t>
              </a:r>
            </a:p>
          </p:txBody>
        </p:sp>
      </p:grpSp>
      <p:sp>
        <p:nvSpPr>
          <p:cNvPr id="1056" name="Line 163"/>
          <p:cNvSpPr>
            <a:spLocks noChangeShapeType="1"/>
          </p:cNvSpPr>
          <p:nvPr/>
        </p:nvSpPr>
        <p:spPr bwMode="auto">
          <a:xfrm flipV="1">
            <a:off x="5757864" y="3605212"/>
            <a:ext cx="1633537" cy="614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5" tIns="45718" rIns="91435" bIns="45718"/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3" name="Group 145"/>
          <p:cNvGrpSpPr>
            <a:grpSpLocks/>
          </p:cNvGrpSpPr>
          <p:nvPr/>
        </p:nvGrpSpPr>
        <p:grpSpPr bwMode="auto">
          <a:xfrm>
            <a:off x="4976814" y="3981451"/>
            <a:ext cx="1100137" cy="847725"/>
            <a:chOff x="2370" y="3504"/>
            <a:chExt cx="528" cy="366"/>
          </a:xfrm>
        </p:grpSpPr>
        <p:pic>
          <p:nvPicPr>
            <p:cNvPr id="1067" name="Picture 146" descr="DB_Blank_orange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510" y="3504"/>
              <a:ext cx="226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68" name="Text Box 147"/>
            <p:cNvSpPr txBox="1">
              <a:spLocks noChangeArrowheads="1"/>
            </p:cNvSpPr>
            <p:nvPr/>
          </p:nvSpPr>
          <p:spPr bwMode="auto">
            <a:xfrm>
              <a:off x="2370" y="3774"/>
              <a:ext cx="52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45720" tIns="137160" rIns="45720" anchor="ctr" anchorCtr="1"/>
            <a:lstStyle/>
            <a:p>
              <a:pPr algn="ctr">
                <a:lnSpc>
                  <a:spcPct val="80000"/>
                </a:lnSpc>
              </a:pPr>
              <a:r>
                <a:rPr lang="en-US" baseline="30000" dirty="0">
                  <a:solidFill>
                    <a:prstClr val="black"/>
                  </a:solidFill>
                </a:rPr>
                <a:t>ALI</a:t>
              </a:r>
              <a:endParaRPr lang="en-US" sz="1400" baseline="300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1059" name="Picture 158" descr="Provisioning_wo_label"/>
          <p:cNvPicPr>
            <a:picLocks noChangeAspect="1" noChangeArrowheads="1"/>
          </p:cNvPicPr>
          <p:nvPr/>
        </p:nvPicPr>
        <p:blipFill>
          <a:blip r:embed="rId16" cstate="print">
            <a:lum bright="20000"/>
          </a:blip>
          <a:srcRect/>
          <a:stretch>
            <a:fillRect/>
          </a:stretch>
        </p:blipFill>
        <p:spPr bwMode="auto">
          <a:xfrm>
            <a:off x="3276601" y="5461001"/>
            <a:ext cx="4419600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0" name="Text Box 155"/>
          <p:cNvSpPr txBox="1">
            <a:spLocks noChangeArrowheads="1"/>
          </p:cNvSpPr>
          <p:nvPr/>
        </p:nvSpPr>
        <p:spPr bwMode="auto">
          <a:xfrm>
            <a:off x="3352800" y="5738812"/>
            <a:ext cx="39624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18" tIns="137153" rIns="45718" bIns="45718" anchor="ctr" anchorCtr="1"/>
          <a:lstStyle/>
          <a:p>
            <a:pPr>
              <a:lnSpc>
                <a:spcPct val="80000"/>
              </a:lnSpc>
            </a:pPr>
            <a:r>
              <a:rPr lang="en-US" sz="1000" dirty="0">
                <a:solidFill>
                  <a:prstClr val="black"/>
                </a:solidFill>
              </a:rPr>
              <a:t>TN Records, MSAG, Error Mgmt, ALI, SRDB</a:t>
            </a:r>
            <a:endParaRPr lang="en-US" sz="1000" baseline="30000" dirty="0">
              <a:solidFill>
                <a:prstClr val="black"/>
              </a:solidFill>
            </a:endParaRPr>
          </a:p>
        </p:txBody>
      </p:sp>
      <p:sp>
        <p:nvSpPr>
          <p:cNvPr id="1061" name="Text Box 148"/>
          <p:cNvSpPr txBox="1">
            <a:spLocks noChangeArrowheads="1"/>
          </p:cNvSpPr>
          <p:nvPr/>
        </p:nvSpPr>
        <p:spPr bwMode="auto">
          <a:xfrm>
            <a:off x="3276600" y="5481638"/>
            <a:ext cx="40386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18" tIns="137153" rIns="45718" bIns="45718" anchor="ctr" anchorCtr="1"/>
          <a:lstStyle/>
          <a:p>
            <a:pPr algn="ctr">
              <a:lnSpc>
                <a:spcPct val="80000"/>
              </a:lnSpc>
            </a:pPr>
            <a:r>
              <a:rPr lang="en-US" sz="1400" dirty="0">
                <a:solidFill>
                  <a:prstClr val="black"/>
                </a:solidFill>
              </a:rPr>
              <a:t>Data Management</a:t>
            </a:r>
          </a:p>
        </p:txBody>
      </p:sp>
      <p:sp>
        <p:nvSpPr>
          <p:cNvPr id="1062" name="Text Box 148"/>
          <p:cNvSpPr txBox="1">
            <a:spLocks noChangeArrowheads="1"/>
          </p:cNvSpPr>
          <p:nvPr/>
        </p:nvSpPr>
        <p:spPr bwMode="auto">
          <a:xfrm>
            <a:off x="357189" y="1395413"/>
            <a:ext cx="10429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18" tIns="137153" rIns="45718" bIns="45718" anchor="ctr" anchorCtr="1"/>
          <a:lstStyle/>
          <a:p>
            <a:pPr algn="ctr">
              <a:lnSpc>
                <a:spcPct val="80000"/>
              </a:lnSpc>
            </a:pPr>
            <a:r>
              <a:rPr lang="en-US" sz="1200" dirty="0">
                <a:solidFill>
                  <a:prstClr val="black"/>
                </a:solidFill>
              </a:rPr>
              <a:t>Subscribers</a:t>
            </a:r>
          </a:p>
        </p:txBody>
      </p:sp>
      <p:sp>
        <p:nvSpPr>
          <p:cNvPr id="1063" name="Text Box 155"/>
          <p:cNvSpPr txBox="1">
            <a:spLocks noChangeArrowheads="1"/>
          </p:cNvSpPr>
          <p:nvPr/>
        </p:nvSpPr>
        <p:spPr bwMode="auto">
          <a:xfrm>
            <a:off x="2628900" y="3014663"/>
            <a:ext cx="528638" cy="3524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45718" tIns="137153" rIns="45718" bIns="45718" anchor="ctr" anchorCtr="1"/>
          <a:lstStyle/>
          <a:p>
            <a:pPr>
              <a:lnSpc>
                <a:spcPct val="80000"/>
              </a:lnSpc>
            </a:pPr>
            <a:r>
              <a:rPr lang="en-US" sz="1600" baseline="30000" dirty="0">
                <a:solidFill>
                  <a:prstClr val="black"/>
                </a:solidFill>
              </a:rPr>
              <a:t>TDM</a:t>
            </a:r>
          </a:p>
        </p:txBody>
      </p:sp>
      <p:pic>
        <p:nvPicPr>
          <p:cNvPr id="1064" name="Picture 158" descr="Provisioning_wo_label"/>
          <p:cNvPicPr>
            <a:picLocks noChangeAspect="1" noChangeArrowheads="1"/>
          </p:cNvPicPr>
          <p:nvPr/>
        </p:nvPicPr>
        <p:blipFill>
          <a:blip r:embed="rId16" cstate="print">
            <a:lum bright="20000"/>
          </a:blip>
          <a:srcRect/>
          <a:stretch>
            <a:fillRect/>
          </a:stretch>
        </p:blipFill>
        <p:spPr bwMode="auto">
          <a:xfrm>
            <a:off x="1066800" y="5662613"/>
            <a:ext cx="1828800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" name="Text Box 148"/>
          <p:cNvSpPr txBox="1">
            <a:spLocks noChangeArrowheads="1"/>
          </p:cNvSpPr>
          <p:nvPr/>
        </p:nvSpPr>
        <p:spPr bwMode="auto">
          <a:xfrm>
            <a:off x="1066800" y="5662613"/>
            <a:ext cx="16764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18" tIns="137153" rIns="45718" bIns="45718" anchor="ctr" anchorCtr="1"/>
          <a:lstStyle/>
          <a:p>
            <a:pPr algn="ctr">
              <a:lnSpc>
                <a:spcPct val="80000"/>
              </a:lnSpc>
            </a:pPr>
            <a:r>
              <a:rPr lang="en-US" sz="1100" dirty="0">
                <a:solidFill>
                  <a:prstClr val="black"/>
                </a:solidFill>
              </a:rPr>
              <a:t>Data Management</a:t>
            </a:r>
          </a:p>
        </p:txBody>
      </p:sp>
      <p:sp>
        <p:nvSpPr>
          <p:cNvPr id="1066" name="Text Box 155"/>
          <p:cNvSpPr txBox="1">
            <a:spLocks noChangeArrowheads="1"/>
          </p:cNvSpPr>
          <p:nvPr/>
        </p:nvSpPr>
        <p:spPr bwMode="auto">
          <a:xfrm>
            <a:off x="1066800" y="5967413"/>
            <a:ext cx="167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18" tIns="137153" rIns="45718" bIns="45718" anchor="ctr" anchorCtr="1"/>
          <a:lstStyle/>
          <a:p>
            <a:pPr>
              <a:lnSpc>
                <a:spcPct val="80000"/>
              </a:lnSpc>
            </a:pPr>
            <a:r>
              <a:rPr lang="en-US" sz="1000" dirty="0">
                <a:solidFill>
                  <a:prstClr val="black"/>
                </a:solidFill>
              </a:rPr>
              <a:t>Subscriber</a:t>
            </a:r>
            <a:endParaRPr lang="en-US" sz="1000" baseline="30000" dirty="0">
              <a:solidFill>
                <a:prstClr val="black"/>
              </a:solidFill>
            </a:endParaRPr>
          </a:p>
        </p:txBody>
      </p:sp>
      <p:pic>
        <p:nvPicPr>
          <p:cNvPr id="48" name="Picture 5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543800" y="3148013"/>
            <a:ext cx="89535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7" name="Group 46"/>
          <p:cNvGrpSpPr/>
          <p:nvPr/>
        </p:nvGrpSpPr>
        <p:grpSpPr>
          <a:xfrm>
            <a:off x="7239000" y="2514600"/>
            <a:ext cx="1676400" cy="1676400"/>
            <a:chOff x="7239000" y="2514600"/>
            <a:chExt cx="1676400" cy="1676400"/>
          </a:xfrm>
        </p:grpSpPr>
        <p:sp>
          <p:nvSpPr>
            <p:cNvPr id="46" name="TextBox 45"/>
            <p:cNvSpPr txBox="1"/>
            <p:nvPr/>
          </p:nvSpPr>
          <p:spPr>
            <a:xfrm>
              <a:off x="7848600" y="2743200"/>
              <a:ext cx="6096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prstClr val="black"/>
                  </a:solidFill>
                </a:rPr>
                <a:t>GIS</a:t>
              </a:r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7239000" y="2514600"/>
              <a:ext cx="1676400" cy="1676400"/>
            </a:xfrm>
            <a:prstGeom prst="ellipse">
              <a:avLst/>
            </a:prstGeom>
            <a:noFill/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68975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1997075"/>
            <a:ext cx="5243513" cy="389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6" name="Line 5"/>
          <p:cNvSpPr>
            <a:spLocks noChangeShapeType="1"/>
          </p:cNvSpPr>
          <p:nvPr/>
        </p:nvSpPr>
        <p:spPr bwMode="auto">
          <a:xfrm flipH="1">
            <a:off x="6858000" y="1828801"/>
            <a:ext cx="0" cy="4495799"/>
          </a:xfrm>
          <a:prstGeom prst="line">
            <a:avLst/>
          </a:prstGeom>
          <a:noFill/>
          <a:ln w="31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lIns="91435" tIns="45718" rIns="91435" bIns="45718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4129" name="Picture 158" descr="Provisioning_wo_label"/>
          <p:cNvPicPr>
            <a:picLocks noChangeAspect="1" noChangeArrowheads="1"/>
          </p:cNvPicPr>
          <p:nvPr/>
        </p:nvPicPr>
        <p:blipFill>
          <a:blip r:embed="rId5" cstate="print">
            <a:lum bright="20000"/>
          </a:blip>
          <a:srcRect/>
          <a:stretch>
            <a:fillRect/>
          </a:stretch>
        </p:blipFill>
        <p:spPr bwMode="auto">
          <a:xfrm>
            <a:off x="4114800" y="5627689"/>
            <a:ext cx="3124200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Title 1"/>
          <p:cNvSpPr>
            <a:spLocks noGrp="1"/>
          </p:cNvSpPr>
          <p:nvPr>
            <p:ph type="title"/>
          </p:nvPr>
        </p:nvSpPr>
        <p:spPr>
          <a:xfrm>
            <a:off x="503136" y="304800"/>
            <a:ext cx="8329614" cy="6858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GIS 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</a:t>
            </a:r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NG9-1-1</a:t>
            </a:r>
          </a:p>
        </p:txBody>
      </p:sp>
      <p:sp>
        <p:nvSpPr>
          <p:cNvPr id="4104" name="Line 3"/>
          <p:cNvSpPr>
            <a:spLocks noChangeShapeType="1"/>
          </p:cNvSpPr>
          <p:nvPr/>
        </p:nvSpPr>
        <p:spPr bwMode="auto">
          <a:xfrm>
            <a:off x="1428750" y="1958976"/>
            <a:ext cx="0" cy="4295775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lIns="91435" tIns="45718" rIns="91435" bIns="45718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05" name="Line 4"/>
          <p:cNvSpPr>
            <a:spLocks noChangeShapeType="1"/>
          </p:cNvSpPr>
          <p:nvPr/>
        </p:nvSpPr>
        <p:spPr bwMode="auto">
          <a:xfrm>
            <a:off x="2876550" y="1957389"/>
            <a:ext cx="0" cy="4295775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lIns="91435" tIns="45718" rIns="91435" bIns="45718"/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4098" name="Object 6"/>
          <p:cNvGraphicFramePr>
            <a:graphicFrameLocks noChangeAspect="1"/>
          </p:cNvGraphicFramePr>
          <p:nvPr/>
        </p:nvGraphicFramePr>
        <p:xfrm>
          <a:off x="1733551" y="2611438"/>
          <a:ext cx="652463" cy="94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3" name="Visio" r:id="rId6" imgW="903992" imgH="1246642" progId="">
                  <p:embed/>
                </p:oleObj>
              </mc:Choice>
              <mc:Fallback>
                <p:oleObj name="Visio" r:id="rId6" imgW="903992" imgH="124664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3551" y="2611438"/>
                        <a:ext cx="652463" cy="946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7" name="Line 7"/>
          <p:cNvSpPr>
            <a:spLocks noChangeShapeType="1"/>
          </p:cNvSpPr>
          <p:nvPr/>
        </p:nvSpPr>
        <p:spPr bwMode="auto">
          <a:xfrm flipV="1">
            <a:off x="1276350" y="3100388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5" tIns="45718" rIns="91435" bIns="45718"/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4099" name="Object 9"/>
          <p:cNvGraphicFramePr>
            <a:graphicFrameLocks noChangeAspect="1"/>
          </p:cNvGraphicFramePr>
          <p:nvPr/>
        </p:nvGraphicFramePr>
        <p:xfrm>
          <a:off x="1733551" y="3970338"/>
          <a:ext cx="795338" cy="95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4" name="Visio" r:id="rId8" imgW="1044702" imgH="1061561" progId="">
                  <p:embed/>
                </p:oleObj>
              </mc:Choice>
              <mc:Fallback>
                <p:oleObj name="Visio" r:id="rId8" imgW="1044702" imgH="106156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3551" y="3970338"/>
                        <a:ext cx="795338" cy="958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prstDash val="sysDot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9" name="Line 38"/>
          <p:cNvSpPr>
            <a:spLocks noChangeShapeType="1"/>
          </p:cNvSpPr>
          <p:nvPr/>
        </p:nvSpPr>
        <p:spPr bwMode="auto">
          <a:xfrm flipV="1">
            <a:off x="1200150" y="4395788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5" tIns="45718" rIns="91435" bIns="45718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10" name="Line 134"/>
          <p:cNvSpPr>
            <a:spLocks noChangeShapeType="1"/>
          </p:cNvSpPr>
          <p:nvPr/>
        </p:nvSpPr>
        <p:spPr bwMode="auto">
          <a:xfrm flipV="1">
            <a:off x="1200150" y="52609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5" tIns="45718" rIns="91435" bIns="45718"/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4100" name="Object 135"/>
          <p:cNvGraphicFramePr>
            <a:graphicFrameLocks noChangeAspect="1"/>
          </p:cNvGraphicFramePr>
          <p:nvPr/>
        </p:nvGraphicFramePr>
        <p:xfrm>
          <a:off x="1581150" y="4876800"/>
          <a:ext cx="1219200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5" name="Visio" r:id="rId10" imgW="4563999" imgH="3443764" progId="">
                  <p:embed/>
                </p:oleObj>
              </mc:Choice>
              <mc:Fallback>
                <p:oleObj name="Visio" r:id="rId10" imgW="4563999" imgH="344376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1150" y="4876800"/>
                        <a:ext cx="1219200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11" name="Text Box 136"/>
          <p:cNvSpPr txBox="1">
            <a:spLocks noChangeArrowheads="1"/>
          </p:cNvSpPr>
          <p:nvPr/>
        </p:nvSpPr>
        <p:spPr bwMode="auto">
          <a:xfrm>
            <a:off x="1619250" y="5222876"/>
            <a:ext cx="1150305" cy="322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b="1" baseline="30000" dirty="0">
                <a:solidFill>
                  <a:prstClr val="black"/>
                </a:solidFill>
              </a:rPr>
              <a:t>VoIP E9-1-1 </a:t>
            </a:r>
          </a:p>
          <a:p>
            <a:pPr>
              <a:lnSpc>
                <a:spcPct val="80000"/>
              </a:lnSpc>
            </a:pPr>
            <a:r>
              <a:rPr lang="en-US" sz="1400" b="1" baseline="30000" dirty="0">
                <a:solidFill>
                  <a:prstClr val="black"/>
                </a:solidFill>
              </a:rPr>
              <a:t>Service Providers</a:t>
            </a:r>
          </a:p>
        </p:txBody>
      </p:sp>
      <p:sp>
        <p:nvSpPr>
          <p:cNvPr id="4112" name="Text Box 137"/>
          <p:cNvSpPr txBox="1">
            <a:spLocks noChangeArrowheads="1"/>
          </p:cNvSpPr>
          <p:nvPr/>
        </p:nvSpPr>
        <p:spPr bwMode="auto">
          <a:xfrm>
            <a:off x="666751" y="3328988"/>
            <a:ext cx="619728" cy="207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baseline="30000" dirty="0">
                <a:solidFill>
                  <a:prstClr val="black"/>
                </a:solidFill>
              </a:rPr>
              <a:t>Wireline</a:t>
            </a:r>
          </a:p>
        </p:txBody>
      </p:sp>
      <p:sp>
        <p:nvSpPr>
          <p:cNvPr id="4113" name="Text Box 138"/>
          <p:cNvSpPr txBox="1">
            <a:spLocks noChangeArrowheads="1"/>
          </p:cNvSpPr>
          <p:nvPr/>
        </p:nvSpPr>
        <p:spPr bwMode="auto">
          <a:xfrm>
            <a:off x="590550" y="4624389"/>
            <a:ext cx="645652" cy="207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baseline="30000" dirty="0">
                <a:solidFill>
                  <a:prstClr val="black"/>
                </a:solidFill>
              </a:rPr>
              <a:t>Wireless</a:t>
            </a:r>
          </a:p>
        </p:txBody>
      </p:sp>
      <p:sp>
        <p:nvSpPr>
          <p:cNvPr id="4114" name="Text Box 139"/>
          <p:cNvSpPr txBox="1">
            <a:spLocks noChangeArrowheads="1"/>
          </p:cNvSpPr>
          <p:nvPr/>
        </p:nvSpPr>
        <p:spPr bwMode="auto">
          <a:xfrm>
            <a:off x="692150" y="5565776"/>
            <a:ext cx="418502" cy="20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baseline="30000" dirty="0">
                <a:solidFill>
                  <a:prstClr val="black"/>
                </a:solidFill>
              </a:rPr>
              <a:t>VoIP</a:t>
            </a:r>
          </a:p>
        </p:txBody>
      </p:sp>
      <p:pic>
        <p:nvPicPr>
          <p:cNvPr id="4115" name="Picture 14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66751" y="2871788"/>
            <a:ext cx="609600" cy="37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6" name="Text Box 148"/>
          <p:cNvSpPr txBox="1">
            <a:spLocks noChangeArrowheads="1"/>
          </p:cNvSpPr>
          <p:nvPr/>
        </p:nvSpPr>
        <p:spPr bwMode="auto">
          <a:xfrm>
            <a:off x="1219201" y="1219200"/>
            <a:ext cx="1905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18" tIns="137153" rIns="45718" bIns="45718" anchor="ctr" anchorCtr="1"/>
          <a:lstStyle/>
          <a:p>
            <a:pPr algn="ctr">
              <a:lnSpc>
                <a:spcPct val="80000"/>
              </a:lnSpc>
            </a:pPr>
            <a:r>
              <a:rPr lang="en-US" sz="1400" dirty="0">
                <a:solidFill>
                  <a:prstClr val="black"/>
                </a:solidFill>
              </a:rPr>
              <a:t>Call Originating Networks</a:t>
            </a:r>
          </a:p>
          <a:p>
            <a:pPr algn="ctr">
              <a:lnSpc>
                <a:spcPct val="80000"/>
              </a:lnSpc>
            </a:pPr>
            <a:r>
              <a:rPr lang="en-US" sz="1400" dirty="0">
                <a:solidFill>
                  <a:prstClr val="black"/>
                </a:solidFill>
              </a:rPr>
              <a:t>-------------</a:t>
            </a:r>
          </a:p>
          <a:p>
            <a:pPr algn="ctr">
              <a:lnSpc>
                <a:spcPct val="80000"/>
              </a:lnSpc>
            </a:pPr>
            <a:r>
              <a:rPr lang="en-US" sz="1400" dirty="0">
                <a:solidFill>
                  <a:prstClr val="black"/>
                </a:solidFill>
              </a:rPr>
              <a:t>Access Network Providers</a:t>
            </a:r>
          </a:p>
          <a:p>
            <a:pPr algn="ctr">
              <a:lnSpc>
                <a:spcPct val="80000"/>
              </a:lnSpc>
            </a:pP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4117" name="Text Box 149"/>
          <p:cNvSpPr txBox="1">
            <a:spLocks noChangeArrowheads="1"/>
          </p:cNvSpPr>
          <p:nvPr/>
        </p:nvSpPr>
        <p:spPr bwMode="auto">
          <a:xfrm>
            <a:off x="7143750" y="1500189"/>
            <a:ext cx="1600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18" tIns="137153" rIns="45718" bIns="45718" anchor="ctr" anchorCtr="1"/>
          <a:lstStyle/>
          <a:p>
            <a:pPr algn="ctr">
              <a:lnSpc>
                <a:spcPct val="80000"/>
              </a:lnSpc>
            </a:pPr>
            <a:r>
              <a:rPr lang="en-US" sz="1400" dirty="0">
                <a:solidFill>
                  <a:prstClr val="black"/>
                </a:solidFill>
              </a:rPr>
              <a:t>PSAPs</a:t>
            </a:r>
          </a:p>
        </p:txBody>
      </p:sp>
      <p:sp>
        <p:nvSpPr>
          <p:cNvPr id="4118" name="Text Box 155"/>
          <p:cNvSpPr txBox="1">
            <a:spLocks noChangeArrowheads="1"/>
          </p:cNvSpPr>
          <p:nvPr/>
        </p:nvSpPr>
        <p:spPr bwMode="auto">
          <a:xfrm>
            <a:off x="7391401" y="2514600"/>
            <a:ext cx="990600" cy="304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45718" tIns="137153" rIns="45718" bIns="45718" anchor="ctr" anchorCtr="1"/>
          <a:lstStyle/>
          <a:p>
            <a:pPr>
              <a:lnSpc>
                <a:spcPct val="80000"/>
              </a:lnSpc>
            </a:pPr>
            <a:r>
              <a:rPr lang="en-US" sz="1600" baseline="30000" dirty="0">
                <a:solidFill>
                  <a:prstClr val="black"/>
                </a:solidFill>
              </a:rPr>
              <a:t>IP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baseline="30000" dirty="0">
                <a:solidFill>
                  <a:prstClr val="black"/>
                </a:solidFill>
              </a:rPr>
              <a:t>PSAP</a:t>
            </a:r>
          </a:p>
        </p:txBody>
      </p:sp>
      <p:sp>
        <p:nvSpPr>
          <p:cNvPr id="4119" name="Text Box 158"/>
          <p:cNvSpPr txBox="1">
            <a:spLocks noChangeArrowheads="1"/>
          </p:cNvSpPr>
          <p:nvPr/>
        </p:nvSpPr>
        <p:spPr bwMode="auto">
          <a:xfrm>
            <a:off x="2952750" y="1500188"/>
            <a:ext cx="37766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18" tIns="137153" rIns="45718" bIns="45718" anchor="ctr" anchorCtr="1"/>
          <a:lstStyle/>
          <a:p>
            <a:pPr algn="ctr">
              <a:lnSpc>
                <a:spcPct val="80000"/>
              </a:lnSpc>
            </a:pPr>
            <a:r>
              <a:rPr lang="en-US" sz="1400" dirty="0" err="1" smtClean="0">
                <a:solidFill>
                  <a:prstClr val="black"/>
                </a:solidFill>
              </a:rPr>
              <a:t>ESInet</a:t>
            </a: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4122" name="Picture 181" descr="smartphone"/>
          <p:cNvPicPr>
            <a:picLocks noChangeAspect="1" noChangeArrowheads="1"/>
          </p:cNvPicPr>
          <p:nvPr/>
        </p:nvPicPr>
        <p:blipFill>
          <a:blip r:embed="rId13" cstate="print">
            <a:lum contrast="-38000"/>
          </a:blip>
          <a:srcRect/>
          <a:stretch>
            <a:fillRect/>
          </a:stretch>
        </p:blipFill>
        <p:spPr bwMode="auto">
          <a:xfrm>
            <a:off x="773114" y="5045075"/>
            <a:ext cx="274637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23" name="Picture 182" descr="cell-phone"/>
          <p:cNvPicPr>
            <a:picLocks noChangeAspect="1" noChangeArrowheads="1"/>
          </p:cNvPicPr>
          <p:nvPr/>
        </p:nvPicPr>
        <p:blipFill>
          <a:blip r:embed="rId14" cstate="print">
            <a:lum contrast="-24000"/>
          </a:blip>
          <a:srcRect/>
          <a:stretch>
            <a:fillRect/>
          </a:stretch>
        </p:blipFill>
        <p:spPr bwMode="auto">
          <a:xfrm>
            <a:off x="681038" y="4181476"/>
            <a:ext cx="3667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40" name="Picture 146" descr="DB_Blank_orange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790623" y="4191000"/>
            <a:ext cx="536124" cy="583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45"/>
          <p:cNvGrpSpPr>
            <a:grpSpLocks/>
          </p:cNvGrpSpPr>
          <p:nvPr/>
        </p:nvGrpSpPr>
        <p:grpSpPr bwMode="auto">
          <a:xfrm>
            <a:off x="2057400" y="3352800"/>
            <a:ext cx="1100137" cy="838461"/>
            <a:chOff x="2370" y="3504"/>
            <a:chExt cx="528" cy="362"/>
          </a:xfrm>
        </p:grpSpPr>
        <p:pic>
          <p:nvPicPr>
            <p:cNvPr id="4138" name="Picture 146" descr="DB_Blank_orange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510" y="3504"/>
              <a:ext cx="226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39" name="Text Box 147"/>
            <p:cNvSpPr txBox="1">
              <a:spLocks noChangeArrowheads="1"/>
            </p:cNvSpPr>
            <p:nvPr/>
          </p:nvSpPr>
          <p:spPr bwMode="auto">
            <a:xfrm>
              <a:off x="2370" y="3770"/>
              <a:ext cx="52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45720" tIns="137160" rIns="45720" anchor="ctr" anchorCtr="1"/>
            <a:lstStyle/>
            <a:p>
              <a:pPr algn="ctr">
                <a:lnSpc>
                  <a:spcPct val="80000"/>
                </a:lnSpc>
              </a:pPr>
              <a:endParaRPr lang="en-US" b="1" baseline="30000" dirty="0">
                <a:solidFill>
                  <a:prstClr val="black"/>
                </a:solidFill>
              </a:endParaRPr>
            </a:p>
          </p:txBody>
        </p:sp>
      </p:grpSp>
      <p:sp>
        <p:nvSpPr>
          <p:cNvPr id="4132" name="Text Box 148"/>
          <p:cNvSpPr txBox="1">
            <a:spLocks noChangeArrowheads="1"/>
          </p:cNvSpPr>
          <p:nvPr/>
        </p:nvSpPr>
        <p:spPr bwMode="auto">
          <a:xfrm>
            <a:off x="357189" y="1752601"/>
            <a:ext cx="10429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18" tIns="137153" rIns="45718" bIns="45718" anchor="ctr" anchorCtr="1"/>
          <a:lstStyle/>
          <a:p>
            <a:pPr algn="ctr">
              <a:lnSpc>
                <a:spcPct val="80000"/>
              </a:lnSpc>
            </a:pPr>
            <a:r>
              <a:rPr lang="en-US" sz="1200" dirty="0">
                <a:solidFill>
                  <a:prstClr val="black"/>
                </a:solidFill>
              </a:rPr>
              <a:t>Subscribers</a:t>
            </a:r>
          </a:p>
        </p:txBody>
      </p:sp>
      <p:sp>
        <p:nvSpPr>
          <p:cNvPr id="48" name="Rectangle 47"/>
          <p:cNvSpPr/>
          <p:nvPr/>
        </p:nvSpPr>
        <p:spPr>
          <a:xfrm>
            <a:off x="4810126" y="2914650"/>
            <a:ext cx="900113" cy="62865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algn="ctr">
              <a:lnSpc>
                <a:spcPct val="80000"/>
              </a:lnSpc>
              <a:defRPr/>
            </a:pPr>
            <a:r>
              <a:rPr lang="en-US" b="1" dirty="0" smtClean="0">
                <a:solidFill>
                  <a:prstClr val="white"/>
                </a:solidFill>
              </a:rPr>
              <a:t>ECRF</a:t>
            </a:r>
            <a:endParaRPr lang="en-US" sz="1400" b="1" dirty="0">
              <a:solidFill>
                <a:prstClr val="white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749670" y="4392305"/>
            <a:ext cx="651130" cy="307773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ERDB</a:t>
            </a: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62" name="Picture 20"/>
          <p:cNvPicPr>
            <a:picLocks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707314" y="2840038"/>
            <a:ext cx="750887" cy="66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Picture 158" descr="Provisioning_wo_label"/>
          <p:cNvPicPr>
            <a:picLocks noChangeAspect="1" noChangeArrowheads="1"/>
          </p:cNvPicPr>
          <p:nvPr/>
        </p:nvPicPr>
        <p:blipFill>
          <a:blip r:embed="rId5" cstate="print">
            <a:lum bright="20000"/>
          </a:blip>
          <a:srcRect/>
          <a:stretch>
            <a:fillRect/>
          </a:stretch>
        </p:blipFill>
        <p:spPr bwMode="auto">
          <a:xfrm>
            <a:off x="990600" y="5867401"/>
            <a:ext cx="2667000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Line 8"/>
          <p:cNvSpPr>
            <a:spLocks noChangeShapeType="1"/>
          </p:cNvSpPr>
          <p:nvPr/>
        </p:nvSpPr>
        <p:spPr bwMode="auto">
          <a:xfrm flipH="1" flipV="1">
            <a:off x="5486400" y="3581400"/>
            <a:ext cx="380999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lIns="91435" tIns="45718" rIns="91435" bIns="45718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2" name="Line 8"/>
          <p:cNvSpPr>
            <a:spLocks noChangeShapeType="1"/>
          </p:cNvSpPr>
          <p:nvPr/>
        </p:nvSpPr>
        <p:spPr bwMode="auto">
          <a:xfrm>
            <a:off x="5715000" y="3200400"/>
            <a:ext cx="1981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</p:spPr>
        <p:txBody>
          <a:bodyPr lIns="91435" tIns="45718" rIns="91435" bIns="45718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5867400" y="2743200"/>
            <a:ext cx="685800" cy="304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276600" y="3124200"/>
            <a:ext cx="6858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3124200" y="3450608"/>
            <a:ext cx="685800" cy="17969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1" name="Line 8"/>
          <p:cNvSpPr>
            <a:spLocks noChangeShapeType="1"/>
          </p:cNvSpPr>
          <p:nvPr/>
        </p:nvSpPr>
        <p:spPr bwMode="auto">
          <a:xfrm flipV="1">
            <a:off x="2995613" y="3276600"/>
            <a:ext cx="1652587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lIns="91435" tIns="45718" rIns="91435" bIns="45718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08" name="Line 8"/>
          <p:cNvSpPr>
            <a:spLocks noChangeShapeType="1"/>
          </p:cNvSpPr>
          <p:nvPr/>
        </p:nvSpPr>
        <p:spPr bwMode="auto">
          <a:xfrm>
            <a:off x="2438400" y="3124199"/>
            <a:ext cx="2362200" cy="7620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</p:spPr>
        <p:txBody>
          <a:bodyPr lIns="91435" tIns="45718" rIns="91435" bIns="45718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276600" y="4038600"/>
            <a:ext cx="6858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850944" y="4343400"/>
            <a:ext cx="6858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0" name="Line 8"/>
          <p:cNvSpPr>
            <a:spLocks noChangeShapeType="1"/>
          </p:cNvSpPr>
          <p:nvPr/>
        </p:nvSpPr>
        <p:spPr bwMode="auto">
          <a:xfrm flipH="1" flipV="1">
            <a:off x="2948582" y="3839855"/>
            <a:ext cx="709018" cy="35114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lIns="91435" tIns="45718" rIns="91435" bIns="45718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3733800" y="3962400"/>
            <a:ext cx="533400" cy="40005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algn="ctr">
              <a:lnSpc>
                <a:spcPct val="80000"/>
              </a:lnSpc>
              <a:defRPr/>
            </a:pPr>
            <a:r>
              <a:rPr lang="en-US" sz="1400" b="1" dirty="0">
                <a:solidFill>
                  <a:prstClr val="white"/>
                </a:solidFill>
              </a:rPr>
              <a:t>LVF</a:t>
            </a:r>
            <a:endParaRPr lang="en-US" sz="1300" b="1" dirty="0">
              <a:solidFill>
                <a:prstClr val="white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1385248" y="5916304"/>
            <a:ext cx="1752600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4865424" y="5666096"/>
            <a:ext cx="1752600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6" name="Text Box 148"/>
          <p:cNvSpPr txBox="1">
            <a:spLocks noChangeArrowheads="1"/>
          </p:cNvSpPr>
          <p:nvPr/>
        </p:nvSpPr>
        <p:spPr bwMode="auto">
          <a:xfrm>
            <a:off x="1066800" y="5854701"/>
            <a:ext cx="22860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18" tIns="137153" rIns="45718" bIns="45718" anchor="ctr" anchorCtr="1"/>
          <a:lstStyle/>
          <a:p>
            <a:pPr algn="ctr">
              <a:lnSpc>
                <a:spcPct val="80000"/>
              </a:lnSpc>
            </a:pPr>
            <a:r>
              <a:rPr lang="en-US" sz="1400" dirty="0">
                <a:solidFill>
                  <a:prstClr val="black"/>
                </a:solidFill>
              </a:rPr>
              <a:t>Data Management</a:t>
            </a:r>
          </a:p>
        </p:txBody>
      </p:sp>
      <p:sp>
        <p:nvSpPr>
          <p:cNvPr id="65" name="Text Box 155"/>
          <p:cNvSpPr txBox="1">
            <a:spLocks noChangeArrowheads="1"/>
          </p:cNvSpPr>
          <p:nvPr/>
        </p:nvSpPr>
        <p:spPr bwMode="auto">
          <a:xfrm>
            <a:off x="1066801" y="6105526"/>
            <a:ext cx="26670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18" tIns="137153" rIns="45718" bIns="45718" anchor="ctr" anchorCtr="1"/>
          <a:lstStyle/>
          <a:p>
            <a:pPr>
              <a:lnSpc>
                <a:spcPct val="80000"/>
              </a:lnSpc>
            </a:pPr>
            <a:r>
              <a:rPr lang="en-US" sz="1000" dirty="0">
                <a:solidFill>
                  <a:prstClr val="black"/>
                </a:solidFill>
              </a:rPr>
              <a:t>Location and Subscriber Information</a:t>
            </a:r>
            <a:endParaRPr lang="en-US" sz="1000" baseline="30000" dirty="0">
              <a:solidFill>
                <a:prstClr val="black"/>
              </a:solidFill>
            </a:endParaRPr>
          </a:p>
        </p:txBody>
      </p:sp>
      <p:sp>
        <p:nvSpPr>
          <p:cNvPr id="4130" name="Text Box 155"/>
          <p:cNvSpPr txBox="1">
            <a:spLocks noChangeArrowheads="1"/>
          </p:cNvSpPr>
          <p:nvPr/>
        </p:nvSpPr>
        <p:spPr bwMode="auto">
          <a:xfrm>
            <a:off x="4419600" y="5865814"/>
            <a:ext cx="2590800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18" tIns="137153" rIns="45718" bIns="45718" anchor="ctr" anchorCtr="1"/>
          <a:lstStyle/>
          <a:p>
            <a:pPr>
              <a:lnSpc>
                <a:spcPct val="80000"/>
              </a:lnSpc>
            </a:pPr>
            <a:r>
              <a:rPr lang="en-US" sz="1000" dirty="0">
                <a:solidFill>
                  <a:prstClr val="black"/>
                </a:solidFill>
              </a:rPr>
              <a:t>GIS, Policy Rules</a:t>
            </a:r>
            <a:endParaRPr lang="en-US" sz="1000" baseline="30000" dirty="0">
              <a:solidFill>
                <a:prstClr val="black"/>
              </a:solidFill>
            </a:endParaRPr>
          </a:p>
        </p:txBody>
      </p:sp>
      <p:sp>
        <p:nvSpPr>
          <p:cNvPr id="4131" name="Text Box 148"/>
          <p:cNvSpPr txBox="1">
            <a:spLocks noChangeArrowheads="1"/>
          </p:cNvSpPr>
          <p:nvPr/>
        </p:nvSpPr>
        <p:spPr bwMode="auto">
          <a:xfrm>
            <a:off x="4419600" y="5614988"/>
            <a:ext cx="2590800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18" tIns="137153" rIns="45718" bIns="45718" anchor="ctr" anchorCtr="1"/>
          <a:lstStyle/>
          <a:p>
            <a:pPr algn="ctr">
              <a:lnSpc>
                <a:spcPct val="80000"/>
              </a:lnSpc>
            </a:pPr>
            <a:r>
              <a:rPr lang="en-US" sz="1400" dirty="0">
                <a:solidFill>
                  <a:prstClr val="black"/>
                </a:solidFill>
              </a:rPr>
              <a:t>Data Management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362199" y="3505192"/>
            <a:ext cx="437930" cy="307773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LIS</a:t>
            </a:r>
            <a:endParaRPr lang="en-US" sz="1400" dirty="0">
              <a:solidFill>
                <a:prstClr val="black"/>
              </a:solidFill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7391400" y="2362200"/>
            <a:ext cx="1557338" cy="1524000"/>
            <a:chOff x="7391400" y="2362200"/>
            <a:chExt cx="1557338" cy="1524000"/>
          </a:xfrm>
        </p:grpSpPr>
        <p:sp>
          <p:nvSpPr>
            <p:cNvPr id="73" name="Text Box 147"/>
            <p:cNvSpPr txBox="1">
              <a:spLocks noChangeArrowheads="1"/>
            </p:cNvSpPr>
            <p:nvPr/>
          </p:nvSpPr>
          <p:spPr bwMode="auto">
            <a:xfrm>
              <a:off x="8077200" y="2667000"/>
              <a:ext cx="871538" cy="233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45720" tIns="137160" rIns="45720" anchor="ctr" anchorCtr="1"/>
            <a:lstStyle/>
            <a:p>
              <a:pPr algn="ctr">
                <a:lnSpc>
                  <a:spcPct val="80000"/>
                </a:lnSpc>
              </a:pPr>
              <a:r>
                <a:rPr lang="en-US" sz="2000" b="1" baseline="30000" dirty="0" smtClean="0">
                  <a:solidFill>
                    <a:prstClr val="black"/>
                  </a:solidFill>
                </a:rPr>
                <a:t>GIS</a:t>
              </a:r>
              <a:endParaRPr lang="en-US" sz="2000" b="1" baseline="30000" dirty="0">
                <a:solidFill>
                  <a:prstClr val="black"/>
                </a:solidFill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7391400" y="2362200"/>
              <a:ext cx="1524000" cy="1524000"/>
            </a:xfrm>
            <a:prstGeom prst="ellipse">
              <a:avLst/>
            </a:prstGeom>
            <a:noFill/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5562600" y="4038600"/>
            <a:ext cx="1066800" cy="1066800"/>
            <a:chOff x="5562600" y="4038600"/>
            <a:chExt cx="1066800" cy="1066800"/>
          </a:xfrm>
        </p:grpSpPr>
        <p:sp>
          <p:nvSpPr>
            <p:cNvPr id="4141" name="Text Box 147"/>
            <p:cNvSpPr txBox="1">
              <a:spLocks noChangeArrowheads="1"/>
            </p:cNvSpPr>
            <p:nvPr/>
          </p:nvSpPr>
          <p:spPr bwMode="auto">
            <a:xfrm>
              <a:off x="5638800" y="4852857"/>
              <a:ext cx="870609" cy="233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45720" tIns="137160" rIns="45720" anchor="ctr" anchorCtr="1"/>
            <a:lstStyle/>
            <a:p>
              <a:pPr algn="ctr">
                <a:lnSpc>
                  <a:spcPct val="80000"/>
                </a:lnSpc>
              </a:pPr>
              <a:r>
                <a:rPr lang="en-US" sz="2000" b="1" baseline="30000" dirty="0" smtClean="0">
                  <a:solidFill>
                    <a:prstClr val="black"/>
                  </a:solidFill>
                </a:rPr>
                <a:t>GIS</a:t>
              </a:r>
              <a:endParaRPr lang="en-US" sz="2000" b="1" baseline="30000" dirty="0">
                <a:solidFill>
                  <a:prstClr val="black"/>
                </a:solidFill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5562600" y="4038600"/>
              <a:ext cx="1066800" cy="1066800"/>
            </a:xfrm>
            <a:prstGeom prst="ellipse">
              <a:avLst/>
            </a:prstGeom>
            <a:noFill/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79" name="Picture 146" descr="DB_Blank_orange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647623" y="4419600"/>
            <a:ext cx="536124" cy="583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7" name="Group 76"/>
          <p:cNvGrpSpPr/>
          <p:nvPr/>
        </p:nvGrpSpPr>
        <p:grpSpPr>
          <a:xfrm>
            <a:off x="4343400" y="4267200"/>
            <a:ext cx="1066800" cy="1066800"/>
            <a:chOff x="4343400" y="4267200"/>
            <a:chExt cx="1066800" cy="1066800"/>
          </a:xfrm>
        </p:grpSpPr>
        <p:sp>
          <p:nvSpPr>
            <p:cNvPr id="75" name="Oval 74"/>
            <p:cNvSpPr/>
            <p:nvPr/>
          </p:nvSpPr>
          <p:spPr>
            <a:xfrm>
              <a:off x="4343400" y="4267200"/>
              <a:ext cx="1066800" cy="1066800"/>
            </a:xfrm>
            <a:prstGeom prst="ellipse">
              <a:avLst/>
            </a:prstGeom>
            <a:noFill/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0" name="Text Box 147"/>
            <p:cNvSpPr txBox="1">
              <a:spLocks noChangeArrowheads="1"/>
            </p:cNvSpPr>
            <p:nvPr/>
          </p:nvSpPr>
          <p:spPr bwMode="auto">
            <a:xfrm>
              <a:off x="4495800" y="5081457"/>
              <a:ext cx="870609" cy="233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45720" tIns="137160" rIns="45720" anchor="ctr" anchorCtr="1"/>
            <a:lstStyle/>
            <a:p>
              <a:pPr algn="ctr">
                <a:lnSpc>
                  <a:spcPct val="80000"/>
                </a:lnSpc>
              </a:pPr>
              <a:r>
                <a:rPr lang="en-US" sz="2000" b="1" baseline="30000" dirty="0" smtClean="0">
                  <a:solidFill>
                    <a:prstClr val="black"/>
                  </a:solidFill>
                </a:rPr>
                <a:t>GIS</a:t>
              </a:r>
              <a:endParaRPr lang="en-US" sz="2000" b="1" baseline="30000" dirty="0">
                <a:solidFill>
                  <a:prstClr val="black"/>
                </a:solidFill>
              </a:endParaRPr>
            </a:p>
          </p:txBody>
        </p:sp>
      </p:grpSp>
      <p:sp>
        <p:nvSpPr>
          <p:cNvPr id="81" name="Line 8"/>
          <p:cNvSpPr>
            <a:spLocks noChangeShapeType="1"/>
          </p:cNvSpPr>
          <p:nvPr/>
        </p:nvSpPr>
        <p:spPr bwMode="auto">
          <a:xfrm flipH="1" flipV="1">
            <a:off x="4343400" y="4191000"/>
            <a:ext cx="304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lIns="91435" tIns="45718" rIns="91435" bIns="45718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660314" y="4572000"/>
            <a:ext cx="521286" cy="307773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VDB</a:t>
            </a:r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2293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90500"/>
            <a:ext cx="8305800" cy="990600"/>
          </a:xfrm>
        </p:spPr>
        <p:txBody>
          <a:bodyPr/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NG9-1-1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GIS Project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181100"/>
            <a:ext cx="8077200" cy="5105400"/>
          </a:xfrm>
        </p:spPr>
        <p:txBody>
          <a:bodyPr/>
          <a:lstStyle/>
          <a:p>
            <a:pPr marL="914400" lvl="1" indent="-457200" algn="l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/>
                </a:solidFill>
              </a:rPr>
              <a:t>DPS </a:t>
            </a:r>
            <a:r>
              <a:rPr lang="en-US" sz="2000" b="1" dirty="0">
                <a:solidFill>
                  <a:schemeClr val="tx1"/>
                </a:solidFill>
              </a:rPr>
              <a:t>is the lead </a:t>
            </a:r>
            <a:r>
              <a:rPr lang="en-US" sz="2000" b="1" dirty="0" smtClean="0">
                <a:solidFill>
                  <a:schemeClr val="tx1"/>
                </a:solidFill>
              </a:rPr>
              <a:t>agency</a:t>
            </a:r>
            <a:r>
              <a:rPr lang="en-US" sz="2000" dirty="0" smtClean="0">
                <a:solidFill>
                  <a:schemeClr val="tx1"/>
                </a:solidFill>
              </a:rPr>
              <a:t>, providing overall </a:t>
            </a:r>
            <a:r>
              <a:rPr lang="en-US" sz="2000" dirty="0">
                <a:solidFill>
                  <a:schemeClr val="tx1"/>
                </a:solidFill>
              </a:rPr>
              <a:t>coordination and oversight of the NG 9-1-1 </a:t>
            </a:r>
            <a:r>
              <a:rPr lang="en-US" sz="2000" dirty="0" smtClean="0">
                <a:solidFill>
                  <a:schemeClr val="tx1"/>
                </a:solidFill>
              </a:rPr>
              <a:t>program.</a:t>
            </a:r>
          </a:p>
          <a:p>
            <a:pPr marL="914400" lvl="1" indent="-457200" algn="l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chemeClr val="tx1"/>
                </a:solidFill>
              </a:rPr>
              <a:t>MnGeo</a:t>
            </a:r>
            <a:r>
              <a:rPr lang="en-US" sz="2000" b="1" dirty="0">
                <a:solidFill>
                  <a:schemeClr val="tx1"/>
                </a:solidFill>
              </a:rPr>
              <a:t> will take on the principal role </a:t>
            </a:r>
            <a:r>
              <a:rPr lang="en-US" sz="2000" dirty="0">
                <a:solidFill>
                  <a:schemeClr val="tx1"/>
                </a:solidFill>
              </a:rPr>
              <a:t>of coordinating the </a:t>
            </a:r>
            <a:r>
              <a:rPr lang="en-US" sz="2000" dirty="0" smtClean="0">
                <a:solidFill>
                  <a:schemeClr val="tx1"/>
                </a:solidFill>
              </a:rPr>
              <a:t>aggregation, development</a:t>
            </a:r>
            <a:r>
              <a:rPr lang="en-US" sz="2000" dirty="0">
                <a:solidFill>
                  <a:schemeClr val="tx1"/>
                </a:solidFill>
              </a:rPr>
              <a:t>, standardization, quality assurance and maintenance of geospatial data needed for </a:t>
            </a:r>
            <a:r>
              <a:rPr lang="en-US" sz="2000" dirty="0" smtClean="0">
                <a:solidFill>
                  <a:schemeClr val="tx1"/>
                </a:solidFill>
              </a:rPr>
              <a:t>NG9-1-1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endParaRPr lang="en-US" sz="2000" dirty="0" smtClean="0">
              <a:solidFill>
                <a:schemeClr val="tx1"/>
              </a:solidFill>
            </a:endParaRPr>
          </a:p>
          <a:p>
            <a:pPr marL="914400" lvl="1" indent="-457200" algn="l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/>
                </a:solidFill>
              </a:rPr>
              <a:t>Actively </a:t>
            </a:r>
            <a:r>
              <a:rPr lang="en-US" sz="2000" b="1" dirty="0">
                <a:solidFill>
                  <a:schemeClr val="tx1"/>
                </a:solidFill>
              </a:rPr>
              <a:t>engage </a:t>
            </a:r>
            <a:r>
              <a:rPr lang="en-US" sz="2000" dirty="0">
                <a:solidFill>
                  <a:schemeClr val="tx1"/>
                </a:solidFill>
              </a:rPr>
              <a:t>PSAPs, federal, tribal, state, regional and local jurisdictions in Minnesota in the collection, aggregation and maintenance of geospatial data required for </a:t>
            </a:r>
            <a:r>
              <a:rPr lang="en-US" sz="2000" dirty="0" smtClean="0">
                <a:solidFill>
                  <a:schemeClr val="tx1"/>
                </a:solidFill>
              </a:rPr>
              <a:t>NG9-1-1.</a:t>
            </a:r>
            <a:endParaRPr lang="en-US" sz="2000" dirty="0" smtClean="0">
              <a:solidFill>
                <a:schemeClr val="tx1"/>
              </a:solidFill>
            </a:endParaRPr>
          </a:p>
          <a:p>
            <a:pPr marL="914400" lvl="1" indent="-457200" algn="l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/>
                </a:solidFill>
              </a:rPr>
              <a:t>Identify </a:t>
            </a:r>
            <a:r>
              <a:rPr lang="en-US" sz="2000" b="1" dirty="0">
                <a:solidFill>
                  <a:schemeClr val="tx1"/>
                </a:solidFill>
              </a:rPr>
              <a:t>“core” </a:t>
            </a:r>
            <a:r>
              <a:rPr lang="en-US" sz="2000" b="1" dirty="0" smtClean="0">
                <a:solidFill>
                  <a:schemeClr val="tx1"/>
                </a:solidFill>
              </a:rPr>
              <a:t>NG9-1-1 </a:t>
            </a:r>
            <a:r>
              <a:rPr lang="en-US" sz="2000" b="1" dirty="0">
                <a:solidFill>
                  <a:schemeClr val="tx1"/>
                </a:solidFill>
              </a:rPr>
              <a:t>geospatial data </a:t>
            </a:r>
            <a:r>
              <a:rPr lang="en-US" sz="2000" dirty="0">
                <a:solidFill>
                  <a:schemeClr val="tx1"/>
                </a:solidFill>
              </a:rPr>
              <a:t>that may be available from federal, tribal, state, regional and local jurisdictions in </a:t>
            </a:r>
            <a:r>
              <a:rPr lang="en-US" sz="2000" dirty="0" smtClean="0">
                <a:solidFill>
                  <a:schemeClr val="tx1"/>
                </a:solidFill>
              </a:rPr>
              <a:t>Minnesota.</a:t>
            </a:r>
          </a:p>
          <a:p>
            <a:pPr marL="914400" lvl="1" indent="-457200" algn="l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/>
                </a:solidFill>
              </a:rPr>
              <a:t>Define </a:t>
            </a:r>
            <a:r>
              <a:rPr lang="en-US" sz="2000" b="1" dirty="0">
                <a:solidFill>
                  <a:schemeClr val="tx1"/>
                </a:solidFill>
              </a:rPr>
              <a:t>a common data model </a:t>
            </a:r>
            <a:r>
              <a:rPr lang="en-US" sz="2000" dirty="0">
                <a:solidFill>
                  <a:schemeClr val="tx1"/>
                </a:solidFill>
              </a:rPr>
              <a:t>and </a:t>
            </a:r>
            <a:r>
              <a:rPr lang="en-US" sz="2000" dirty="0" smtClean="0">
                <a:solidFill>
                  <a:schemeClr val="tx1"/>
                </a:solidFill>
              </a:rPr>
              <a:t>successfully		 </a:t>
            </a:r>
            <a:r>
              <a:rPr lang="en-US" sz="2000" dirty="0">
                <a:solidFill>
                  <a:schemeClr val="tx1"/>
                </a:solidFill>
              </a:rPr>
              <a:t>transition collected data to the defined </a:t>
            </a:r>
            <a:r>
              <a:rPr lang="en-US" sz="2000" dirty="0" smtClean="0">
                <a:solidFill>
                  <a:schemeClr val="tx1"/>
                </a:solidFill>
              </a:rPr>
              <a:t>schema.</a:t>
            </a:r>
          </a:p>
          <a:p>
            <a:pPr lvl="1" algn="l">
              <a:spcBef>
                <a:spcPct val="0"/>
              </a:spcBef>
              <a:spcAft>
                <a:spcPts val="1200"/>
              </a:spcAft>
            </a:pPr>
            <a:endParaRPr lang="en-US" sz="2000" dirty="0" smtClean="0">
              <a:solidFill>
                <a:schemeClr val="tx1"/>
              </a:solidFill>
            </a:endParaRPr>
          </a:p>
          <a:p>
            <a:pPr marL="457200" indent="-111125" algn="l">
              <a:spcBef>
                <a:spcPct val="0"/>
              </a:spcBef>
              <a:spcAft>
                <a:spcPts val="3000"/>
              </a:spcAft>
            </a:pPr>
            <a:endParaRPr lang="en-US" sz="2000" dirty="0" smtClean="0">
              <a:solidFill>
                <a:schemeClr val="tx1"/>
              </a:solidFill>
            </a:endParaRPr>
          </a:p>
          <a:p>
            <a:pPr marL="457200" indent="4763" algn="l">
              <a:spcBef>
                <a:spcPct val="0"/>
              </a:spcBef>
              <a:spcAft>
                <a:spcPts val="3000"/>
              </a:spcAft>
            </a:pPr>
            <a:endParaRPr lang="en-US" sz="2000" dirty="0" smtClean="0">
              <a:solidFill>
                <a:schemeClr val="tx1"/>
              </a:solidFill>
            </a:endParaRPr>
          </a:p>
          <a:p>
            <a:pPr marL="457200" indent="4763" algn="l">
              <a:spcBef>
                <a:spcPct val="0"/>
              </a:spcBef>
              <a:spcAft>
                <a:spcPts val="3000"/>
              </a:spcAft>
            </a:pPr>
            <a:endParaRPr lang="en-US" sz="20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5175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0"/>
            <a:ext cx="7772400" cy="990600"/>
          </a:xfrm>
        </p:spPr>
        <p:txBody>
          <a:bodyPr/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NG9-1-1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GIS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219200"/>
            <a:ext cx="8077200" cy="4800600"/>
          </a:xfrm>
        </p:spPr>
        <p:txBody>
          <a:bodyPr/>
          <a:lstStyle/>
          <a:p>
            <a:pPr marL="914400" lvl="1" indent="-457200" algn="l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Validate local data </a:t>
            </a:r>
            <a:r>
              <a:rPr lang="en-US" sz="2000" dirty="0">
                <a:solidFill>
                  <a:schemeClr val="tx1"/>
                </a:solidFill>
              </a:rPr>
              <a:t>against statewide datasets and report findings back to local governments.</a:t>
            </a:r>
          </a:p>
          <a:p>
            <a:pPr marL="914400" lvl="1" indent="-457200" algn="l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/>
                </a:solidFill>
              </a:rPr>
              <a:t>Identify </a:t>
            </a:r>
            <a:r>
              <a:rPr lang="en-US" sz="2000" b="1" dirty="0">
                <a:solidFill>
                  <a:schemeClr val="tx1"/>
                </a:solidFill>
              </a:rPr>
              <a:t>and determine </a:t>
            </a:r>
            <a:r>
              <a:rPr lang="en-US" sz="2000" b="1" dirty="0" smtClean="0">
                <a:solidFill>
                  <a:schemeClr val="tx1"/>
                </a:solidFill>
              </a:rPr>
              <a:t>resources </a:t>
            </a:r>
            <a:r>
              <a:rPr lang="en-US" sz="2000" dirty="0" smtClean="0">
                <a:solidFill>
                  <a:schemeClr val="tx1"/>
                </a:solidFill>
              </a:rPr>
              <a:t>necessary for </a:t>
            </a:r>
            <a:r>
              <a:rPr lang="en-US" sz="2000" dirty="0">
                <a:solidFill>
                  <a:schemeClr val="tx1"/>
                </a:solidFill>
              </a:rPr>
              <a:t>a repeatable process for gathering, aggregating, standardizing, and storing the data for the State of Minnesota.</a:t>
            </a:r>
          </a:p>
          <a:p>
            <a:pPr marL="914400" lvl="1" indent="-457200" algn="l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Identify areas of the State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where </a:t>
            </a:r>
            <a:r>
              <a:rPr lang="en-US" sz="2000" dirty="0">
                <a:solidFill>
                  <a:schemeClr val="tx1"/>
                </a:solidFill>
              </a:rPr>
              <a:t>geospatial data and accuracy can be improved and identify funding to accomplish these improvements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</a:p>
          <a:p>
            <a:pPr marL="914400" lvl="1" indent="-457200" algn="l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/>
                </a:solidFill>
              </a:rPr>
              <a:t>Make statewide geospatial data available </a:t>
            </a:r>
            <a:r>
              <a:rPr lang="en-US" sz="2000" dirty="0" smtClean="0">
                <a:solidFill>
                  <a:schemeClr val="tx1"/>
                </a:solidFill>
              </a:rPr>
              <a:t>to stakeholders and provision data to NG9-1-1 services.</a:t>
            </a:r>
            <a:endParaRPr lang="en-US" sz="2000" dirty="0">
              <a:solidFill>
                <a:schemeClr val="tx1"/>
              </a:solidFill>
            </a:endParaRPr>
          </a:p>
          <a:p>
            <a:pPr marL="914400" lvl="1" indent="-457200" algn="l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lvl="1" algn="l">
              <a:spcBef>
                <a:spcPct val="0"/>
              </a:spcBef>
              <a:spcAft>
                <a:spcPts val="1200"/>
              </a:spcAft>
            </a:pP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2016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28600"/>
            <a:ext cx="7772400" cy="990600"/>
          </a:xfrm>
        </p:spPr>
        <p:txBody>
          <a:bodyPr/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Possible Geospatial Data Flow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113003" cy="589885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53024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609600" y="228600"/>
            <a:ext cx="8077200" cy="60960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GIS Data for NG9-1-1</a:t>
            </a:r>
            <a:endParaRPr lang="en-US" sz="3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81000" y="1295400"/>
            <a:ext cx="8991600" cy="5486400"/>
          </a:xfrm>
          <a:prstGeom prst="rect">
            <a:avLst/>
          </a:prstGeom>
        </p:spPr>
        <p:txBody>
          <a:bodyPr numCol="2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Font typeface="Arial" pitchFamily="34" charset="0"/>
              <a:buNone/>
              <a:defRPr/>
            </a:pPr>
            <a:r>
              <a:rPr lang="en-US" sz="380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Required</a:t>
            </a:r>
          </a:p>
          <a:p>
            <a:pPr lvl="1">
              <a:lnSpc>
                <a:spcPct val="80000"/>
              </a:lnSpc>
              <a:defRPr/>
            </a:pPr>
            <a:r>
              <a:rPr 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Street Centerlines</a:t>
            </a:r>
          </a:p>
          <a:p>
            <a:pPr lvl="1">
              <a:lnSpc>
                <a:spcPct val="80000"/>
              </a:lnSpc>
              <a:defRPr/>
            </a:pPr>
            <a:r>
              <a:rPr 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Address Points</a:t>
            </a:r>
          </a:p>
          <a:p>
            <a:pPr lvl="1">
              <a:lnSpc>
                <a:spcPct val="80000"/>
              </a:lnSpc>
              <a:defRPr/>
            </a:pPr>
            <a:r>
              <a:rPr 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Parcels</a:t>
            </a:r>
          </a:p>
          <a:p>
            <a:pPr lvl="1">
              <a:lnSpc>
                <a:spcPct val="80000"/>
              </a:lnSpc>
              <a:defRPr/>
            </a:pPr>
            <a:r>
              <a:rPr 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Emergency Service Boundaries</a:t>
            </a:r>
          </a:p>
          <a:p>
            <a:pPr lvl="2">
              <a:lnSpc>
                <a:spcPct val="80000"/>
              </a:lnSpc>
              <a:defRPr/>
            </a:pPr>
            <a:r>
              <a:rPr lang="en-US" sz="21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Fire</a:t>
            </a:r>
          </a:p>
          <a:p>
            <a:pPr lvl="2">
              <a:lnSpc>
                <a:spcPct val="80000"/>
              </a:lnSpc>
              <a:defRPr/>
            </a:pPr>
            <a:r>
              <a:rPr lang="en-US" sz="21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Law</a:t>
            </a:r>
          </a:p>
          <a:p>
            <a:pPr lvl="2">
              <a:lnSpc>
                <a:spcPct val="80000"/>
              </a:lnSpc>
              <a:defRPr/>
            </a:pPr>
            <a:r>
              <a:rPr lang="en-US" sz="21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Medical</a:t>
            </a:r>
          </a:p>
          <a:p>
            <a:pPr lvl="2">
              <a:lnSpc>
                <a:spcPct val="80000"/>
              </a:lnSpc>
              <a:defRPr/>
            </a:pPr>
            <a:r>
              <a:rPr lang="en-US" sz="21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PSAP</a:t>
            </a:r>
          </a:p>
          <a:p>
            <a:pPr lvl="1">
              <a:lnSpc>
                <a:spcPct val="80000"/>
              </a:lnSpc>
              <a:defRPr/>
            </a:pPr>
            <a:r>
              <a:rPr 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Community Boundaries</a:t>
            </a:r>
          </a:p>
          <a:p>
            <a:pPr lvl="1">
              <a:lnSpc>
                <a:spcPct val="80000"/>
              </a:lnSpc>
              <a:defRPr/>
            </a:pPr>
            <a:r>
              <a:rPr 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Authoritative Boundaries</a:t>
            </a:r>
          </a:p>
          <a:p>
            <a:pPr marL="0" indent="0">
              <a:lnSpc>
                <a:spcPct val="80000"/>
              </a:lnSpc>
              <a:buFont typeface="Arial" pitchFamily="34" charset="0"/>
              <a:buNone/>
              <a:defRPr/>
            </a:pPr>
            <a:endParaRPr lang="en-US" sz="240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0" indent="0">
              <a:lnSpc>
                <a:spcPct val="80000"/>
              </a:lnSpc>
              <a:buFont typeface="Arial" pitchFamily="34" charset="0"/>
              <a:buNone/>
              <a:defRPr/>
            </a:pPr>
            <a:endParaRPr lang="en-US" sz="240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0" indent="0">
              <a:lnSpc>
                <a:spcPct val="80000"/>
              </a:lnSpc>
              <a:buFont typeface="Arial" pitchFamily="34" charset="0"/>
              <a:buNone/>
              <a:defRPr/>
            </a:pPr>
            <a:endParaRPr lang="en-US" sz="240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0" indent="0">
              <a:lnSpc>
                <a:spcPct val="80000"/>
              </a:lnSpc>
              <a:buFont typeface="Arial" pitchFamily="34" charset="0"/>
              <a:buNone/>
              <a:defRPr/>
            </a:pPr>
            <a:endParaRPr lang="en-US" sz="240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0" indent="0">
              <a:lnSpc>
                <a:spcPct val="80000"/>
              </a:lnSpc>
              <a:buFont typeface="Arial" pitchFamily="34" charset="0"/>
              <a:buNone/>
              <a:defRPr/>
            </a:pPr>
            <a:endParaRPr lang="en-US" sz="240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0" indent="0">
              <a:lnSpc>
                <a:spcPct val="80000"/>
              </a:lnSpc>
              <a:buFont typeface="Arial" pitchFamily="34" charset="0"/>
              <a:buNone/>
              <a:defRPr/>
            </a:pPr>
            <a:endParaRPr lang="en-US" sz="240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0" indent="0">
              <a:lnSpc>
                <a:spcPct val="80000"/>
              </a:lnSpc>
              <a:buFont typeface="Arial" pitchFamily="34" charset="0"/>
              <a:buNone/>
              <a:defRPr/>
            </a:pPr>
            <a:endParaRPr lang="en-US" sz="240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0" indent="0">
              <a:lnSpc>
                <a:spcPct val="80000"/>
              </a:lnSpc>
              <a:buFont typeface="Arial" pitchFamily="34" charset="0"/>
              <a:buNone/>
              <a:defRPr/>
            </a:pPr>
            <a:endParaRPr lang="en-US" sz="240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0" indent="0">
              <a:lnSpc>
                <a:spcPct val="80000"/>
              </a:lnSpc>
              <a:buFont typeface="Arial" pitchFamily="34" charset="0"/>
              <a:buNone/>
              <a:defRPr/>
            </a:pPr>
            <a:endParaRPr lang="en-US" sz="240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0" indent="0">
              <a:lnSpc>
                <a:spcPct val="80000"/>
              </a:lnSpc>
              <a:buFont typeface="Arial" pitchFamily="34" charset="0"/>
              <a:buNone/>
              <a:defRPr/>
            </a:pPr>
            <a:endParaRPr lang="en-US" sz="240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0" indent="0">
              <a:lnSpc>
                <a:spcPct val="80000"/>
              </a:lnSpc>
              <a:buFont typeface="Arial" pitchFamily="34" charset="0"/>
              <a:buNone/>
              <a:defRPr/>
            </a:pPr>
            <a:r>
              <a:rPr lang="en-US" sz="380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Recommended</a:t>
            </a:r>
          </a:p>
          <a:p>
            <a:pPr lvl="1">
              <a:lnSpc>
                <a:spcPct val="80000"/>
              </a:lnSpc>
              <a:defRPr/>
            </a:pPr>
            <a:r>
              <a:rPr lang="en-US" sz="26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Water Features</a:t>
            </a:r>
          </a:p>
          <a:p>
            <a:pPr lvl="1">
              <a:lnSpc>
                <a:spcPct val="80000"/>
              </a:lnSpc>
              <a:defRPr/>
            </a:pPr>
            <a:r>
              <a:rPr lang="en-US" sz="26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Railroads</a:t>
            </a:r>
          </a:p>
          <a:p>
            <a:pPr lvl="1">
              <a:lnSpc>
                <a:spcPct val="80000"/>
              </a:lnSpc>
              <a:defRPr/>
            </a:pPr>
            <a:r>
              <a:rPr lang="en-US" sz="26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Trails</a:t>
            </a:r>
          </a:p>
          <a:p>
            <a:pPr lvl="1">
              <a:lnSpc>
                <a:spcPct val="80000"/>
              </a:lnSpc>
              <a:defRPr/>
            </a:pPr>
            <a:r>
              <a:rPr lang="en-US" sz="26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Driveways</a:t>
            </a:r>
          </a:p>
          <a:p>
            <a:pPr lvl="1">
              <a:lnSpc>
                <a:spcPct val="80000"/>
              </a:lnSpc>
              <a:defRPr/>
            </a:pPr>
            <a:r>
              <a:rPr lang="en-US" sz="26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Mile Markers</a:t>
            </a:r>
          </a:p>
          <a:p>
            <a:pPr lvl="1">
              <a:lnSpc>
                <a:spcPct val="80000"/>
              </a:lnSpc>
              <a:defRPr/>
            </a:pPr>
            <a:r>
              <a:rPr lang="en-US" sz="26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Common Places</a:t>
            </a:r>
          </a:p>
          <a:p>
            <a:pPr lvl="2">
              <a:lnSpc>
                <a:spcPct val="80000"/>
              </a:lnSpc>
              <a:defRPr/>
            </a:pPr>
            <a:r>
              <a:rPr lang="en-US" sz="21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Schools</a:t>
            </a:r>
            <a:endParaRPr lang="en-US" sz="210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lvl="2">
              <a:lnSpc>
                <a:spcPct val="80000"/>
              </a:lnSpc>
              <a:defRPr/>
            </a:pPr>
            <a:r>
              <a:rPr lang="en-US" sz="21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Churches</a:t>
            </a:r>
            <a:endParaRPr lang="en-US" sz="210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lvl="2">
              <a:lnSpc>
                <a:spcPct val="80000"/>
              </a:lnSpc>
              <a:defRPr/>
            </a:pPr>
            <a:r>
              <a:rPr lang="en-US" sz="21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Hospitals</a:t>
            </a:r>
          </a:p>
          <a:p>
            <a:pPr lvl="2">
              <a:lnSpc>
                <a:spcPct val="80000"/>
              </a:lnSpc>
              <a:defRPr/>
            </a:pPr>
            <a:r>
              <a:rPr lang="en-US" sz="21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Businesses</a:t>
            </a:r>
          </a:p>
          <a:p>
            <a:pPr lvl="2">
              <a:lnSpc>
                <a:spcPct val="80000"/>
              </a:lnSpc>
              <a:defRPr/>
            </a:pPr>
            <a:r>
              <a:rPr lang="en-US" sz="21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Landmarks</a:t>
            </a:r>
          </a:p>
          <a:p>
            <a:pPr lvl="1">
              <a:lnSpc>
                <a:spcPct val="80000"/>
              </a:lnSpc>
              <a:defRPr/>
            </a:pPr>
            <a:r>
              <a:rPr 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Cell Towers</a:t>
            </a:r>
          </a:p>
          <a:p>
            <a:pPr lvl="1">
              <a:lnSpc>
                <a:spcPct val="80000"/>
              </a:lnSpc>
              <a:defRPr/>
            </a:pPr>
            <a:r>
              <a:rPr 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AVL</a:t>
            </a:r>
          </a:p>
          <a:p>
            <a:pPr lvl="1">
              <a:lnSpc>
                <a:spcPct val="80000"/>
              </a:lnSpc>
              <a:defRPr/>
            </a:pPr>
            <a:r>
              <a:rPr 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Weather</a:t>
            </a:r>
          </a:p>
          <a:p>
            <a:pPr lvl="1">
              <a:lnSpc>
                <a:spcPct val="80000"/>
              </a:lnSpc>
              <a:defRPr/>
            </a:pPr>
            <a:r>
              <a:rPr 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Traffic</a:t>
            </a:r>
            <a:endParaRPr lang="en-US" sz="2400" dirty="0" smtClean="0">
              <a:solidFill>
                <a:prstClr val="black"/>
              </a:solidFill>
            </a:endParaRPr>
          </a:p>
          <a:p>
            <a:pPr lvl="1">
              <a:lnSpc>
                <a:spcPct val="80000"/>
              </a:lnSpc>
              <a:defRPr/>
            </a:pPr>
            <a:r>
              <a:rPr 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Camera Feeds</a:t>
            </a:r>
          </a:p>
          <a:p>
            <a:pPr lvl="1">
              <a:lnSpc>
                <a:spcPct val="80000"/>
              </a:lnSpc>
              <a:defRPr/>
            </a:pPr>
            <a:r>
              <a:rPr 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Imagery</a:t>
            </a:r>
          </a:p>
          <a:p>
            <a:pPr lvl="1">
              <a:lnSpc>
                <a:spcPct val="80000"/>
              </a:lnSpc>
              <a:defRPr/>
            </a:pPr>
            <a:r>
              <a:rPr 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3D Landscape and Buildings</a:t>
            </a:r>
          </a:p>
          <a:p>
            <a:pPr lvl="1">
              <a:lnSpc>
                <a:spcPct val="80000"/>
              </a:lnSpc>
              <a:defRPr/>
            </a:pPr>
            <a:r>
              <a:rPr 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Premise Info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378001"/>
            <a:ext cx="2514600" cy="2022799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16964459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4381502"/>
            <a:ext cx="2193241" cy="186689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228600"/>
            <a:ext cx="8077200" cy="565814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GIS in </a:t>
            </a:r>
            <a:r>
              <a:rPr lang="en-US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NG9-1-1</a:t>
            </a:r>
            <a:endParaRPr lang="en-US" sz="3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381000" y="1219200"/>
            <a:ext cx="83058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Font typeface="Arial" pitchFamily="34" charset="0"/>
              <a:buNone/>
              <a:defRPr/>
            </a:pPr>
            <a:r>
              <a:rPr lang="en-US" sz="32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Who’s involved?</a:t>
            </a:r>
          </a:p>
          <a:p>
            <a:pPr lvl="1">
              <a:lnSpc>
                <a:spcPct val="80000"/>
              </a:lnSpc>
              <a:defRPr/>
            </a:pPr>
            <a:r>
              <a:rPr lang="en-US" sz="22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Government:  Tribal, City, County, Regional, State, National</a:t>
            </a:r>
          </a:p>
          <a:p>
            <a:pPr lvl="2">
              <a:lnSpc>
                <a:spcPct val="80000"/>
              </a:lnSpc>
              <a:defRPr/>
            </a:pPr>
            <a:r>
              <a:rPr lang="en-US" sz="2000" dirty="0">
                <a:solidFill>
                  <a:prstClr val="black">
                    <a:lumMod val="85000"/>
                    <a:lumOff val="15000"/>
                  </a:prstClr>
                </a:solidFill>
              </a:rPr>
              <a:t>DPS, </a:t>
            </a:r>
            <a:r>
              <a:rPr lang="en-US" sz="2000" dirty="0" err="1">
                <a:solidFill>
                  <a:prstClr val="black">
                    <a:lumMod val="85000"/>
                    <a:lumOff val="15000"/>
                  </a:prstClr>
                </a:solidFill>
              </a:rPr>
              <a:t>MnGeo</a:t>
            </a:r>
            <a:r>
              <a:rPr lang="en-US" sz="2000" dirty="0">
                <a:solidFill>
                  <a:prstClr val="black">
                    <a:lumMod val="85000"/>
                    <a:lumOff val="15000"/>
                  </a:prstClr>
                </a:solidFill>
              </a:rPr>
              <a:t>, DOT, DNR</a:t>
            </a:r>
          </a:p>
          <a:p>
            <a:pPr lvl="2">
              <a:lnSpc>
                <a:spcPct val="80000"/>
              </a:lnSpc>
              <a:defRPr/>
            </a:pPr>
            <a:r>
              <a:rPr lang="en-US" sz="2000" dirty="0">
                <a:solidFill>
                  <a:prstClr val="black">
                    <a:lumMod val="85000"/>
                    <a:lumOff val="15000"/>
                  </a:prstClr>
                </a:solidFill>
              </a:rPr>
              <a:t>MESB, </a:t>
            </a:r>
            <a:r>
              <a:rPr lang="en-US" sz="2000" dirty="0" err="1" smtClean="0">
                <a:solidFill>
                  <a:prstClr val="black"/>
                </a:solidFill>
              </a:rPr>
              <a:t>MetroGIS</a:t>
            </a:r>
            <a:endParaRPr lang="en-US" sz="2000" dirty="0" smtClean="0">
              <a:solidFill>
                <a:prstClr val="black"/>
              </a:solidFill>
            </a:endParaRPr>
          </a:p>
          <a:p>
            <a:pPr lvl="2">
              <a:lnSpc>
                <a:spcPct val="80000"/>
              </a:lnSpc>
              <a:defRPr/>
            </a:pPr>
            <a:r>
              <a:rPr lang="en-US" sz="20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City and County GIS Departments</a:t>
            </a:r>
            <a:endParaRPr lang="en-US" sz="2000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lvl="2">
              <a:lnSpc>
                <a:spcPct val="80000"/>
              </a:lnSpc>
              <a:defRPr/>
            </a:pPr>
            <a:r>
              <a:rPr lang="en-US" sz="20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PSAP Managers</a:t>
            </a:r>
          </a:p>
          <a:p>
            <a:pPr lvl="2">
              <a:lnSpc>
                <a:spcPct val="80000"/>
              </a:lnSpc>
              <a:defRPr/>
            </a:pPr>
            <a:r>
              <a:rPr lang="en-US" sz="20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Call takers, Dispatchers, and Responders</a:t>
            </a:r>
          </a:p>
          <a:p>
            <a:pPr lvl="2">
              <a:lnSpc>
                <a:spcPct val="80000"/>
              </a:lnSpc>
              <a:defRPr/>
            </a:pPr>
            <a:r>
              <a:rPr lang="en-US" sz="20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MSAG Coordinators</a:t>
            </a:r>
          </a:p>
          <a:p>
            <a:pPr lvl="2">
              <a:lnSpc>
                <a:spcPct val="80000"/>
              </a:lnSpc>
              <a:defRPr/>
            </a:pPr>
            <a:r>
              <a:rPr lang="en-US" sz="20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Addressing, Planning and Zoning, Assessor’s Office</a:t>
            </a:r>
          </a:p>
          <a:p>
            <a:pPr lvl="2">
              <a:lnSpc>
                <a:spcPct val="80000"/>
              </a:lnSpc>
              <a:defRPr/>
            </a:pPr>
            <a:r>
              <a:rPr lang="en-US" sz="20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Schools, Colleges, and Universities</a:t>
            </a:r>
            <a:endParaRPr lang="en-US" sz="220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lvl="1">
              <a:lnSpc>
                <a:spcPct val="80000"/>
              </a:lnSpc>
              <a:defRPr/>
            </a:pPr>
            <a:r>
              <a:rPr lang="en-US" sz="22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Vendors and Contractors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3554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90500"/>
            <a:ext cx="8305800" cy="990600"/>
          </a:xfrm>
        </p:spPr>
        <p:txBody>
          <a:bodyPr/>
          <a:lstStyle/>
          <a:p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 Project Tasks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181100"/>
            <a:ext cx="8077200" cy="5105400"/>
          </a:xfrm>
        </p:spPr>
        <p:txBody>
          <a:bodyPr/>
          <a:lstStyle/>
          <a:p>
            <a:pPr marL="914400" lvl="1" indent="-457200" algn="l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Plan</a:t>
            </a:r>
          </a:p>
          <a:p>
            <a:pPr marL="914400" lvl="1" indent="-457200" algn="l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9-1-1 GIS Survey</a:t>
            </a:r>
          </a:p>
          <a:p>
            <a:pPr marL="914400" lvl="1" indent="-457200" algn="l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Outreach to PSAPs and GIS sources</a:t>
            </a:r>
          </a:p>
          <a:p>
            <a:pPr marL="914400" lvl="1" indent="-457200" algn="l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9-1-1 GIS Standards</a:t>
            </a:r>
          </a:p>
          <a:p>
            <a:pPr marL="914400" lvl="1" indent="-457200" algn="l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NG9-1-1 GIS Committee</a:t>
            </a:r>
          </a:p>
          <a:p>
            <a:pPr lvl="1" algn="l">
              <a:spcBef>
                <a:spcPct val="0"/>
              </a:spcBef>
              <a:spcAft>
                <a:spcPts val="1200"/>
              </a:spcAft>
            </a:pPr>
            <a:endParaRPr lang="en-US" sz="2000" dirty="0" smtClean="0">
              <a:solidFill>
                <a:schemeClr val="tx1"/>
              </a:solidFill>
            </a:endParaRPr>
          </a:p>
          <a:p>
            <a:pPr marL="457200" indent="-111125" algn="l">
              <a:spcBef>
                <a:spcPct val="0"/>
              </a:spcBef>
              <a:spcAft>
                <a:spcPts val="3000"/>
              </a:spcAft>
            </a:pPr>
            <a:endParaRPr lang="en-US" sz="2000" dirty="0" smtClean="0">
              <a:solidFill>
                <a:schemeClr val="tx1"/>
              </a:solidFill>
            </a:endParaRPr>
          </a:p>
          <a:p>
            <a:pPr marL="457200" indent="4763" algn="l">
              <a:spcBef>
                <a:spcPct val="0"/>
              </a:spcBef>
              <a:spcAft>
                <a:spcPts val="3000"/>
              </a:spcAft>
            </a:pPr>
            <a:endParaRPr lang="en-US" sz="2000" dirty="0" smtClean="0">
              <a:solidFill>
                <a:schemeClr val="tx1"/>
              </a:solidFill>
            </a:endParaRPr>
          </a:p>
          <a:p>
            <a:pPr marL="457200" indent="4763" algn="l">
              <a:spcBef>
                <a:spcPct val="0"/>
              </a:spcBef>
              <a:spcAft>
                <a:spcPts val="3000"/>
              </a:spcAft>
            </a:pPr>
            <a:endParaRPr lang="en-US" sz="20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6430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667000" y="4093090"/>
            <a:ext cx="3505200" cy="2438400"/>
          </a:xfrm>
        </p:spPr>
        <p:txBody>
          <a:bodyPr/>
          <a:lstStyle/>
          <a:p>
            <a:r>
              <a:rPr lang="en-US" dirty="0" smtClean="0"/>
              <a:t>Adam Iten, Project Manager</a:t>
            </a:r>
          </a:p>
          <a:p>
            <a:r>
              <a:rPr lang="en-US" dirty="0" smtClean="0">
                <a:hlinkClick r:id="rId3"/>
              </a:rPr>
              <a:t>Adam.Iten@state.mn.us</a:t>
            </a:r>
            <a:endParaRPr lang="en-US" dirty="0" smtClean="0"/>
          </a:p>
          <a:p>
            <a:r>
              <a:rPr lang="en-US" dirty="0" smtClean="0"/>
              <a:t>651-201-7559</a:t>
            </a:r>
          </a:p>
          <a:p>
            <a:endParaRPr lang="en-US" dirty="0" smtClean="0"/>
          </a:p>
          <a:p>
            <a:r>
              <a:rPr lang="en-US" dirty="0" smtClean="0"/>
              <a:t>John Hoshal</a:t>
            </a:r>
          </a:p>
          <a:p>
            <a:r>
              <a:rPr lang="en-US" dirty="0" smtClean="0">
                <a:hlinkClick r:id="rId4"/>
              </a:rPr>
              <a:t>John.Hoshal@state.mn.us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651-201-2482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09800" y="152400"/>
            <a:ext cx="4724400" cy="609600"/>
          </a:xfrm>
        </p:spPr>
        <p:txBody>
          <a:bodyPr/>
          <a:lstStyle/>
          <a:p>
            <a:pPr algn="ctr"/>
            <a:r>
              <a:rPr lang="en-US" b="1" dirty="0" smtClean="0">
                <a:latin typeface="+mj-lt"/>
              </a:rPr>
              <a:t>Thank  you!</a:t>
            </a:r>
            <a:endParaRPr lang="en-US" b="1" dirty="0"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85128"/>
            <a:ext cx="5257800" cy="2684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053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Jim Krumrie, </a:t>
            </a:r>
            <a:r>
              <a:rPr lang="en-US" dirty="0" err="1" smtClean="0"/>
              <a:t>MnGeo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r>
              <a:rPr lang="en-US" dirty="0" smtClean="0"/>
              <a:t>Parcel, centerline, address points interim collect update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1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2900" y="304800"/>
            <a:ext cx="5943600" cy="381000"/>
          </a:xfrm>
        </p:spPr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09600" y="1066800"/>
            <a:ext cx="7391400" cy="56388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Call </a:t>
            </a:r>
            <a:r>
              <a:rPr lang="en-US" dirty="0"/>
              <a:t>to order and </a:t>
            </a:r>
            <a:r>
              <a:rPr lang="en-US" dirty="0" smtClean="0"/>
              <a:t>introductions</a:t>
            </a:r>
            <a:endParaRPr lang="en-US" dirty="0"/>
          </a:p>
          <a:p>
            <a:r>
              <a:rPr lang="en-US" dirty="0" smtClean="0"/>
              <a:t>Approval </a:t>
            </a:r>
            <a:r>
              <a:rPr lang="en-US" dirty="0"/>
              <a:t>of </a:t>
            </a:r>
            <a:r>
              <a:rPr lang="en-US" dirty="0" smtClean="0"/>
              <a:t>Sept. 24 meeting minutes</a:t>
            </a:r>
          </a:p>
          <a:p>
            <a:r>
              <a:rPr lang="en-US" dirty="0" smtClean="0"/>
              <a:t>General fund proposal update</a:t>
            </a:r>
          </a:p>
          <a:p>
            <a:r>
              <a:rPr lang="en-US" dirty="0" smtClean="0"/>
              <a:t>Next Generation 9-1-1 project</a:t>
            </a:r>
          </a:p>
          <a:p>
            <a:r>
              <a:rPr lang="en-US" dirty="0" smtClean="0"/>
              <a:t>Parcel, centerlines, address points interim collect</a:t>
            </a:r>
          </a:p>
          <a:p>
            <a:r>
              <a:rPr lang="en-US" dirty="0" smtClean="0"/>
              <a:t>Data sharing initiatives update </a:t>
            </a:r>
            <a:endParaRPr lang="en-US" dirty="0"/>
          </a:p>
          <a:p>
            <a:r>
              <a:rPr lang="en-US" dirty="0" smtClean="0"/>
              <a:t>Break – Networking</a:t>
            </a:r>
          </a:p>
          <a:p>
            <a:r>
              <a:rPr lang="en-US" dirty="0" smtClean="0"/>
              <a:t>Archiving issues</a:t>
            </a:r>
          </a:p>
          <a:p>
            <a:r>
              <a:rPr lang="en-US" dirty="0" smtClean="0"/>
              <a:t>FSA NAIP 2015</a:t>
            </a:r>
          </a:p>
          <a:p>
            <a:r>
              <a:rPr lang="en-US" dirty="0" smtClean="0"/>
              <a:t>Higher education GIS training/courses survey results</a:t>
            </a:r>
          </a:p>
          <a:p>
            <a:r>
              <a:rPr lang="en-US" dirty="0" smtClean="0"/>
              <a:t>Discussion of enterprise services needed</a:t>
            </a:r>
          </a:p>
          <a:p>
            <a:r>
              <a:rPr lang="en-US" dirty="0" err="1" smtClean="0"/>
              <a:t>MnGeo</a:t>
            </a:r>
            <a:r>
              <a:rPr lang="en-US" dirty="0" smtClean="0"/>
              <a:t> </a:t>
            </a:r>
            <a:r>
              <a:rPr lang="en-US" dirty="0"/>
              <a:t>priority efforts updates </a:t>
            </a:r>
            <a:endParaRPr lang="en-US" dirty="0" smtClean="0"/>
          </a:p>
          <a:p>
            <a:r>
              <a:rPr lang="en-US" dirty="0" smtClean="0"/>
              <a:t>Adjourn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16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357" t="9517" r="6264" b="12186"/>
          <a:stretch/>
        </p:blipFill>
        <p:spPr>
          <a:xfrm>
            <a:off x="533400" y="958785"/>
            <a:ext cx="4572000" cy="5237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943599" y="3048000"/>
            <a:ext cx="2743200" cy="15081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87 counties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50 counties contacted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Data collected from 24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r>
              <a:rPr lang="en-US" sz="1400" dirty="0" smtClean="0"/>
              <a:t>3 cities</a:t>
            </a:r>
            <a:endParaRPr lang="en-US" sz="800" dirty="0" smtClean="0"/>
          </a:p>
          <a:p>
            <a:endParaRPr lang="en-US" sz="1400" dirty="0" smtClean="0"/>
          </a:p>
          <a:p>
            <a:r>
              <a:rPr lang="en-US" sz="1400" dirty="0" smtClean="0"/>
              <a:t> 1 Indian Reservation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34192" y="958785"/>
            <a:ext cx="245260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Status of County Data Collection</a:t>
            </a:r>
          </a:p>
          <a:p>
            <a:r>
              <a:rPr lang="en-US" sz="1600" dirty="0" smtClean="0"/>
              <a:t>(as of 1/26/2015)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4081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Schedule</a:t>
            </a:r>
            <a:endParaRPr lang="en-US" dirty="0"/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55900494"/>
              </p:ext>
            </p:extLst>
          </p:nvPr>
        </p:nvGraphicFramePr>
        <p:xfrm>
          <a:off x="4191000" y="1371600"/>
          <a:ext cx="4419600" cy="28346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352800"/>
                <a:gridCol w="1066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Milestones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Target Date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kern="1200" baseline="0" dirty="0" smtClean="0"/>
                        <a:t>Collect all available data</a:t>
                      </a:r>
                      <a:endParaRPr lang="en-US" sz="18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May 2015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kern="1200" baseline="0" dirty="0" smtClean="0"/>
                        <a:t>Standardize the three layers 	</a:t>
                      </a:r>
                      <a:endParaRPr lang="en-US" sz="18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Oct</a:t>
                      </a:r>
                    </a:p>
                    <a:p>
                      <a:r>
                        <a:rPr lang="en-US" dirty="0" smtClean="0"/>
                        <a:t>2015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kern="1200" baseline="0" dirty="0" smtClean="0"/>
                        <a:t>Aggregate the three layers into single statewide datasets (likely to have gaps) 	</a:t>
                      </a:r>
                      <a:endParaRPr lang="en-US" sz="18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Jan 2016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357" t="9517" r="6264" b="12186"/>
          <a:stretch/>
        </p:blipFill>
        <p:spPr>
          <a:xfrm>
            <a:off x="304800" y="1752599"/>
            <a:ext cx="3429000" cy="3928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915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Issues, Concerns </a:t>
            </a:r>
            <a:r>
              <a:rPr lang="en-US" dirty="0" smtClean="0"/>
              <a:t>and </a:t>
            </a:r>
            <a:r>
              <a:rPr lang="en-US" dirty="0" smtClean="0"/>
              <a:t>Risks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000" dirty="0" smtClean="0"/>
              <a:t>Limited resources available to work on this</a:t>
            </a:r>
          </a:p>
          <a:p>
            <a:endParaRPr lang="en-US" sz="2000" dirty="0" smtClean="0"/>
          </a:p>
          <a:p>
            <a:r>
              <a:rPr lang="en-US" sz="2000" dirty="0" smtClean="0"/>
              <a:t>Although most counties seem to have at least Parcels...</a:t>
            </a:r>
          </a:p>
          <a:p>
            <a:pPr lvl="1"/>
            <a:r>
              <a:rPr lang="en-US" sz="2000" dirty="0" smtClean="0"/>
              <a:t>Many partners are reluctant to share especially with the public (i.e. require data release agreements)</a:t>
            </a:r>
          </a:p>
          <a:p>
            <a:pPr lvl="1"/>
            <a:r>
              <a:rPr lang="en-US" sz="2000" dirty="0" smtClean="0"/>
              <a:t>Data content </a:t>
            </a:r>
            <a:r>
              <a:rPr lang="en-US" sz="2000" dirty="0" smtClean="0"/>
              <a:t>and </a:t>
            </a:r>
            <a:r>
              <a:rPr lang="en-US" sz="2000" dirty="0" smtClean="0"/>
              <a:t>quality varies between counties (and sometimes within counties)</a:t>
            </a:r>
          </a:p>
          <a:p>
            <a:pPr lvl="1"/>
            <a:r>
              <a:rPr lang="en-US" sz="2000" dirty="0" smtClean="0"/>
              <a:t>Many partners do not respond quickly to the requests therefore requiring the need to contact multiple times</a:t>
            </a:r>
          </a:p>
          <a:p>
            <a:pPr lvl="1"/>
            <a:endParaRPr lang="en-US" sz="2000" dirty="0"/>
          </a:p>
          <a:p>
            <a:r>
              <a:rPr lang="en-US" sz="2000" dirty="0" smtClean="0"/>
              <a:t>No established standards for data (although…)</a:t>
            </a:r>
          </a:p>
          <a:p>
            <a:pPr lvl="1"/>
            <a:r>
              <a:rPr lang="en-US" sz="1600" dirty="0" smtClean="0"/>
              <a:t>Draft standard being discussed</a:t>
            </a:r>
          </a:p>
          <a:p>
            <a:pPr lvl="1"/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2659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152400"/>
            <a:ext cx="8610600" cy="701675"/>
          </a:xfrm>
        </p:spPr>
        <p:txBody>
          <a:bodyPr/>
          <a:lstStyle/>
          <a:p>
            <a:pPr algn="l"/>
            <a:r>
              <a:rPr lang="en-US" sz="2800" dirty="0" smtClean="0"/>
              <a:t>MnGeo’s Proposal for Future Parcel Data Collection</a:t>
            </a:r>
            <a:endParaRPr lang="en-US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type="body" sz="quarter" idx="12"/>
          </p:nvPr>
        </p:nvSpPr>
        <p:spPr>
          <a:xfrm>
            <a:off x="609600" y="1295400"/>
            <a:ext cx="5029200" cy="4953000"/>
          </a:xfrm>
        </p:spPr>
        <p:txBody>
          <a:bodyPr/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Leverage Department of Revenue’s new property records system</a:t>
            </a:r>
          </a:p>
          <a:p>
            <a:pPr lvl="1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To be implemented in September 2016 and then updated quarterly</a:t>
            </a:r>
          </a:p>
          <a:p>
            <a:pPr lvl="1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Contains most attributes requested by Minnesota Parcels and Land Records Committee (more may be added after 2016)</a:t>
            </a:r>
          </a:p>
          <a:p>
            <a:pPr lvl="1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Data already standardized</a:t>
            </a: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MnGeo would collect parcel boundaries and join with PRISM-supplied attributes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3382" y="1752600"/>
            <a:ext cx="1892918" cy="183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5972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Dan Ross/Geoff Maas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sharing Initiatives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29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ashingt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600" y="1909813"/>
            <a:ext cx="914400" cy="14576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304800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</a:rPr>
              <a:t>Free + Open Data: Recent  Developments</a:t>
            </a:r>
            <a:endParaRPr lang="en-US" sz="48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3600" y="1214021"/>
            <a:ext cx="6096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Clay County</a:t>
            </a:r>
          </a:p>
          <a:p>
            <a:r>
              <a:rPr lang="en-US" sz="2100" dirty="0" smtClean="0">
                <a:solidFill>
                  <a:prstClr val="black"/>
                </a:solidFill>
              </a:rPr>
              <a:t>Adopted a ‘free and open’ resolution (Oct 28, 2014)</a:t>
            </a:r>
          </a:p>
          <a:p>
            <a:endParaRPr lang="en-US" dirty="0" smtClean="0">
              <a:solidFill>
                <a:prstClr val="black"/>
              </a:solidFill>
            </a:endParaRPr>
          </a:p>
          <a:p>
            <a:r>
              <a:rPr lang="en-US" sz="2800" b="1" dirty="0" smtClean="0">
                <a:solidFill>
                  <a:prstClr val="black"/>
                </a:solidFill>
              </a:rPr>
              <a:t>Washington County</a:t>
            </a:r>
          </a:p>
          <a:p>
            <a:r>
              <a:rPr lang="en-US" sz="2100" dirty="0" smtClean="0">
                <a:solidFill>
                  <a:prstClr val="black"/>
                </a:solidFill>
              </a:rPr>
              <a:t>Adopted a ‘free and open’ resolution (Nov 18, 2014)</a:t>
            </a:r>
          </a:p>
          <a:p>
            <a:endParaRPr lang="en-US" dirty="0" smtClean="0">
              <a:solidFill>
                <a:prstClr val="black"/>
              </a:solidFill>
            </a:endParaRPr>
          </a:p>
          <a:p>
            <a:r>
              <a:rPr lang="en-US" sz="2800" b="1" dirty="0" smtClean="0">
                <a:solidFill>
                  <a:prstClr val="black"/>
                </a:solidFill>
              </a:rPr>
              <a:t>Stearns County</a:t>
            </a:r>
          </a:p>
          <a:p>
            <a:r>
              <a:rPr lang="en-US" sz="2100" dirty="0" smtClean="0">
                <a:solidFill>
                  <a:prstClr val="black"/>
                </a:solidFill>
              </a:rPr>
              <a:t>Published their data on their website (Dec 2014)</a:t>
            </a:r>
          </a:p>
          <a:p>
            <a:endParaRPr lang="en-US" dirty="0" smtClean="0">
              <a:solidFill>
                <a:prstClr val="black"/>
              </a:solidFill>
            </a:endParaRPr>
          </a:p>
          <a:p>
            <a:r>
              <a:rPr lang="en-US" sz="2800" b="1" dirty="0" smtClean="0">
                <a:solidFill>
                  <a:prstClr val="black"/>
                </a:solidFill>
              </a:rPr>
              <a:t>Sherburne County</a:t>
            </a:r>
          </a:p>
          <a:p>
            <a:r>
              <a:rPr lang="en-US" sz="2100" dirty="0" smtClean="0">
                <a:solidFill>
                  <a:prstClr val="black"/>
                </a:solidFill>
              </a:rPr>
              <a:t>‘Zeroed out’ their fees for GIS Data (Jan 1, 2015)</a:t>
            </a:r>
          </a:p>
          <a:p>
            <a:endParaRPr lang="en-US" dirty="0" smtClean="0">
              <a:solidFill>
                <a:prstClr val="black"/>
              </a:solidFill>
            </a:endParaRPr>
          </a:p>
          <a:p>
            <a:r>
              <a:rPr lang="en-US" sz="2800" b="1" dirty="0" smtClean="0">
                <a:solidFill>
                  <a:prstClr val="black"/>
                </a:solidFill>
              </a:rPr>
              <a:t>Borchert Map Library Staff</a:t>
            </a:r>
          </a:p>
          <a:p>
            <a:r>
              <a:rPr lang="en-US" sz="2000" b="1" dirty="0" smtClean="0">
                <a:solidFill>
                  <a:prstClr val="black"/>
                </a:solidFill>
              </a:rPr>
              <a:t>(University of Minnesota)</a:t>
            </a:r>
          </a:p>
          <a:p>
            <a:r>
              <a:rPr lang="en-US" sz="2000" i="1" dirty="0" smtClean="0">
                <a:solidFill>
                  <a:prstClr val="black"/>
                </a:solidFill>
              </a:rPr>
              <a:t>Volunteered to </a:t>
            </a:r>
            <a:r>
              <a:rPr lang="en-US" sz="2000" i="1" dirty="0" smtClean="0">
                <a:solidFill>
                  <a:prstClr val="black"/>
                </a:solidFill>
              </a:rPr>
              <a:t>track </a:t>
            </a:r>
            <a:r>
              <a:rPr lang="en-US" sz="2000" i="1" dirty="0" smtClean="0">
                <a:solidFill>
                  <a:prstClr val="black"/>
                </a:solidFill>
              </a:rPr>
              <a:t>county by county data availability</a:t>
            </a:r>
          </a:p>
        </p:txBody>
      </p:sp>
      <p:pic>
        <p:nvPicPr>
          <p:cNvPr id="5" name="Picture 4" descr="Cla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7509" y="1005245"/>
            <a:ext cx="997491" cy="990600"/>
          </a:xfrm>
          <a:prstGeom prst="rect">
            <a:avLst/>
          </a:prstGeom>
        </p:spPr>
      </p:pic>
      <p:pic>
        <p:nvPicPr>
          <p:cNvPr id="11" name="Picture 10" descr="Sherburn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8200" y="4281845"/>
            <a:ext cx="1276521" cy="1006706"/>
          </a:xfrm>
          <a:prstGeom prst="rect">
            <a:avLst/>
          </a:prstGeom>
        </p:spPr>
      </p:pic>
      <p:pic>
        <p:nvPicPr>
          <p:cNvPr id="12" name="Picture 11" descr="u%20of%20m%20logo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43000" y="5520095"/>
            <a:ext cx="762000" cy="762000"/>
          </a:xfrm>
          <a:prstGeom prst="rect">
            <a:avLst/>
          </a:prstGeom>
        </p:spPr>
      </p:pic>
      <p:pic>
        <p:nvPicPr>
          <p:cNvPr id="9" name="Picture 8" descr="Stearn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7393" y="3245044"/>
            <a:ext cx="1472407" cy="111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41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/>
      </p:sp>
      <p:pic>
        <p:nvPicPr>
          <p:cNvPr id="1026" name="Picture 2" descr="G:\MnGeo\Advisory Councils\Statewide Advisory Council\Meeting Agendas &amp; Notes\2014 September\2014_01_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457200"/>
            <a:ext cx="100584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568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5_01_01_STAT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3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Goal – single agreement with partners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Approach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MnGeo makes agreement, obtains and aggregates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Publishes, shares as needed</a:t>
            </a:r>
          </a:p>
          <a:p>
            <a:pPr marL="1600200" lvl="2" indent="-457200"/>
            <a:r>
              <a:rPr lang="en-US" dirty="0" smtClean="0"/>
              <a:t>GeoCommons?, GDRS, Service</a:t>
            </a:r>
          </a:p>
          <a:p>
            <a:pPr marL="457200" indent="-457200"/>
            <a:endParaRPr lang="en-US" sz="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MN.IT makes agreements with     individual agencies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Why is that needed?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1200150" lvl="1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52400"/>
            <a:ext cx="7886700" cy="70167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Data Sharing Agreements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462" y="68263"/>
            <a:ext cx="846137" cy="8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49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250763" y="2529942"/>
            <a:ext cx="6260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/>
              <a:t>+</a:t>
            </a:r>
            <a:endParaRPr lang="en-US" sz="8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286000"/>
            <a:ext cx="3382927" cy="20951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2537017"/>
            <a:ext cx="3876675" cy="1432399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345763" y="762000"/>
            <a:ext cx="3810000" cy="1295400"/>
          </a:xfrm>
        </p:spPr>
        <p:txBody>
          <a:bodyPr/>
          <a:lstStyle/>
          <a:p>
            <a:r>
              <a:rPr lang="en-US" dirty="0" smtClean="0"/>
              <a:t>30 minutes…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73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47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/>
              <a:t>Ryan Mattke </a:t>
            </a:r>
          </a:p>
          <a:p>
            <a:pPr>
              <a:spcBef>
                <a:spcPts val="0"/>
              </a:spcBef>
            </a:pPr>
            <a:r>
              <a:rPr lang="en" dirty="0" smtClean="0"/>
              <a:t>John </a:t>
            </a:r>
            <a:r>
              <a:rPr lang="en" dirty="0"/>
              <a:t>R. Borchert Map Library</a:t>
            </a:r>
          </a:p>
          <a:p>
            <a:pPr lvl="0">
              <a:spcBef>
                <a:spcPts val="0"/>
              </a:spcBef>
            </a:pPr>
            <a:r>
              <a:rPr lang="en" dirty="0"/>
              <a:t>University of Minnesota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r>
              <a:rPr lang="en-US" dirty="0" smtClean="0"/>
              <a:t>Archiving Minnesota Geospatial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46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457200" y="366183"/>
            <a:ext cx="8229600" cy="1524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What is data archiving?</a:t>
            </a:r>
          </a:p>
        </p:txBody>
      </p:sp>
      <p:pic>
        <p:nvPicPr>
          <p:cNvPr id="30" name="Shape 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9937" y="2730500"/>
            <a:ext cx="4162425" cy="104775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Shape 31"/>
          <p:cNvSpPr txBox="1"/>
          <p:nvPr/>
        </p:nvSpPr>
        <p:spPr>
          <a:xfrm>
            <a:off x="5051525" y="6173000"/>
            <a:ext cx="5875200" cy="1062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en" sz="1000" kern="0">
                <a:solidFill>
                  <a:srgbClr val="000000"/>
                </a:solidFill>
                <a:cs typeface="Arial"/>
                <a:sym typeface="Arial"/>
                <a:rtl val="0"/>
              </a:rPr>
              <a:t>http://www.merriam-webster.com/dictionary/archive</a:t>
            </a:r>
          </a:p>
        </p:txBody>
      </p:sp>
    </p:spTree>
    <p:extLst>
      <p:ext uri="{BB962C8B-B14F-4D97-AF65-F5344CB8AC3E}">
        <p14:creationId xmlns:p14="http://schemas.microsoft.com/office/powerpoint/2010/main" val="3897999452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Shape 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350" y="535787"/>
            <a:ext cx="7927300" cy="4930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6771063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457200" y="366183"/>
            <a:ext cx="8229600" cy="1524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Historical (“Old”) Data</a:t>
            </a:r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57200" y="2133600"/>
            <a:ext cx="8229600" cy="662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400"/>
              <a:t>Parcels </a:t>
            </a:r>
          </a:p>
          <a:p>
            <a:pPr marL="457200" lvl="0" indent="-3810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 sz="2400">
                <a:solidFill>
                  <a:srgbClr val="000000"/>
                </a:solidFill>
              </a:rPr>
              <a:t>Survey Info (plats, monuments, and benchmarks)</a:t>
            </a:r>
          </a:p>
          <a:p>
            <a:pPr marL="457200" lvl="0" indent="-3810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400"/>
              <a:t>Aerial Imagery</a:t>
            </a:r>
          </a:p>
          <a:p>
            <a:pPr marL="457200" lvl="0" indent="-3810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400"/>
              <a:t>Utilities</a:t>
            </a:r>
          </a:p>
          <a:p>
            <a:pPr marL="457200" lvl="0" indent="-3810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 sz="2400">
                <a:solidFill>
                  <a:srgbClr val="000000"/>
                </a:solidFill>
              </a:rPr>
              <a:t>Permits (right-of-way, ordinance, utility, etc.)</a:t>
            </a:r>
          </a:p>
          <a:p>
            <a:pPr marL="457200" lvl="0" indent="-3810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 sz="2400">
                <a:solidFill>
                  <a:srgbClr val="000000"/>
                </a:solidFill>
              </a:rPr>
              <a:t>Construction Plans/As-Builts</a:t>
            </a:r>
          </a:p>
          <a:p>
            <a:pPr marL="457200" lvl="0" indent="-3810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 sz="2400">
                <a:solidFill>
                  <a:srgbClr val="000000"/>
                </a:solidFill>
              </a:rPr>
              <a:t>Easements, Openings, Vacations, CINU</a:t>
            </a:r>
          </a:p>
          <a:p>
            <a:pPr marL="457200" lvl="0" indent="-3810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 sz="2400">
                <a:solidFill>
                  <a:srgbClr val="000000"/>
                </a:solidFill>
              </a:rPr>
              <a:t>Maps (street, parks, natural resources, transit, etc.)</a:t>
            </a:r>
          </a:p>
          <a:p>
            <a:pPr marL="457200" lvl="0" indent="-3810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 sz="2400">
                <a:solidFill>
                  <a:srgbClr val="000000"/>
                </a:solidFill>
              </a:rPr>
              <a:t>Field Books and/or notes</a:t>
            </a:r>
          </a:p>
        </p:txBody>
      </p:sp>
    </p:spTree>
    <p:extLst>
      <p:ext uri="{BB962C8B-B14F-4D97-AF65-F5344CB8AC3E}">
        <p14:creationId xmlns:p14="http://schemas.microsoft.com/office/powerpoint/2010/main" val="2055138953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457200" y="254328"/>
            <a:ext cx="8229600" cy="9221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Why archive? Why now?</a:t>
            </a:r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457200" y="1137900"/>
            <a:ext cx="8229600" cy="50165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Historical versions are useful to:</a:t>
            </a:r>
          </a:p>
          <a:p>
            <a:pPr marL="914400" lvl="1" indent="-381000" rtl="0"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2400"/>
              <a:t>Researchers</a:t>
            </a:r>
          </a:p>
          <a:p>
            <a:pPr marL="914400" lvl="1" indent="-381000" rtl="0"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2400"/>
              <a:t>Planners</a:t>
            </a:r>
          </a:p>
          <a:p>
            <a:pPr marL="914400" lvl="1" indent="-381000" rtl="0"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2400"/>
              <a:t>Historians</a:t>
            </a:r>
          </a:p>
          <a:p>
            <a:pPr marL="914400" lvl="1" indent="-381000" rtl="0"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2400"/>
              <a:t>Genealogists</a:t>
            </a:r>
          </a:p>
          <a:p>
            <a:pPr marL="914400" lvl="1" indent="-381000" rtl="0"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2400">
                <a:solidFill>
                  <a:srgbClr val="000000"/>
                </a:solidFill>
              </a:rPr>
              <a:t>Surveyors</a:t>
            </a:r>
          </a:p>
          <a:p>
            <a:pPr marL="914400" lvl="1" indent="-381000" rtl="0"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2400">
                <a:solidFill>
                  <a:srgbClr val="000000"/>
                </a:solidFill>
              </a:rPr>
              <a:t>The curious resident</a:t>
            </a:r>
          </a:p>
          <a:p>
            <a:pPr rtl="0">
              <a:spcBef>
                <a:spcPts val="0"/>
              </a:spcBef>
              <a:buNone/>
            </a:pPr>
            <a:endParaRPr sz="800">
              <a:solidFill>
                <a:srgbClr val="000000"/>
              </a:solidFill>
            </a:endParaRP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Open Data Initiatives</a:t>
            </a:r>
          </a:p>
          <a:p>
            <a:pPr rtl="0">
              <a:spcBef>
                <a:spcPts val="0"/>
              </a:spcBef>
              <a:buNone/>
            </a:pPr>
            <a:endParaRPr sz="800">
              <a:solidFill>
                <a:srgbClr val="000000"/>
              </a:solidFill>
            </a:endParaRPr>
          </a:p>
          <a:p>
            <a:pPr marL="457200" lvl="0" indent="-4191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>
                <a:solidFill>
                  <a:srgbClr val="000000"/>
                </a:solidFill>
              </a:rPr>
              <a:t>Minnesota Geospatial Commons</a:t>
            </a:r>
          </a:p>
          <a:p>
            <a:pPr marL="914400" lvl="1" indent="-381000" rtl="0">
              <a:spcBef>
                <a:spcPts val="0"/>
              </a:spcBef>
              <a:buClr>
                <a:srgbClr val="000000"/>
              </a:buClr>
              <a:buSzPct val="85714"/>
              <a:buFont typeface="Courier New"/>
              <a:buChar char="o"/>
            </a:pPr>
            <a:r>
              <a:rPr lang="en" sz="2800"/>
              <a:t>GDRS node (coming soon)</a:t>
            </a:r>
          </a:p>
        </p:txBody>
      </p:sp>
    </p:spTree>
    <p:extLst>
      <p:ext uri="{BB962C8B-B14F-4D97-AF65-F5344CB8AC3E}">
        <p14:creationId xmlns:p14="http://schemas.microsoft.com/office/powerpoint/2010/main" val="2720195629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457200" y="95162"/>
            <a:ext cx="8229600" cy="1143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4000" dirty="0"/>
              <a:t>University of Minnesota Libraries</a:t>
            </a:r>
          </a:p>
        </p:txBody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457200" y="1172600"/>
            <a:ext cx="8229600" cy="49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286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2600" dirty="0">
                <a:solidFill>
                  <a:schemeClr val="bg2"/>
                </a:solidFill>
              </a:rPr>
              <a:t>Map Library is already de facto archive for aerial photographs and many state-produced paper maps</a:t>
            </a:r>
          </a:p>
          <a:p>
            <a:pPr marL="2286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2600" dirty="0">
                <a:solidFill>
                  <a:schemeClr val="bg2"/>
                </a:solidFill>
              </a:rPr>
              <a:t>Preservation System (soon[ish])</a:t>
            </a:r>
          </a:p>
          <a:p>
            <a:pPr marL="2286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2600" dirty="0">
                <a:solidFill>
                  <a:schemeClr val="bg2"/>
                </a:solidFill>
              </a:rPr>
              <a:t>For now, data is on disc or in the University Digital Conservancy (for MN Geological Survey)</a:t>
            </a:r>
          </a:p>
          <a:p>
            <a:pPr marL="2286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2600" dirty="0">
                <a:solidFill>
                  <a:schemeClr val="bg2"/>
                </a:solidFill>
              </a:rPr>
              <a:t>Data Management &amp; Curation Initiative</a:t>
            </a:r>
          </a:p>
          <a:p>
            <a:pPr marL="74295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2600" dirty="0">
                <a:solidFill>
                  <a:schemeClr val="bg2"/>
                </a:solidFill>
              </a:rPr>
              <a:t>developing curation procedures for different type of data (including geospatial)</a:t>
            </a:r>
          </a:p>
          <a:p>
            <a:pPr marL="2286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2600" dirty="0">
                <a:solidFill>
                  <a:schemeClr val="bg2"/>
                </a:solidFill>
              </a:rPr>
              <a:t>Data Repository for the University of Minnesota</a:t>
            </a:r>
          </a:p>
          <a:p>
            <a:pPr marL="74295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2600" dirty="0">
                <a:solidFill>
                  <a:schemeClr val="bg2"/>
                </a:solidFill>
              </a:rPr>
              <a:t>self-deposit of datasets into repository that enables reuse, citation, and fulfills grant requirements</a:t>
            </a:r>
          </a:p>
        </p:txBody>
      </p:sp>
    </p:spTree>
    <p:extLst>
      <p:ext uri="{BB962C8B-B14F-4D97-AF65-F5344CB8AC3E}">
        <p14:creationId xmlns:p14="http://schemas.microsoft.com/office/powerpoint/2010/main" val="2849179500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106200" y="274650"/>
            <a:ext cx="8931600" cy="1143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/>
              <a:t>Minnesota State Archivist</a:t>
            </a:r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270800" y="1600200"/>
            <a:ext cx="8766900" cy="49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Had a conversation with Shawn Rounds</a:t>
            </a:r>
          </a:p>
          <a:p>
            <a:pPr marL="742950" marR="0" lvl="1" indent="-463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2800" dirty="0"/>
              <a:t>State Archivist has a handful of geospatial data sets, but does not generally collect data</a:t>
            </a:r>
          </a:p>
          <a:p>
            <a:pPr marL="742950" marR="0" lvl="1" indent="-463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2800" dirty="0"/>
              <a:t>Since most/all geospatial data created by government agencies in MN is not directly related to the business of government, it would be out of scope for archiving with the State Archivist </a:t>
            </a:r>
          </a:p>
          <a:p>
            <a:pPr marL="742950" marR="0" lvl="1" indent="-463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2800" dirty="0"/>
              <a:t>As long as MnGeo and other major players are involved in the conversation, the State Archivist is fine with any decisions made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dirty="0"/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2900506903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06200" y="274650"/>
            <a:ext cx="8931600" cy="1143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3600" dirty="0"/>
              <a:t>Geospatial Data Archiving in Minnesota</a:t>
            </a:r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270800" y="1600200"/>
            <a:ext cx="8766900" cy="49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Possible analogy:</a:t>
            </a:r>
          </a:p>
          <a:p>
            <a:pPr marL="742950" marR="0" lvl="1" indent="-463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2800"/>
              <a:t>Minnesota Digital Library &amp; Geospatial Commons</a:t>
            </a:r>
          </a:p>
          <a:p>
            <a:pPr marL="1143000" marR="0" lvl="2" indent="-254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</a:pPr>
            <a:r>
              <a:rPr lang="en" sz="2800"/>
              <a:t>MDL aggregates, and facilitates access to, digital objects from 155 participating historical societies, special archives, libraries and other organizations. </a:t>
            </a:r>
          </a:p>
          <a:p>
            <a:pPr marL="742950" marR="0" lvl="1" indent="-463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2800"/>
              <a:t>Once objects are in one place, archiving and preservation is that much easier</a:t>
            </a:r>
          </a:p>
          <a:p>
            <a:pPr marL="742950" marR="0" lvl="1" indent="-463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2800" u="sng">
                <a:solidFill>
                  <a:schemeClr val="hlink"/>
                </a:solidFill>
                <a:hlinkClick r:id="rId3"/>
              </a:rPr>
              <a:t>http://mndigital.org</a:t>
            </a: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</p:txBody>
      </p:sp>
    </p:spTree>
    <p:extLst>
      <p:ext uri="{BB962C8B-B14F-4D97-AF65-F5344CB8AC3E}">
        <p14:creationId xmlns:p14="http://schemas.microsoft.com/office/powerpoint/2010/main" val="2208226755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106200" y="274650"/>
            <a:ext cx="8931600" cy="1143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 algn="l">
              <a:buSzPct val="25000"/>
            </a:pPr>
            <a:r>
              <a:rPr lang="en" sz="3600" dirty="0"/>
              <a:t>Geospatial Data Archiving in Minnesota</a:t>
            </a:r>
          </a:p>
        </p:txBody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580599" cy="49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Question:</a:t>
            </a:r>
          </a:p>
          <a:p>
            <a: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  <a:p>
            <a: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What is the level of interest in the concept of a centralized/aggregated service model? </a:t>
            </a:r>
          </a:p>
          <a:p>
            <a:pPr marL="1143000" lvl="2" indent="-76200" rtl="0">
              <a:spcBef>
                <a:spcPts val="0"/>
              </a:spcBef>
              <a:buNone/>
            </a:pPr>
            <a:endParaRPr sz="28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</p:txBody>
      </p:sp>
    </p:spTree>
    <p:extLst>
      <p:ext uri="{BB962C8B-B14F-4D97-AF65-F5344CB8AC3E}">
        <p14:creationId xmlns:p14="http://schemas.microsoft.com/office/powerpoint/2010/main" val="3659506623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106200" y="274650"/>
            <a:ext cx="8931600" cy="1143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3600" dirty="0"/>
              <a:t>Geospatial Data Archiving in Minnesota</a:t>
            </a:r>
          </a:p>
        </p:txBody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580599" cy="49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Question:</a:t>
            </a:r>
          </a:p>
          <a:p>
            <a: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  <a:p>
            <a: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Is the University of Minnesota the appropriate location for this kind of work?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</p:txBody>
      </p:sp>
    </p:spTree>
    <p:extLst>
      <p:ext uri="{BB962C8B-B14F-4D97-AF65-F5344CB8AC3E}">
        <p14:creationId xmlns:p14="http://schemas.microsoft.com/office/powerpoint/2010/main" val="2736287565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Nancy Rader, </a:t>
            </a:r>
            <a:r>
              <a:rPr lang="en-US" dirty="0" err="1" smtClean="0"/>
              <a:t>MnGeo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1828800"/>
            <a:ext cx="5638800" cy="1371600"/>
          </a:xfrm>
        </p:spPr>
        <p:txBody>
          <a:bodyPr/>
          <a:lstStyle/>
          <a:p>
            <a:r>
              <a:rPr lang="en-US" dirty="0" smtClean="0"/>
              <a:t>Approval of September 24 </a:t>
            </a:r>
            <a:r>
              <a:rPr lang="en-US" dirty="0" smtClean="0"/>
              <a:t>minutes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32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>
            <a:off x="106200" y="274650"/>
            <a:ext cx="8931600" cy="1143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3600" dirty="0"/>
              <a:t>Geospatial Data Archiving in </a:t>
            </a:r>
            <a:r>
              <a:rPr lang="en" sz="3200" dirty="0"/>
              <a:t>Minnesota</a:t>
            </a:r>
            <a:endParaRPr lang="en" sz="3600" dirty="0"/>
          </a:p>
        </p:txBody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580599" cy="49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Question:</a:t>
            </a:r>
          </a:p>
          <a:p>
            <a: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dirty="0"/>
          </a:p>
          <a:p>
            <a: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dirty="0"/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Data curation and </a:t>
            </a:r>
            <a:r>
              <a:rPr lang="en" sz="2800" dirty="0" smtClean="0"/>
              <a:t>retention</a:t>
            </a: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	</a:t>
            </a:r>
            <a:r>
              <a:rPr lang="en" sz="2800" dirty="0" smtClean="0"/>
              <a:t>Who </a:t>
            </a:r>
            <a:r>
              <a:rPr lang="en" sz="2800" dirty="0"/>
              <a:t>decides what is kept? </a:t>
            </a:r>
            <a:endParaRPr lang="en" sz="2800" dirty="0" smtClean="0"/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	</a:t>
            </a:r>
            <a:r>
              <a:rPr lang="en" sz="2800" dirty="0" smtClean="0"/>
              <a:t>How </a:t>
            </a:r>
            <a:r>
              <a:rPr lang="en" sz="2800" dirty="0"/>
              <a:t>is that decision </a:t>
            </a:r>
            <a:r>
              <a:rPr lang="en" sz="2800" dirty="0" smtClean="0"/>
              <a:t>made?</a:t>
            </a: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	</a:t>
            </a:r>
            <a:r>
              <a:rPr lang="en" sz="2800" dirty="0" smtClean="0"/>
              <a:t>Funding?</a:t>
            </a: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	</a:t>
            </a:r>
            <a:r>
              <a:rPr lang="en" sz="2800" dirty="0" smtClean="0"/>
              <a:t>Legal </a:t>
            </a:r>
            <a:r>
              <a:rPr lang="en" sz="2800" dirty="0"/>
              <a:t>issues?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3206393193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Jeff </a:t>
            </a:r>
            <a:r>
              <a:rPr lang="en-US" dirty="0" err="1" smtClean="0"/>
              <a:t>Bloomquist</a:t>
            </a:r>
            <a:r>
              <a:rPr lang="en-US" dirty="0" smtClean="0"/>
              <a:t>, Farm Service Agency, USDA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r>
              <a:rPr lang="en-US" dirty="0" smtClean="0"/>
              <a:t>FSA NAIP 2015 update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2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27" y="423746"/>
            <a:ext cx="9160727" cy="5639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30534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94" y="304800"/>
            <a:ext cx="9153293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55919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59" y="304800"/>
            <a:ext cx="9214131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05438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-1"/>
            <a:ext cx="8686800" cy="691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7881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Ben Richason, St. Cloud State University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Higher education GIS training/courses survey 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53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37105" y="2053087"/>
            <a:ext cx="7984202" cy="2294627"/>
          </a:xfrm>
          <a:prstGeom prst="rect">
            <a:avLst/>
          </a:prstGeom>
          <a:noFill/>
          <a:effectLst>
            <a:outerShdw blurRad="228600" dist="139700" dir="3000000" algn="ctr" rotWithShape="0">
              <a:srgbClr val="000000">
                <a:alpha val="93000"/>
              </a:srgbClr>
            </a:outerShdw>
          </a:effectLst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solidFill>
                  <a:srgbClr val="99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HIGHER  EDUCATION</a:t>
            </a:r>
          </a:p>
          <a:p>
            <a:pPr algn="ctr"/>
            <a:r>
              <a:rPr lang="en-US" sz="5400" b="1" spc="50" dirty="0" smtClean="0">
                <a:ln w="11430"/>
                <a:solidFill>
                  <a:srgbClr val="99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GEOSPATIAL  COURSES</a:t>
            </a:r>
            <a:endParaRPr lang="en-US" sz="5400" b="1" spc="50" dirty="0">
              <a:ln w="11430"/>
              <a:solidFill>
                <a:srgbClr val="9900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2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75000">
              <a:srgbClr val="0000FF"/>
            </a:gs>
            <a:gs pos="100000">
              <a:srgbClr val="0000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dirty="0" smtClean="0">
                <a:ln w="11430"/>
                <a:solidFill>
                  <a:srgbClr val="990099"/>
                </a:solidFill>
                <a:effectLst>
                  <a:glow rad="101600">
                    <a:schemeClr val="bg1">
                      <a:lumMod val="8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COURSE   CATEGORIES</a:t>
            </a:r>
            <a:endParaRPr lang="en-US" sz="4000" b="1" dirty="0">
              <a:ln w="11430"/>
              <a:solidFill>
                <a:srgbClr val="990099"/>
              </a:solidFill>
              <a:effectLst>
                <a:glow rad="101600">
                  <a:schemeClr val="bg1">
                    <a:lumMod val="8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276" y="1910751"/>
            <a:ext cx="8867954" cy="4525963"/>
          </a:xfrm>
        </p:spPr>
        <p:txBody>
          <a:bodyPr>
            <a:normAutofit/>
          </a:bodyPr>
          <a:lstStyle/>
          <a:p>
            <a:pPr marL="457200" indent="-457200">
              <a:buClr>
                <a:srgbClr val="FF0000"/>
              </a:buClr>
              <a:buSzPct val="90000"/>
              <a:buFont typeface="+mj-lt"/>
              <a:buAutoNum type="arabicParenR"/>
            </a:pPr>
            <a:r>
              <a:rPr lang="en-US" sz="3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MAPS &amp; CARTOGRAPHY</a:t>
            </a:r>
          </a:p>
          <a:p>
            <a:pPr marL="457200" indent="-457200">
              <a:buClr>
                <a:srgbClr val="FF0000"/>
              </a:buClr>
              <a:buSzPct val="90000"/>
              <a:buFont typeface="+mj-lt"/>
              <a:buAutoNum type="arabicParenR"/>
            </a:pPr>
            <a:r>
              <a:rPr lang="en-US" sz="3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SURVEYING / GPS</a:t>
            </a:r>
          </a:p>
          <a:p>
            <a:pPr marL="457200" indent="-457200">
              <a:buClr>
                <a:srgbClr val="FF0000"/>
              </a:buClr>
              <a:buSzPct val="90000"/>
              <a:buFont typeface="+mj-lt"/>
              <a:buAutoNum type="arabicParenR"/>
            </a:pPr>
            <a:r>
              <a:rPr lang="en-US" sz="3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REMOTE SENSING &amp; PHOTOGRAMMETRY</a:t>
            </a:r>
          </a:p>
          <a:p>
            <a:pPr marL="457200" indent="-457200">
              <a:buClr>
                <a:srgbClr val="FF0000"/>
              </a:buClr>
              <a:buSzPct val="90000"/>
              <a:buFont typeface="+mj-lt"/>
              <a:buAutoNum type="arabicParenR"/>
            </a:pPr>
            <a:r>
              <a:rPr lang="en-US" sz="3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GEOGRAPHIC INFORMATION SCIENCE</a:t>
            </a:r>
          </a:p>
          <a:p>
            <a:pPr marL="457200" indent="-457200">
              <a:buClr>
                <a:srgbClr val="FF0000"/>
              </a:buClr>
              <a:buSzPct val="90000"/>
              <a:buFont typeface="+mj-lt"/>
              <a:buAutoNum type="arabicParenR"/>
            </a:pPr>
            <a:r>
              <a:rPr lang="en-US" sz="3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SPATIAL ANALYSIS</a:t>
            </a:r>
            <a:endParaRPr lang="en-US" sz="3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50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04487" y="1078173"/>
            <a:ext cx="7543478" cy="4844955"/>
          </a:xfrm>
          <a:prstGeom prst="rect">
            <a:avLst/>
          </a:prstGeom>
          <a:noFill/>
          <a:effectLst>
            <a:outerShdw blurRad="76200" dist="190500" dir="2400000" algn="ctr" rotWithShape="0">
              <a:srgbClr val="000000">
                <a:alpha val="54000"/>
              </a:srgbClr>
            </a:outerShdw>
          </a:effectLst>
        </p:spPr>
        <p:txBody>
          <a:bodyPr wrap="none" lIns="91440" tIns="45720" rIns="91440" bIns="45720">
            <a:prstTxWarp prst="textInflateBottom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MAPS</a:t>
            </a:r>
          </a:p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AND</a:t>
            </a:r>
          </a:p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CARTOGRAPHY</a:t>
            </a:r>
            <a:endParaRPr lang="en-US" sz="5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62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Dan Ross, </a:t>
            </a:r>
            <a:r>
              <a:rPr lang="en-US" dirty="0" err="1" smtClean="0"/>
              <a:t>MnGeo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General fund update and discussion…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79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/>
          </p:nvPr>
        </p:nvGraphicFramePr>
        <p:xfrm>
          <a:off x="304800" y="990600"/>
          <a:ext cx="83058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/>
          <p:cNvSpPr/>
          <p:nvPr/>
        </p:nvSpPr>
        <p:spPr>
          <a:xfrm>
            <a:off x="1875306" y="152400"/>
            <a:ext cx="521129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Maps &amp; Cartography</a:t>
            </a:r>
          </a:p>
          <a:p>
            <a:pPr algn="ctr"/>
            <a:r>
              <a:rPr lang="en-US" sz="2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MnSCU Totals</a:t>
            </a:r>
            <a:endParaRPr lang="en-US" sz="2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89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>
            <a:graphicFrameLocks/>
          </p:cNvGraphicFramePr>
          <p:nvPr>
            <p:extLst/>
          </p:nvPr>
        </p:nvGraphicFramePr>
        <p:xfrm>
          <a:off x="381000" y="1219200"/>
          <a:ext cx="8382000" cy="5275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7"/>
          <p:cNvSpPr/>
          <p:nvPr/>
        </p:nvSpPr>
        <p:spPr>
          <a:xfrm>
            <a:off x="1875306" y="152400"/>
            <a:ext cx="521129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Maps &amp; Cartography</a:t>
            </a:r>
          </a:p>
          <a:p>
            <a:pPr algn="ctr"/>
            <a:r>
              <a:rPr lang="en-US" sz="2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MnSCU – 4 Yr  vs.  2 Yr</a:t>
            </a:r>
            <a:endParaRPr lang="en-US" sz="2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7073574" y="2829336"/>
            <a:ext cx="1332486" cy="773809"/>
            <a:chOff x="6938357" y="1314861"/>
            <a:chExt cx="1332486" cy="773809"/>
          </a:xfrm>
        </p:grpSpPr>
        <p:sp>
          <p:nvSpPr>
            <p:cNvPr id="18" name="Rectangle 17"/>
            <p:cNvSpPr/>
            <p:nvPr/>
          </p:nvSpPr>
          <p:spPr>
            <a:xfrm>
              <a:off x="6938357" y="1314861"/>
              <a:ext cx="1332486" cy="77380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tx1"/>
              </a:solidFill>
            </a:ln>
            <a:effectLst>
              <a:outerShdw blurRad="241300" dist="101600" dir="3000000" algn="ctr" rotWithShape="0">
                <a:srgbClr val="000000">
                  <a:alpha val="86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242449" y="1431862"/>
              <a:ext cx="176474" cy="156500"/>
            </a:xfrm>
            <a:prstGeom prst="rect">
              <a:avLst/>
            </a:prstGeom>
            <a:solidFill>
              <a:srgbClr val="0066FF"/>
            </a:solidFill>
            <a:ln w="317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216574" y="1825906"/>
              <a:ext cx="176474" cy="156500"/>
            </a:xfrm>
            <a:prstGeom prst="rect">
              <a:avLst/>
            </a:prstGeom>
            <a:solidFill>
              <a:srgbClr val="C00000"/>
            </a:solidFill>
            <a:ln w="317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447910" y="1352117"/>
              <a:ext cx="5838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prstClr val="black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4 Yr</a:t>
              </a:r>
              <a:endParaRPr lang="en-US" sz="1400" b="1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458428" y="1771368"/>
              <a:ext cx="5838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prstClr val="black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 Yr</a:t>
              </a:r>
              <a:endParaRPr lang="en-US" sz="1400" b="1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967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888954" y="309349"/>
            <a:ext cx="521129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Maps &amp; Cartography</a:t>
            </a:r>
          </a:p>
          <a:p>
            <a:pPr algn="ctr"/>
            <a:r>
              <a:rPr lang="en-US" sz="2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U of M Totals</a:t>
            </a:r>
            <a:endParaRPr lang="en-US" sz="2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229638" y="1314001"/>
          <a:ext cx="8529926" cy="49142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9292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Chart 16"/>
          <p:cNvGraphicFramePr>
            <a:graphicFrameLocks/>
          </p:cNvGraphicFramePr>
          <p:nvPr>
            <p:extLst/>
          </p:nvPr>
        </p:nvGraphicFramePr>
        <p:xfrm>
          <a:off x="0" y="690727"/>
          <a:ext cx="8953500" cy="5938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Rectangle 15"/>
          <p:cNvSpPr/>
          <p:nvPr/>
        </p:nvSpPr>
        <p:spPr>
          <a:xfrm>
            <a:off x="1405769" y="411712"/>
            <a:ext cx="666005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Maps &amp; Cartography</a:t>
            </a:r>
          </a:p>
          <a:p>
            <a:pPr algn="ctr"/>
            <a:r>
              <a:rPr lang="en-US" sz="2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U of M  -  Twin Cities  vs.  Regional</a:t>
            </a:r>
            <a:endParaRPr lang="en-US" sz="2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6683049" y="2130266"/>
            <a:ext cx="1798560" cy="773809"/>
            <a:chOff x="1149024" y="1785233"/>
            <a:chExt cx="1798560" cy="773809"/>
          </a:xfrm>
        </p:grpSpPr>
        <p:sp>
          <p:nvSpPr>
            <p:cNvPr id="19" name="Rectangle 18"/>
            <p:cNvSpPr/>
            <p:nvPr/>
          </p:nvSpPr>
          <p:spPr>
            <a:xfrm>
              <a:off x="1149024" y="1785233"/>
              <a:ext cx="1798560" cy="77380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tx1"/>
              </a:solidFill>
            </a:ln>
            <a:effectLst>
              <a:outerShdw blurRad="241300" dist="101600" dir="3000000" algn="ctr" rotWithShape="0">
                <a:srgbClr val="000000">
                  <a:alpha val="86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453116" y="1902234"/>
              <a:ext cx="176474" cy="156500"/>
            </a:xfrm>
            <a:prstGeom prst="rect">
              <a:avLst/>
            </a:prstGeom>
            <a:solidFill>
              <a:srgbClr val="0066FF"/>
            </a:solidFill>
            <a:ln w="317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427241" y="2296278"/>
              <a:ext cx="176474" cy="156500"/>
            </a:xfrm>
            <a:prstGeom prst="rect">
              <a:avLst/>
            </a:prstGeom>
            <a:solidFill>
              <a:srgbClr val="C00000"/>
            </a:solidFill>
            <a:ln w="317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658577" y="1822489"/>
              <a:ext cx="12890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prstClr val="black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Twin Cities</a:t>
              </a:r>
              <a:endParaRPr lang="en-US" sz="1400" b="1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669095" y="2241740"/>
              <a:ext cx="10438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prstClr val="black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Regional</a:t>
              </a:r>
              <a:endParaRPr lang="en-US" sz="1400" b="1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256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64826" y="691484"/>
            <a:ext cx="616480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Maps &amp; Cartography</a:t>
            </a:r>
          </a:p>
          <a:p>
            <a:pPr algn="ctr"/>
            <a:r>
              <a:rPr lang="en-US" sz="2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Private Colleges &amp; </a:t>
            </a:r>
            <a:r>
              <a:rPr lang="en-US" sz="2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U</a:t>
            </a:r>
            <a:r>
              <a:rPr lang="en-US" sz="2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niv.  -  Totals</a:t>
            </a:r>
            <a:endParaRPr lang="en-US" sz="2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/>
          </p:nvPr>
        </p:nvGraphicFramePr>
        <p:xfrm>
          <a:off x="485743" y="2315625"/>
          <a:ext cx="8330711" cy="43444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9447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259308" y="1243012"/>
          <a:ext cx="8693624" cy="5144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6"/>
          <p:cNvSpPr/>
          <p:nvPr/>
        </p:nvSpPr>
        <p:spPr>
          <a:xfrm>
            <a:off x="1875306" y="152400"/>
            <a:ext cx="521129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Remote Sensing</a:t>
            </a:r>
          </a:p>
          <a:p>
            <a:pPr algn="ctr"/>
            <a:r>
              <a:rPr lang="en-US" sz="2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MnSCU Totals</a:t>
            </a:r>
            <a:endParaRPr lang="en-US" sz="2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42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/>
          </p:nvPr>
        </p:nvGraphicFramePr>
        <p:xfrm>
          <a:off x="272957" y="1581442"/>
          <a:ext cx="8584442" cy="45464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ctangle 3"/>
          <p:cNvSpPr/>
          <p:nvPr/>
        </p:nvSpPr>
        <p:spPr>
          <a:xfrm>
            <a:off x="1875306" y="376830"/>
            <a:ext cx="521129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Remote Sensing</a:t>
            </a:r>
          </a:p>
          <a:p>
            <a:pPr algn="ctr"/>
            <a:r>
              <a:rPr lang="en-US" sz="2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MnSCU – 4 Yr  vs.  2 Yr</a:t>
            </a:r>
            <a:endParaRPr lang="en-US" sz="2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073574" y="1740945"/>
            <a:ext cx="1332486" cy="773809"/>
            <a:chOff x="6938357" y="1314861"/>
            <a:chExt cx="1332486" cy="773809"/>
          </a:xfrm>
        </p:grpSpPr>
        <p:sp>
          <p:nvSpPr>
            <p:cNvPr id="12" name="Rectangle 11"/>
            <p:cNvSpPr/>
            <p:nvPr/>
          </p:nvSpPr>
          <p:spPr>
            <a:xfrm>
              <a:off x="6938357" y="1314861"/>
              <a:ext cx="1332486" cy="77380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tx1"/>
              </a:solidFill>
            </a:ln>
            <a:effectLst>
              <a:outerShdw blurRad="241300" dist="101600" dir="3000000" algn="ctr" rotWithShape="0">
                <a:srgbClr val="000000">
                  <a:alpha val="86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242449" y="1431862"/>
              <a:ext cx="176474" cy="156500"/>
            </a:xfrm>
            <a:prstGeom prst="rect">
              <a:avLst/>
            </a:prstGeom>
            <a:solidFill>
              <a:srgbClr val="0066FF"/>
            </a:solidFill>
            <a:ln w="317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216574" y="1825906"/>
              <a:ext cx="176474" cy="156500"/>
            </a:xfrm>
            <a:prstGeom prst="rect">
              <a:avLst/>
            </a:prstGeom>
            <a:solidFill>
              <a:srgbClr val="C00000"/>
            </a:solidFill>
            <a:ln w="317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447910" y="1352117"/>
              <a:ext cx="5838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prstClr val="black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4 Yr</a:t>
              </a:r>
              <a:endParaRPr lang="en-US" sz="1400" b="1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458428" y="1771368"/>
              <a:ext cx="5838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prstClr val="black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 Yr</a:t>
              </a:r>
              <a:endParaRPr lang="en-US" sz="1400" b="1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211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/>
          </p:nvPr>
        </p:nvGraphicFramePr>
        <p:xfrm>
          <a:off x="567908" y="1546737"/>
          <a:ext cx="7853386" cy="47260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/>
          <p:cNvSpPr/>
          <p:nvPr/>
        </p:nvSpPr>
        <p:spPr>
          <a:xfrm>
            <a:off x="1888954" y="309349"/>
            <a:ext cx="521129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Remote Sensing</a:t>
            </a:r>
          </a:p>
          <a:p>
            <a:pPr algn="ctr"/>
            <a:r>
              <a:rPr lang="en-US" sz="2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U of M Totals</a:t>
            </a:r>
            <a:endParaRPr lang="en-US" sz="2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39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/>
          </p:nvPr>
        </p:nvGraphicFramePr>
        <p:xfrm>
          <a:off x="0" y="1216017"/>
          <a:ext cx="8911167" cy="50810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/>
          <p:cNvSpPr/>
          <p:nvPr/>
        </p:nvSpPr>
        <p:spPr>
          <a:xfrm>
            <a:off x="1296587" y="288882"/>
            <a:ext cx="666005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Remote Sensing</a:t>
            </a:r>
          </a:p>
          <a:p>
            <a:pPr algn="ctr"/>
            <a:r>
              <a:rPr lang="en-US" sz="2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U of M  -  Twin Cities  vs.  Regional</a:t>
            </a:r>
            <a:endParaRPr lang="en-US" sz="2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683049" y="2130266"/>
            <a:ext cx="1798560" cy="773809"/>
            <a:chOff x="1149024" y="1785233"/>
            <a:chExt cx="1798560" cy="773809"/>
          </a:xfrm>
        </p:grpSpPr>
        <p:sp>
          <p:nvSpPr>
            <p:cNvPr id="5" name="Rectangle 4"/>
            <p:cNvSpPr/>
            <p:nvPr/>
          </p:nvSpPr>
          <p:spPr>
            <a:xfrm>
              <a:off x="1149024" y="1785233"/>
              <a:ext cx="1798560" cy="77380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tx1"/>
              </a:solidFill>
            </a:ln>
            <a:effectLst>
              <a:outerShdw blurRad="241300" dist="101600" dir="3000000" algn="ctr" rotWithShape="0">
                <a:srgbClr val="000000">
                  <a:alpha val="86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453116" y="1902234"/>
              <a:ext cx="176474" cy="156500"/>
            </a:xfrm>
            <a:prstGeom prst="rect">
              <a:avLst/>
            </a:prstGeom>
            <a:solidFill>
              <a:srgbClr val="0066FF"/>
            </a:solidFill>
            <a:ln w="317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427241" y="2296278"/>
              <a:ext cx="176474" cy="156500"/>
            </a:xfrm>
            <a:prstGeom prst="rect">
              <a:avLst/>
            </a:prstGeom>
            <a:solidFill>
              <a:srgbClr val="C00000"/>
            </a:solidFill>
            <a:ln w="317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658577" y="1822489"/>
              <a:ext cx="12890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prstClr val="black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Twin Cities</a:t>
              </a:r>
              <a:endParaRPr lang="en-US" sz="1400" b="1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669095" y="2241740"/>
              <a:ext cx="10438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prstClr val="black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Regional</a:t>
              </a:r>
              <a:endParaRPr lang="en-US" sz="1400" b="1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871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/>
          </p:nvPr>
        </p:nvGraphicFramePr>
        <p:xfrm>
          <a:off x="647195" y="1648527"/>
          <a:ext cx="7582405" cy="4574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ctangle 3"/>
          <p:cNvSpPr/>
          <p:nvPr/>
        </p:nvSpPr>
        <p:spPr>
          <a:xfrm>
            <a:off x="1405769" y="411712"/>
            <a:ext cx="666005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Remote Sensing</a:t>
            </a:r>
          </a:p>
          <a:p>
            <a:pPr algn="ctr"/>
            <a:r>
              <a:rPr lang="en-US" sz="2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Private Colleges &amp; Univ.  -  Totals</a:t>
            </a:r>
            <a:endParaRPr lang="en-US" sz="2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26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Points to the Proposal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57200" y="990600"/>
            <a:ext cx="8382000" cy="4953000"/>
          </a:xfr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/>
          <a:lstStyle/>
          <a:p>
            <a:pPr marL="457200" indent="-457200">
              <a:spcBef>
                <a:spcPts val="12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800" dirty="0" smtClean="0"/>
              <a:t>No longer a Recorders Fee request</a:t>
            </a:r>
          </a:p>
          <a:p>
            <a:pPr marL="457200" indent="-457200">
              <a:spcBef>
                <a:spcPts val="12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800" dirty="0"/>
              <a:t>MN Geospatial Commons as a focal point for delivery and collaboration</a:t>
            </a:r>
          </a:p>
          <a:p>
            <a:pPr marL="457200" indent="-457200">
              <a:spcBef>
                <a:spcPts val="12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800" dirty="0" smtClean="0"/>
              <a:t>Proposal identifies key items to pursue</a:t>
            </a:r>
          </a:p>
          <a:p>
            <a:pPr marL="457200" indent="-457200">
              <a:spcBef>
                <a:spcPts val="12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800" dirty="0" smtClean="0"/>
              <a:t>Focuses on aggregation, standardization and statewide</a:t>
            </a:r>
          </a:p>
          <a:p>
            <a:pPr marL="457200" indent="-457200">
              <a:spcBef>
                <a:spcPts val="12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800" dirty="0" smtClean="0"/>
              <a:t>Publicly available – data and services</a:t>
            </a:r>
          </a:p>
          <a:p>
            <a:pPr marL="457200" indent="-457200">
              <a:spcBef>
                <a:spcPts val="12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800" dirty="0" smtClean="0"/>
              <a:t>This Council will guide investments</a:t>
            </a:r>
          </a:p>
          <a:p>
            <a:pPr marL="457200" indent="-457200">
              <a:spcBef>
                <a:spcPts val="12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800" dirty="0" smtClean="0"/>
              <a:t>Focus on ongoing programs – </a:t>
            </a:r>
            <a:r>
              <a:rPr lang="en-US" sz="2800" dirty="0" smtClean="0"/>
              <a:t>not one-time  </a:t>
            </a:r>
            <a:r>
              <a:rPr lang="en-US" sz="2800" dirty="0" smtClean="0"/>
              <a:t>projects</a:t>
            </a:r>
          </a:p>
          <a:p>
            <a:pPr>
              <a:spcBef>
                <a:spcPts val="1200"/>
              </a:spcBef>
              <a:buClr>
                <a:schemeClr val="accent6">
                  <a:lumMod val="75000"/>
                </a:schemeClr>
              </a:buClr>
            </a:pPr>
            <a:r>
              <a:rPr lang="en-US" sz="2800" dirty="0" smtClean="0"/>
              <a:t>                     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9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36248" y="2129051"/>
            <a:ext cx="7543478" cy="2565779"/>
          </a:xfrm>
          <a:prstGeom prst="rect">
            <a:avLst/>
          </a:prstGeom>
          <a:noFill/>
          <a:effectLst>
            <a:outerShdw blurRad="76200" dist="190500" dir="2400000" algn="ctr" rotWithShape="0">
              <a:srgbClr val="000000">
                <a:alpha val="54000"/>
              </a:srgbClr>
            </a:outerShdw>
          </a:effectLst>
        </p:spPr>
        <p:txBody>
          <a:bodyPr wrap="none" lIns="91440" tIns="45720" rIns="91440" bIns="45720">
            <a:prstTxWarp prst="textInflateBottom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SURVEYING / GPS</a:t>
            </a:r>
            <a:endParaRPr lang="en-US" sz="5400" b="1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4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/>
          </p:nvPr>
        </p:nvGraphicFramePr>
        <p:xfrm>
          <a:off x="304120" y="2232602"/>
          <a:ext cx="8566925" cy="39486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ctangle 3"/>
          <p:cNvSpPr/>
          <p:nvPr/>
        </p:nvSpPr>
        <p:spPr>
          <a:xfrm>
            <a:off x="1875306" y="152400"/>
            <a:ext cx="521129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SURVEYING / GPS</a:t>
            </a:r>
          </a:p>
          <a:p>
            <a:pPr algn="ctr"/>
            <a:r>
              <a:rPr lang="en-US" sz="2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MnSCU Totals</a:t>
            </a:r>
            <a:endParaRPr lang="en-US" sz="2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4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/>
          </p:nvPr>
        </p:nvGraphicFramePr>
        <p:xfrm>
          <a:off x="184135" y="2047164"/>
          <a:ext cx="8618671" cy="39851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/>
          <p:cNvSpPr/>
          <p:nvPr/>
        </p:nvSpPr>
        <p:spPr>
          <a:xfrm>
            <a:off x="1779772" y="567898"/>
            <a:ext cx="521129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SURVEYING / GPS</a:t>
            </a:r>
          </a:p>
          <a:p>
            <a:pPr algn="ctr"/>
            <a:r>
              <a:rPr lang="en-US" sz="2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MnSCU – 4 Yr  vs.  2 Yr</a:t>
            </a:r>
            <a:endParaRPr lang="en-US" sz="2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188180" y="1729496"/>
            <a:ext cx="1332486" cy="773809"/>
            <a:chOff x="6938357" y="1314861"/>
            <a:chExt cx="1332486" cy="773809"/>
          </a:xfrm>
        </p:grpSpPr>
        <p:sp>
          <p:nvSpPr>
            <p:cNvPr id="11" name="Rectangle 10"/>
            <p:cNvSpPr/>
            <p:nvPr/>
          </p:nvSpPr>
          <p:spPr>
            <a:xfrm>
              <a:off x="6938357" y="1314861"/>
              <a:ext cx="1332486" cy="77380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tx1"/>
              </a:solidFill>
            </a:ln>
            <a:effectLst>
              <a:outerShdw blurRad="241300" dist="101600" dir="3000000" algn="ctr" rotWithShape="0">
                <a:srgbClr val="000000">
                  <a:alpha val="86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242449" y="1431862"/>
              <a:ext cx="176474" cy="156500"/>
            </a:xfrm>
            <a:prstGeom prst="rect">
              <a:avLst/>
            </a:prstGeom>
            <a:solidFill>
              <a:srgbClr val="0066FF"/>
            </a:solidFill>
            <a:ln w="317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216574" y="1825906"/>
              <a:ext cx="176474" cy="156500"/>
            </a:xfrm>
            <a:prstGeom prst="rect">
              <a:avLst/>
            </a:prstGeom>
            <a:solidFill>
              <a:srgbClr val="C00000"/>
            </a:solidFill>
            <a:ln w="317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447910" y="1352117"/>
              <a:ext cx="5838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prstClr val="black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4 Yr</a:t>
              </a:r>
              <a:endParaRPr lang="en-US" sz="1400" b="1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458428" y="1771368"/>
              <a:ext cx="5838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prstClr val="black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 Yr</a:t>
              </a:r>
              <a:endParaRPr lang="en-US" sz="1400" b="1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708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/>
          </p:nvPr>
        </p:nvGraphicFramePr>
        <p:xfrm>
          <a:off x="175494" y="2267984"/>
          <a:ext cx="8968506" cy="3696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/>
          <p:cNvSpPr/>
          <p:nvPr/>
        </p:nvSpPr>
        <p:spPr>
          <a:xfrm>
            <a:off x="1875306" y="568656"/>
            <a:ext cx="521129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SURVEYING / GPS</a:t>
            </a:r>
          </a:p>
          <a:p>
            <a:pPr algn="ctr"/>
            <a:r>
              <a:rPr lang="en-US" sz="2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U of M Totals</a:t>
            </a:r>
            <a:endParaRPr lang="en-US" sz="2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14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/>
          </p:nvPr>
        </p:nvGraphicFramePr>
        <p:xfrm>
          <a:off x="340356" y="1557764"/>
          <a:ext cx="8489745" cy="45154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/>
          <p:cNvSpPr/>
          <p:nvPr/>
        </p:nvSpPr>
        <p:spPr>
          <a:xfrm>
            <a:off x="879020" y="390478"/>
            <a:ext cx="713221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SURVEYING / GPS</a:t>
            </a:r>
          </a:p>
          <a:p>
            <a:pPr algn="ctr"/>
            <a:r>
              <a:rPr lang="en-US" sz="2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U of M – TWIN CITIES  vs. REGIONAL</a:t>
            </a:r>
            <a:endParaRPr lang="en-US" sz="2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683049" y="2130266"/>
            <a:ext cx="1798560" cy="773809"/>
            <a:chOff x="1149024" y="1785233"/>
            <a:chExt cx="1798560" cy="773809"/>
          </a:xfrm>
        </p:grpSpPr>
        <p:sp>
          <p:nvSpPr>
            <p:cNvPr id="5" name="Rectangle 4"/>
            <p:cNvSpPr/>
            <p:nvPr/>
          </p:nvSpPr>
          <p:spPr>
            <a:xfrm>
              <a:off x="1149024" y="1785233"/>
              <a:ext cx="1798560" cy="77380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tx1"/>
              </a:solidFill>
            </a:ln>
            <a:effectLst>
              <a:outerShdw blurRad="241300" dist="101600" dir="3000000" algn="ctr" rotWithShape="0">
                <a:srgbClr val="000000">
                  <a:alpha val="86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453116" y="1902234"/>
              <a:ext cx="176474" cy="156500"/>
            </a:xfrm>
            <a:prstGeom prst="rect">
              <a:avLst/>
            </a:prstGeom>
            <a:solidFill>
              <a:srgbClr val="0066FF"/>
            </a:solidFill>
            <a:ln w="317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427241" y="2296278"/>
              <a:ext cx="176474" cy="156500"/>
            </a:xfrm>
            <a:prstGeom prst="rect">
              <a:avLst/>
            </a:prstGeom>
            <a:solidFill>
              <a:srgbClr val="C00000"/>
            </a:solidFill>
            <a:ln w="317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658577" y="1822489"/>
              <a:ext cx="12890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prstClr val="black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Twin Cities</a:t>
              </a:r>
              <a:endParaRPr lang="en-US" sz="1400" b="1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669095" y="2241740"/>
              <a:ext cx="10438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prstClr val="black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Regional</a:t>
              </a:r>
              <a:endParaRPr lang="en-US" sz="1400" b="1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351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/>
          </p:nvPr>
        </p:nvGraphicFramePr>
        <p:xfrm>
          <a:off x="524192" y="2886019"/>
          <a:ext cx="7814590" cy="32554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/>
          <p:cNvSpPr/>
          <p:nvPr/>
        </p:nvSpPr>
        <p:spPr>
          <a:xfrm>
            <a:off x="1779771" y="1203277"/>
            <a:ext cx="521129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SURVEYING / GPS</a:t>
            </a:r>
          </a:p>
          <a:p>
            <a:pPr algn="ctr"/>
            <a:r>
              <a:rPr lang="en-US" sz="2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PRIVATE COLLEGES &amp; UNIV.</a:t>
            </a:r>
            <a:endParaRPr lang="en-US" sz="2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3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5911" y="1910687"/>
            <a:ext cx="7997588" cy="3370996"/>
          </a:xfrm>
          <a:prstGeom prst="rect">
            <a:avLst/>
          </a:prstGeom>
          <a:noFill/>
          <a:effectLst>
            <a:outerShdw blurRad="76200" dist="190500" dir="2400000" algn="ctr" rotWithShape="0">
              <a:srgbClr val="000000">
                <a:alpha val="54000"/>
              </a:srgbClr>
            </a:outerShdw>
          </a:effectLst>
        </p:spPr>
        <p:txBody>
          <a:bodyPr wrap="none" lIns="91440" tIns="45720" rIns="91440" bIns="45720">
            <a:prstTxWarp prst="textCan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GEOGRAPHIC  INFORMATION</a:t>
            </a:r>
          </a:p>
          <a:p>
            <a:pPr algn="ctr"/>
            <a:r>
              <a:rPr lang="en-US" sz="54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SCIENCE</a:t>
            </a:r>
            <a:endParaRPr lang="en-US" sz="54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60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/>
          </p:nvPr>
        </p:nvGraphicFramePr>
        <p:xfrm>
          <a:off x="0" y="1823752"/>
          <a:ext cx="9133416" cy="48482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/>
          <p:cNvSpPr/>
          <p:nvPr/>
        </p:nvSpPr>
        <p:spPr>
          <a:xfrm>
            <a:off x="1608082" y="528229"/>
            <a:ext cx="59751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GEOGRAPHIC INFORMATION SCIENCE</a:t>
            </a:r>
          </a:p>
          <a:p>
            <a:pPr algn="ctr"/>
            <a:r>
              <a:rPr lang="en-US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MnSCU Totals</a:t>
            </a:r>
            <a:endParaRPr lang="en-US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92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/>
          </p:nvPr>
        </p:nvGraphicFramePr>
        <p:xfrm>
          <a:off x="370449" y="1186810"/>
          <a:ext cx="8391414" cy="5541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/>
          <p:cNvSpPr/>
          <p:nvPr/>
        </p:nvSpPr>
        <p:spPr>
          <a:xfrm>
            <a:off x="1608082" y="528229"/>
            <a:ext cx="59751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GEOGRAPHIC INFORMATION SCIENCE</a:t>
            </a:r>
          </a:p>
          <a:p>
            <a:pPr algn="ctr"/>
            <a:r>
              <a:rPr lang="en-US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MnSCU – 4 Yr  vs.  2 Yr</a:t>
            </a:r>
            <a:endParaRPr lang="en-US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938357" y="1314861"/>
            <a:ext cx="1332486" cy="773809"/>
            <a:chOff x="6938357" y="1314861"/>
            <a:chExt cx="1332486" cy="773809"/>
          </a:xfrm>
        </p:grpSpPr>
        <p:sp>
          <p:nvSpPr>
            <p:cNvPr id="5" name="Rectangle 4"/>
            <p:cNvSpPr/>
            <p:nvPr/>
          </p:nvSpPr>
          <p:spPr>
            <a:xfrm>
              <a:off x="6938357" y="1314861"/>
              <a:ext cx="1332486" cy="77380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tx1"/>
              </a:solidFill>
            </a:ln>
            <a:effectLst>
              <a:outerShdw blurRad="241300" dist="101600" dir="3000000" algn="ctr" rotWithShape="0">
                <a:srgbClr val="000000">
                  <a:alpha val="86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7242449" y="1431862"/>
              <a:ext cx="176474" cy="156500"/>
            </a:xfrm>
            <a:prstGeom prst="rect">
              <a:avLst/>
            </a:prstGeom>
            <a:solidFill>
              <a:srgbClr val="0066FF"/>
            </a:solidFill>
            <a:ln w="317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7216574" y="1825906"/>
              <a:ext cx="176474" cy="156500"/>
            </a:xfrm>
            <a:prstGeom prst="rect">
              <a:avLst/>
            </a:prstGeom>
            <a:solidFill>
              <a:srgbClr val="C00000"/>
            </a:solidFill>
            <a:ln w="317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447910" y="1352117"/>
              <a:ext cx="5838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prstClr val="black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4 Yr</a:t>
              </a:r>
              <a:endParaRPr lang="en-US" sz="1400" b="1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458428" y="1771368"/>
              <a:ext cx="5838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prstClr val="black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 Yr</a:t>
              </a:r>
              <a:endParaRPr lang="en-US" sz="1400" b="1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228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/>
          </p:nvPr>
        </p:nvGraphicFramePr>
        <p:xfrm>
          <a:off x="161815" y="1692852"/>
          <a:ext cx="8847666" cy="50281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ctangle 3"/>
          <p:cNvSpPr/>
          <p:nvPr/>
        </p:nvSpPr>
        <p:spPr>
          <a:xfrm>
            <a:off x="1608082" y="528229"/>
            <a:ext cx="59751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GEOGRAPHIC INFORMATION SCIENCE</a:t>
            </a:r>
          </a:p>
          <a:p>
            <a:pPr algn="ctr"/>
            <a:r>
              <a:rPr lang="en-US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U of M Totals</a:t>
            </a:r>
            <a:endParaRPr lang="en-US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49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Request status…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Not in the Governor’s budget…</a:t>
            </a:r>
          </a:p>
          <a:p>
            <a:endParaRPr lang="en-US" dirty="0"/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does that mean?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will not be included for review at the legislature this year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will try again next year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Pursuing funding from other sources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4645823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/>
          </p:nvPr>
        </p:nvGraphicFramePr>
        <p:xfrm>
          <a:off x="365962" y="1543562"/>
          <a:ext cx="8466666" cy="50810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/>
          <p:cNvSpPr/>
          <p:nvPr/>
        </p:nvSpPr>
        <p:spPr>
          <a:xfrm>
            <a:off x="1608081" y="561158"/>
            <a:ext cx="59751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GEOGRAPHIC INFORMATION SCIENCE</a:t>
            </a:r>
          </a:p>
          <a:p>
            <a:pPr algn="ctr"/>
            <a:r>
              <a:rPr lang="en-US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U of M – TWIN CITIES  vs. REGIONAL</a:t>
            </a:r>
            <a:endParaRPr lang="en-US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683049" y="2130266"/>
            <a:ext cx="1798560" cy="773809"/>
            <a:chOff x="1149024" y="1785233"/>
            <a:chExt cx="1798560" cy="773809"/>
          </a:xfrm>
        </p:grpSpPr>
        <p:sp>
          <p:nvSpPr>
            <p:cNvPr id="5" name="Rectangle 4"/>
            <p:cNvSpPr/>
            <p:nvPr/>
          </p:nvSpPr>
          <p:spPr>
            <a:xfrm>
              <a:off x="1149024" y="1785233"/>
              <a:ext cx="1798560" cy="77380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tx1"/>
              </a:solidFill>
            </a:ln>
            <a:effectLst>
              <a:outerShdw blurRad="241300" dist="101600" dir="3000000" algn="ctr" rotWithShape="0">
                <a:srgbClr val="000000">
                  <a:alpha val="86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453116" y="1902234"/>
              <a:ext cx="176474" cy="156500"/>
            </a:xfrm>
            <a:prstGeom prst="rect">
              <a:avLst/>
            </a:prstGeom>
            <a:solidFill>
              <a:srgbClr val="0066FF"/>
            </a:solidFill>
            <a:ln w="317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427241" y="2296278"/>
              <a:ext cx="176474" cy="156500"/>
            </a:xfrm>
            <a:prstGeom prst="rect">
              <a:avLst/>
            </a:prstGeom>
            <a:solidFill>
              <a:srgbClr val="C00000"/>
            </a:solidFill>
            <a:ln w="317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658577" y="1822489"/>
              <a:ext cx="12890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prstClr val="black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Twin Cities</a:t>
              </a:r>
              <a:endParaRPr lang="en-US" sz="1400" b="1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669095" y="2241740"/>
              <a:ext cx="10438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prstClr val="black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Regional</a:t>
              </a:r>
              <a:endParaRPr lang="en-US" sz="1400" b="1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276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/>
          </p:nvPr>
        </p:nvGraphicFramePr>
        <p:xfrm>
          <a:off x="177422" y="1296537"/>
          <a:ext cx="8644072" cy="52815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ctangle 3"/>
          <p:cNvSpPr/>
          <p:nvPr/>
        </p:nvSpPr>
        <p:spPr>
          <a:xfrm>
            <a:off x="1608082" y="528229"/>
            <a:ext cx="59751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GEOGRAPHIC INFORMATION SCIENCE</a:t>
            </a:r>
          </a:p>
          <a:p>
            <a:pPr algn="ctr"/>
            <a:r>
              <a:rPr lang="en-US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PRIVATE COLLEGES &amp; UNIV.</a:t>
            </a:r>
            <a:endParaRPr lang="en-US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64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3945" y="1765738"/>
            <a:ext cx="6838234" cy="3161103"/>
          </a:xfrm>
          <a:prstGeom prst="rect">
            <a:avLst/>
          </a:prstGeom>
          <a:noFill/>
          <a:effectLst>
            <a:outerShdw blurRad="76200" dist="190500" dir="2400000" algn="ctr" rotWithShape="0">
              <a:srgbClr val="000000">
                <a:alpha val="54000"/>
              </a:srgbClr>
            </a:outerShdw>
          </a:effectLst>
        </p:spPr>
        <p:txBody>
          <a:bodyPr wrap="none" lIns="91440" tIns="45720" rIns="91440" bIns="45720">
            <a:prstTxWarp prst="textInflat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solidFill>
                  <a:srgbClr val="FF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SPATIAL</a:t>
            </a:r>
          </a:p>
          <a:p>
            <a:pPr algn="ctr"/>
            <a:r>
              <a:rPr lang="en-US" sz="5400" b="1" spc="50" dirty="0" smtClean="0">
                <a:ln w="11430"/>
                <a:solidFill>
                  <a:srgbClr val="FF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ANALYSIS</a:t>
            </a:r>
            <a:endParaRPr lang="en-US" sz="5400" b="1" spc="50" dirty="0">
              <a:ln w="11430"/>
              <a:solidFill>
                <a:srgbClr val="FF99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39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/>
          </p:nvPr>
        </p:nvGraphicFramePr>
        <p:xfrm>
          <a:off x="709683" y="1787857"/>
          <a:ext cx="8052179" cy="43945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/>
          <p:cNvSpPr/>
          <p:nvPr/>
        </p:nvSpPr>
        <p:spPr>
          <a:xfrm>
            <a:off x="1608082" y="528229"/>
            <a:ext cx="59751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SPATIAL  ANALYSIS</a:t>
            </a:r>
          </a:p>
          <a:p>
            <a:pPr algn="ctr"/>
            <a:r>
              <a:rPr lang="en-US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MnSCU Totals</a:t>
            </a:r>
            <a:endParaRPr lang="en-US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37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/>
          </p:nvPr>
        </p:nvGraphicFramePr>
        <p:xfrm>
          <a:off x="382137" y="1724025"/>
          <a:ext cx="8229600" cy="4253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/>
          <p:cNvSpPr/>
          <p:nvPr/>
        </p:nvSpPr>
        <p:spPr>
          <a:xfrm>
            <a:off x="1608082" y="528229"/>
            <a:ext cx="59751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SPATIAL  ANALYSIS</a:t>
            </a:r>
          </a:p>
          <a:p>
            <a:pPr algn="ctr"/>
            <a:r>
              <a:rPr lang="en-US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MnSCU – 4 Yr  vs.  2 Yr</a:t>
            </a:r>
            <a:endParaRPr lang="en-US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938357" y="1314861"/>
            <a:ext cx="1332486" cy="773809"/>
            <a:chOff x="6938357" y="1314861"/>
            <a:chExt cx="1332486" cy="773809"/>
          </a:xfrm>
        </p:grpSpPr>
        <p:sp>
          <p:nvSpPr>
            <p:cNvPr id="6" name="Rectangle 5"/>
            <p:cNvSpPr/>
            <p:nvPr/>
          </p:nvSpPr>
          <p:spPr>
            <a:xfrm>
              <a:off x="6938357" y="1314861"/>
              <a:ext cx="1332486" cy="77380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tx1"/>
              </a:solidFill>
            </a:ln>
            <a:effectLst>
              <a:outerShdw blurRad="241300" dist="101600" dir="3000000" algn="ctr" rotWithShape="0">
                <a:srgbClr val="000000">
                  <a:alpha val="86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7242449" y="1431862"/>
              <a:ext cx="176474" cy="156500"/>
            </a:xfrm>
            <a:prstGeom prst="rect">
              <a:avLst/>
            </a:prstGeom>
            <a:solidFill>
              <a:srgbClr val="0066FF"/>
            </a:solidFill>
            <a:ln w="317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7216574" y="1825906"/>
              <a:ext cx="176474" cy="156500"/>
            </a:xfrm>
            <a:prstGeom prst="rect">
              <a:avLst/>
            </a:prstGeom>
            <a:solidFill>
              <a:srgbClr val="C00000"/>
            </a:solidFill>
            <a:ln w="317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447910" y="1352117"/>
              <a:ext cx="5838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prstClr val="black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4 Yr</a:t>
              </a:r>
              <a:endParaRPr lang="en-US" sz="1400" b="1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458428" y="1771368"/>
              <a:ext cx="5838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prstClr val="black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 Yr</a:t>
              </a:r>
              <a:endParaRPr lang="en-US" sz="1400" b="1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284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/>
          </p:nvPr>
        </p:nvGraphicFramePr>
        <p:xfrm>
          <a:off x="360084" y="784864"/>
          <a:ext cx="8620143" cy="5574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/>
          <p:cNvSpPr/>
          <p:nvPr/>
        </p:nvSpPr>
        <p:spPr>
          <a:xfrm>
            <a:off x="1493782" y="179473"/>
            <a:ext cx="59751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SPATIAL  ANALYSIS</a:t>
            </a:r>
          </a:p>
          <a:p>
            <a:pPr algn="ctr"/>
            <a:r>
              <a:rPr lang="en-US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U of M Totals</a:t>
            </a:r>
            <a:endParaRPr lang="en-US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78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/>
          </p:nvPr>
        </p:nvGraphicFramePr>
        <p:xfrm>
          <a:off x="327546" y="1815153"/>
          <a:ext cx="8161361" cy="45914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/>
          <p:cNvSpPr/>
          <p:nvPr/>
        </p:nvSpPr>
        <p:spPr>
          <a:xfrm>
            <a:off x="1608081" y="561158"/>
            <a:ext cx="59751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SPATIAL  ANALYSIS</a:t>
            </a:r>
          </a:p>
          <a:p>
            <a:pPr algn="ctr"/>
            <a:r>
              <a:rPr lang="en-US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U of M – TWIN CITIES  vs. REGIONAL</a:t>
            </a:r>
            <a:endParaRPr lang="en-US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683049" y="2130266"/>
            <a:ext cx="1798560" cy="773809"/>
            <a:chOff x="1149024" y="1785233"/>
            <a:chExt cx="1798560" cy="773809"/>
          </a:xfrm>
        </p:grpSpPr>
        <p:sp>
          <p:nvSpPr>
            <p:cNvPr id="5" name="Rectangle 4"/>
            <p:cNvSpPr/>
            <p:nvPr/>
          </p:nvSpPr>
          <p:spPr>
            <a:xfrm>
              <a:off x="1149024" y="1785233"/>
              <a:ext cx="1798560" cy="77380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tx1"/>
              </a:solidFill>
            </a:ln>
            <a:effectLst>
              <a:outerShdw blurRad="241300" dist="101600" dir="3000000" algn="ctr" rotWithShape="0">
                <a:srgbClr val="000000">
                  <a:alpha val="86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453116" y="1902234"/>
              <a:ext cx="176474" cy="156500"/>
            </a:xfrm>
            <a:prstGeom prst="rect">
              <a:avLst/>
            </a:prstGeom>
            <a:solidFill>
              <a:srgbClr val="0066FF"/>
            </a:solidFill>
            <a:ln w="317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427241" y="2296278"/>
              <a:ext cx="176474" cy="156500"/>
            </a:xfrm>
            <a:prstGeom prst="rect">
              <a:avLst/>
            </a:prstGeom>
            <a:solidFill>
              <a:srgbClr val="C00000"/>
            </a:solidFill>
            <a:ln w="317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658577" y="1822489"/>
              <a:ext cx="12890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prstClr val="black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Twin Cities</a:t>
              </a:r>
              <a:endParaRPr lang="en-US" sz="1400" b="1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669095" y="2241740"/>
              <a:ext cx="10438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prstClr val="black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Regional</a:t>
              </a:r>
              <a:endParaRPr lang="en-US" sz="1400" b="1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635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/>
          </p:nvPr>
        </p:nvGraphicFramePr>
        <p:xfrm>
          <a:off x="354843" y="1723196"/>
          <a:ext cx="8584440" cy="4530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ctangle 3"/>
          <p:cNvSpPr/>
          <p:nvPr/>
        </p:nvSpPr>
        <p:spPr>
          <a:xfrm>
            <a:off x="1608082" y="528229"/>
            <a:ext cx="59751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SPATIAL  ANALYSIS</a:t>
            </a:r>
          </a:p>
          <a:p>
            <a:pPr algn="ctr"/>
            <a:r>
              <a:rPr lang="en-US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PRIVATE COLLEGES &amp; UNIV.</a:t>
            </a:r>
          </a:p>
          <a:p>
            <a:pPr algn="ctr"/>
            <a:endParaRPr lang="en-US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19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>
            <a:graphicFrameLocks/>
          </p:cNvGraphicFramePr>
          <p:nvPr>
            <p:extLst/>
          </p:nvPr>
        </p:nvGraphicFramePr>
        <p:xfrm>
          <a:off x="895350" y="1528762"/>
          <a:ext cx="7515225" cy="4652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" name="Chart 1"/>
          <p:cNvGraphicFramePr>
            <a:graphicFrameLocks/>
          </p:cNvGraphicFramePr>
          <p:nvPr>
            <p:extLst/>
          </p:nvPr>
        </p:nvGraphicFramePr>
        <p:xfrm>
          <a:off x="1928283" y="1834217"/>
          <a:ext cx="6201833" cy="3800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Rectangle 2"/>
          <p:cNvSpPr/>
          <p:nvPr/>
        </p:nvSpPr>
        <p:spPr>
          <a:xfrm>
            <a:off x="2274051" y="3686115"/>
            <a:ext cx="1202573" cy="523220"/>
          </a:xfrm>
          <a:prstGeom prst="rect">
            <a:avLst/>
          </a:prstGeom>
          <a:noFill/>
          <a:effectLst>
            <a:outerShdw blurRad="50800" dist="88900" dir="4200000" algn="ctr" rotWithShape="0">
              <a:srgbClr val="000000"/>
            </a:outerShdw>
          </a:effectLst>
          <a:scene3d>
            <a:camera prst="perspectiveRelaxedModerately">
              <a:rot lat="18290636" lon="0" rev="0"/>
            </a:camera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solidFill>
                  <a:prstClr val="white">
                    <a:lumMod val="65000"/>
                  </a:prst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 of M</a:t>
            </a:r>
            <a:endParaRPr lang="en-US" sz="2800" b="1" dirty="0">
              <a:ln w="11430"/>
              <a:solidFill>
                <a:prstClr val="white">
                  <a:lumMod val="65000"/>
                </a:prst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91110" y="3566695"/>
            <a:ext cx="1285929" cy="523220"/>
          </a:xfrm>
          <a:prstGeom prst="rect">
            <a:avLst/>
          </a:prstGeom>
          <a:noFill/>
          <a:effectLst>
            <a:outerShdw blurRad="50800" dist="88900" dir="4200000" algn="ctr" rotWithShape="0">
              <a:srgbClr val="000000"/>
            </a:outerShdw>
          </a:effectLst>
          <a:scene3d>
            <a:camera prst="perspectiveRelaxedModerately">
              <a:rot lat="18290636" lon="0" rev="0"/>
            </a:camera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solidFill>
                  <a:prstClr val="white">
                    <a:lumMod val="65000"/>
                  </a:prst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MnSCU</a:t>
            </a:r>
            <a:endParaRPr lang="en-US" sz="2800" b="1" dirty="0">
              <a:ln w="11430"/>
              <a:solidFill>
                <a:prstClr val="white">
                  <a:lumMod val="65000"/>
                </a:prst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14260" y="2304810"/>
            <a:ext cx="1232902" cy="523220"/>
          </a:xfrm>
          <a:prstGeom prst="rect">
            <a:avLst/>
          </a:prstGeom>
          <a:noFill/>
          <a:effectLst>
            <a:outerShdw blurRad="50800" dist="88900" dir="4200000" algn="ctr" rotWithShape="0">
              <a:srgbClr val="000000"/>
            </a:outerShdw>
          </a:effectLst>
          <a:scene3d>
            <a:camera prst="perspectiveRelaxedModerately">
              <a:rot lat="18290636" lon="0" rev="0"/>
            </a:camera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ln w="11430"/>
                <a:solidFill>
                  <a:prstClr val="white">
                    <a:lumMod val="65000"/>
                  </a:prst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</a:t>
            </a:r>
            <a:r>
              <a:rPr lang="en-US" sz="2800" b="1" dirty="0" smtClean="0">
                <a:ln w="11430"/>
                <a:solidFill>
                  <a:prstClr val="white">
                    <a:lumMod val="65000"/>
                  </a:prst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rivate</a:t>
            </a:r>
            <a:endParaRPr lang="en-US" sz="2800" b="1" dirty="0">
              <a:ln w="11430"/>
              <a:solidFill>
                <a:prstClr val="white">
                  <a:lumMod val="65000"/>
                </a:prst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11340" y="567035"/>
            <a:ext cx="6471644" cy="923330"/>
          </a:xfrm>
          <a:prstGeom prst="rect">
            <a:avLst/>
          </a:prstGeom>
          <a:noFill/>
          <a:effectLst>
            <a:outerShdw blurRad="50800" dist="127000" dir="3000000" algn="ctr" rotWithShape="0">
              <a:srgbClr val="000000">
                <a:alpha val="43137"/>
              </a:srgb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TOTAL  CLASSES</a:t>
            </a:r>
            <a:endParaRPr lang="en-US" sz="5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06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/>
          </p:nvPr>
        </p:nvGraphicFramePr>
        <p:xfrm>
          <a:off x="187795" y="1439738"/>
          <a:ext cx="8697211" cy="45325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3410126" y="6205166"/>
            <a:ext cx="1961435" cy="307777"/>
            <a:chOff x="733246" y="5972253"/>
            <a:chExt cx="1961435" cy="307777"/>
          </a:xfrm>
        </p:grpSpPr>
        <p:sp>
          <p:nvSpPr>
            <p:cNvPr id="4" name="Rectangle 3"/>
            <p:cNvSpPr/>
            <p:nvPr/>
          </p:nvSpPr>
          <p:spPr>
            <a:xfrm>
              <a:off x="733246" y="5986732"/>
              <a:ext cx="215660" cy="293298"/>
            </a:xfrm>
            <a:prstGeom prst="rect">
              <a:avLst/>
            </a:prstGeom>
            <a:solidFill>
              <a:srgbClr val="7030A0"/>
            </a:solidFill>
            <a:ln w="952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104181" y="5972253"/>
              <a:ext cx="15905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prstClr val="black"/>
                  </a:solidFill>
                  <a:latin typeface="Arial Black" panose="020B0A04020102020204" pitchFamily="34" charset="0"/>
                </a:rPr>
                <a:t>ALL COURSES</a:t>
              </a:r>
              <a:endParaRPr lang="en-US" sz="1400" dirty="0">
                <a:solidFill>
                  <a:prstClr val="black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259456" y="264101"/>
            <a:ext cx="6262777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52400" dist="317500" dir="5400000" sx="90000" sy="-19000" rotWithShape="0">
              <a:prstClr val="black">
                <a:alpha val="37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DEPARTMENTS and PROGRAMS 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WHERE GEOSPATIAL COURSES ARE TAUGHT</a:t>
            </a:r>
            <a:endParaRPr lang="en-US" sz="16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42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458200" cy="701675"/>
          </a:xfrm>
        </p:spPr>
        <p:txBody>
          <a:bodyPr/>
          <a:lstStyle/>
          <a:p>
            <a:r>
              <a:rPr lang="en-US" dirty="0" smtClean="0"/>
              <a:t>Discussion: </a:t>
            </a:r>
            <a:r>
              <a:rPr lang="en-US" sz="3600" dirty="0" smtClean="0"/>
              <a:t>Where do go from here?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Identified items in the support documents for the request…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Parcels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Addresses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Centerlines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 Generation 9-1-1 data layers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Aerial Imagery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LiDAR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Hydrography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4086304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Dan Ross, </a:t>
            </a:r>
            <a:r>
              <a:rPr lang="en-US" dirty="0" err="1" smtClean="0"/>
              <a:t>MnGeo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 of enterprise services that are 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70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Examples of Enterprise Services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09600" y="990600"/>
            <a:ext cx="8382000" cy="4953000"/>
          </a:xfrm>
        </p:spPr>
        <p:txBody>
          <a:bodyPr/>
          <a:lstStyle/>
          <a:p>
            <a:r>
              <a:rPr lang="en-US" dirty="0" smtClean="0"/>
              <a:t>Existing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MN Geospatial Commons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Imagery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Geocoding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MnTopo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400" dirty="0" smtClean="0"/>
          </a:p>
          <a:p>
            <a:r>
              <a:rPr lang="en-US" dirty="0" smtClean="0"/>
              <a:t>Under consideration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USPS verification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Web </a:t>
            </a:r>
            <a:r>
              <a:rPr lang="en-US" sz="2800" dirty="0" smtClean="0"/>
              <a:t>map </a:t>
            </a:r>
            <a:r>
              <a:rPr lang="en-US" sz="2800" dirty="0" smtClean="0"/>
              <a:t>services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Shared Code Repository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769" y="2438400"/>
            <a:ext cx="1066800" cy="1019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1066800"/>
            <a:ext cx="2754128" cy="3205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372768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What enterprise services are needed by the Geospatial Community?</a:t>
            </a:r>
          </a:p>
          <a:p>
            <a:endParaRPr lang="en-US" dirty="0"/>
          </a:p>
          <a:p>
            <a:r>
              <a:rPr lang="en-US" dirty="0" smtClean="0"/>
              <a:t>Example – coordinate statewide data for the Census Bureau?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84320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Dan Ross, </a:t>
            </a:r>
            <a:r>
              <a:rPr lang="en-US" dirty="0" err="1" smtClean="0"/>
              <a:t>MnGeo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MnGeo priority efforts and updates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66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8194" name="Picture 2" descr="http://townofwayneny.com/graphics/streetSig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76400"/>
            <a:ext cx="3058122" cy="2587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05200" y="1524000"/>
            <a:ext cx="5562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 smtClean="0"/>
              <a:t>Developed as part of NG9-1-1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 smtClean="0"/>
              <a:t>Shaping the project now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 smtClean="0"/>
              <a:t>Collaboration with DPS, State Patrol, MnDOT, local partners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 smtClean="0"/>
              <a:t>Aligned with Street Centerlines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 smtClean="0"/>
              <a:t>Will begin moving forward this  spring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990600" y="115550"/>
            <a:ext cx="545784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Statewide Addresses</a:t>
            </a:r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11656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91391" y="152400"/>
            <a:ext cx="7848600" cy="609600"/>
          </a:xfrm>
        </p:spPr>
        <p:txBody>
          <a:bodyPr/>
          <a:lstStyle/>
          <a:p>
            <a:r>
              <a:rPr lang="en-US" dirty="0" smtClean="0"/>
              <a:t>Spring Aerial Imagery Project   2009-2014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4495800" y="990600"/>
            <a:ext cx="4572000" cy="4343400"/>
          </a:xfrm>
        </p:spPr>
        <p:txBody>
          <a:bodyPr/>
          <a:lstStyle/>
          <a:p>
            <a:r>
              <a:rPr lang="en-US" sz="1800" dirty="0" smtClean="0"/>
              <a:t>SAIP</a:t>
            </a:r>
          </a:p>
          <a:p>
            <a:pPr lvl="1"/>
            <a:r>
              <a:rPr lang="en-US" sz="1400" dirty="0" smtClean="0"/>
              <a:t>6-year project</a:t>
            </a:r>
          </a:p>
          <a:p>
            <a:pPr lvl="1"/>
            <a:r>
              <a:rPr lang="en-US" sz="1400" dirty="0" smtClean="0"/>
              <a:t>4-band &amp; stereo </a:t>
            </a:r>
            <a:r>
              <a:rPr lang="en-US" sz="1400" dirty="0"/>
              <a:t>i</a:t>
            </a:r>
            <a:r>
              <a:rPr lang="en-US" sz="1400" dirty="0" smtClean="0"/>
              <a:t>magery</a:t>
            </a:r>
          </a:p>
          <a:p>
            <a:pPr lvl="1"/>
            <a:r>
              <a:rPr lang="en-US" sz="1400" dirty="0" smtClean="0"/>
              <a:t>0.5-meter resolution</a:t>
            </a:r>
          </a:p>
          <a:p>
            <a:pPr lvl="1"/>
            <a:r>
              <a:rPr lang="en-US" sz="1400" dirty="0" smtClean="0"/>
              <a:t>Funded: ENRTF at $1.1-million</a:t>
            </a:r>
          </a:p>
          <a:p>
            <a:pPr lvl="1"/>
            <a:r>
              <a:rPr lang="en-US" sz="1400" dirty="0" smtClean="0"/>
              <a:t>Purpose: Update </a:t>
            </a:r>
            <a:r>
              <a:rPr lang="en-US" sz="1400" dirty="0" smtClean="0"/>
              <a:t>National </a:t>
            </a:r>
            <a:r>
              <a:rPr lang="en-US" sz="1400" dirty="0" smtClean="0"/>
              <a:t>Wetland Inventory</a:t>
            </a:r>
          </a:p>
          <a:p>
            <a:pPr lvl="1"/>
            <a:r>
              <a:rPr lang="en-US" sz="1400" dirty="0" smtClean="0"/>
              <a:t>Strategy: individual, annual contracts</a:t>
            </a:r>
          </a:p>
          <a:p>
            <a:pPr lvl="1"/>
            <a:endParaRPr lang="en-US" sz="1400" dirty="0" smtClean="0"/>
          </a:p>
          <a:p>
            <a:r>
              <a:rPr lang="en-US" sz="1800" dirty="0" smtClean="0"/>
              <a:t>Partnerships Offered</a:t>
            </a:r>
          </a:p>
          <a:p>
            <a:pPr lvl="1"/>
            <a:r>
              <a:rPr lang="en-US" sz="1400" dirty="0" smtClean="0"/>
              <a:t>To counties, tribes, federal agencies</a:t>
            </a:r>
          </a:p>
          <a:p>
            <a:pPr lvl="1"/>
            <a:r>
              <a:rPr lang="en-US" sz="1400" dirty="0" smtClean="0"/>
              <a:t>22 partnerships developed</a:t>
            </a:r>
          </a:p>
          <a:p>
            <a:pPr lvl="1"/>
            <a:r>
              <a:rPr lang="en-US" sz="1400" dirty="0" smtClean="0"/>
              <a:t>Most bought up from 0.5-meter to 1-foot</a:t>
            </a:r>
          </a:p>
          <a:p>
            <a:pPr lvl="1"/>
            <a:r>
              <a:rPr lang="en-US" sz="1400" dirty="0" smtClean="0"/>
              <a:t>Over an area representing 33% of MN</a:t>
            </a:r>
          </a:p>
          <a:p>
            <a:pPr lvl="1"/>
            <a:r>
              <a:rPr lang="en-US" sz="1400" dirty="0" smtClean="0"/>
              <a:t>Total project budget increase: ~$1-million</a:t>
            </a:r>
          </a:p>
        </p:txBody>
      </p:sp>
      <p:pic>
        <p:nvPicPr>
          <p:cNvPr id="5122" name="Picture 2" descr="C:\Users\nrader\Desktop\collaborations_2009-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3886200" cy="5029200"/>
          </a:xfrm>
          <a:prstGeom prst="rect">
            <a:avLst/>
          </a:prstGeom>
          <a:noFill/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94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5315"/>
            <a:ext cx="7848600" cy="609600"/>
          </a:xfrm>
        </p:spPr>
        <p:txBody>
          <a:bodyPr/>
          <a:lstStyle/>
          <a:p>
            <a:r>
              <a:rPr lang="en-US" dirty="0"/>
              <a:t>Spring Aerial Imagery Project   </a:t>
            </a:r>
            <a:r>
              <a:rPr lang="en-US" dirty="0" smtClean="0"/>
              <a:t>2009-2014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33400" y="1257300"/>
            <a:ext cx="3733800" cy="4343400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/>
              <a:t>Roles</a:t>
            </a:r>
          </a:p>
          <a:p>
            <a:pPr lvl="1"/>
            <a:r>
              <a:rPr lang="en-US" sz="1400" b="1" dirty="0" smtClean="0"/>
              <a:t>DNR</a:t>
            </a:r>
            <a:r>
              <a:rPr lang="en-US" sz="1400" dirty="0" smtClean="0"/>
              <a:t>: Primary customer, funding source, ID technical specs</a:t>
            </a:r>
          </a:p>
          <a:p>
            <a:pPr lvl="1"/>
            <a:r>
              <a:rPr lang="en-US" sz="1400" b="1" dirty="0" err="1" smtClean="0"/>
              <a:t>MnGeo</a:t>
            </a:r>
            <a:r>
              <a:rPr lang="en-US" sz="1400" dirty="0" smtClean="0"/>
              <a:t>: project/contract </a:t>
            </a:r>
            <a:r>
              <a:rPr lang="en-US" sz="1400" dirty="0" err="1" smtClean="0"/>
              <a:t>mgmt</a:t>
            </a:r>
            <a:r>
              <a:rPr lang="en-US" sz="1400" dirty="0" smtClean="0"/>
              <a:t>; liaison with partners; imagery QC</a:t>
            </a:r>
          </a:p>
          <a:p>
            <a:pPr lvl="1"/>
            <a:r>
              <a:rPr lang="en-US" sz="1400" b="1" dirty="0" err="1" smtClean="0"/>
              <a:t>MnDOT</a:t>
            </a:r>
            <a:r>
              <a:rPr lang="en-US" sz="1400" dirty="0" smtClean="0"/>
              <a:t>: Tech specialists; positional accuracy assessment</a:t>
            </a:r>
          </a:p>
          <a:p>
            <a:pPr lvl="1"/>
            <a:r>
              <a:rPr lang="en-US" sz="1400" b="1" dirty="0" smtClean="0"/>
              <a:t>Counties, Tribes, Feds</a:t>
            </a:r>
            <a:r>
              <a:rPr lang="en-US" sz="1400" dirty="0" smtClean="0"/>
              <a:t>: partners engaged through JPAs and POs; involvement varied</a:t>
            </a:r>
          </a:p>
          <a:p>
            <a:pPr lvl="1"/>
            <a:endParaRPr lang="en-US" sz="1400" dirty="0" smtClean="0"/>
          </a:p>
          <a:p>
            <a:pPr marL="0" indent="0">
              <a:buNone/>
            </a:pPr>
            <a:r>
              <a:rPr lang="en-US" sz="1800" dirty="0" smtClean="0"/>
              <a:t>Future</a:t>
            </a:r>
          </a:p>
          <a:p>
            <a:pPr lvl="1"/>
            <a:r>
              <a:rPr lang="en-US" sz="1400" dirty="0" smtClean="0"/>
              <a:t>Project ending in first quarter 2015</a:t>
            </a:r>
          </a:p>
          <a:p>
            <a:pPr lvl="1"/>
            <a:r>
              <a:rPr lang="en-US" sz="1400" dirty="0" smtClean="0"/>
              <a:t>Interest in continuing partnership program, but no dedicated state $$</a:t>
            </a:r>
          </a:p>
          <a:p>
            <a:pPr lvl="1"/>
            <a:r>
              <a:rPr lang="en-US" sz="1400" dirty="0" smtClean="0"/>
              <a:t>State would dedicate resources to develop and execute a new contract</a:t>
            </a:r>
          </a:p>
          <a:p>
            <a:pPr lvl="1"/>
            <a:endParaRPr lang="en-US" sz="1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" t="5893" r="4150" b="12808"/>
          <a:stretch/>
        </p:blipFill>
        <p:spPr bwMode="auto">
          <a:xfrm>
            <a:off x="4343400" y="1066800"/>
            <a:ext cx="46863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139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Users\ccialek\AppData\Local\Microsoft\Windows\Temporary Internet Files\Content.IE5\JB9BJ7J9\Contract[1]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914400"/>
            <a:ext cx="2438400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066800"/>
            <a:ext cx="7924800" cy="4906963"/>
          </a:xfrm>
        </p:spPr>
        <p:txBody>
          <a:bodyPr/>
          <a:lstStyle/>
          <a:p>
            <a:r>
              <a:rPr lang="en-US" dirty="0" smtClean="0"/>
              <a:t>Identify specifications for a set                                       of products and/or services</a:t>
            </a:r>
          </a:p>
          <a:p>
            <a:r>
              <a:rPr lang="en-US" dirty="0" smtClean="0"/>
              <a:t>Pre-approve a number of qualified                       vendors</a:t>
            </a:r>
          </a:p>
          <a:p>
            <a:r>
              <a:rPr lang="en-US" dirty="0" smtClean="0"/>
              <a:t>Contract in force for multiple years</a:t>
            </a:r>
          </a:p>
          <a:p>
            <a:r>
              <a:rPr lang="en-US" dirty="0" smtClean="0"/>
              <a:t>When products are desired, they are pooled and a work order is prepared</a:t>
            </a:r>
          </a:p>
          <a:p>
            <a:r>
              <a:rPr lang="en-US" dirty="0" smtClean="0"/>
              <a:t>Vendor responses evaluated; best value selected</a:t>
            </a:r>
          </a:p>
          <a:p>
            <a:r>
              <a:rPr lang="en-US" dirty="0" smtClean="0"/>
              <a:t>As new </a:t>
            </a:r>
            <a:r>
              <a:rPr lang="en-US" dirty="0" smtClean="0"/>
              <a:t>needs arise, </a:t>
            </a:r>
            <a:r>
              <a:rPr lang="en-US" dirty="0" smtClean="0"/>
              <a:t>new work orders can be issued over the life of the contract</a:t>
            </a:r>
          </a:p>
          <a:p>
            <a:r>
              <a:rPr lang="en-US" dirty="0" smtClean="0"/>
              <a:t>For this contract, the primary product would be imagery:</a:t>
            </a:r>
          </a:p>
          <a:p>
            <a:pPr lvl="1"/>
            <a:r>
              <a:rPr lang="en-US" sz="1800" dirty="0" smtClean="0"/>
              <a:t>4-band;  Resolution from </a:t>
            </a:r>
            <a:r>
              <a:rPr lang="en-US" sz="1800" dirty="0" smtClean="0"/>
              <a:t>3- </a:t>
            </a:r>
            <a:r>
              <a:rPr lang="en-US" sz="1800" dirty="0" smtClean="0"/>
              <a:t>or 4-inch to ½-meter</a:t>
            </a:r>
            <a:endParaRPr lang="en-US" sz="18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317715"/>
            <a:ext cx="7924800" cy="609600"/>
          </a:xfrm>
        </p:spPr>
        <p:txBody>
          <a:bodyPr/>
          <a:lstStyle/>
          <a:p>
            <a:r>
              <a:rPr lang="en-US" dirty="0" smtClean="0"/>
              <a:t>Master Services Contract (MSC)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6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0" y="1659321"/>
            <a:ext cx="4267200" cy="1905000"/>
          </a:xfrm>
        </p:spPr>
        <p:txBody>
          <a:bodyPr/>
          <a:lstStyle/>
          <a:p>
            <a:r>
              <a:rPr lang="en-US" dirty="0" smtClean="0"/>
              <a:t>Met Council is in the process                                          of securing funding</a:t>
            </a:r>
          </a:p>
          <a:p>
            <a:pPr lvl="1"/>
            <a:r>
              <a:rPr lang="en-US" dirty="0" smtClean="0"/>
              <a:t>1-foot imagery</a:t>
            </a:r>
          </a:p>
          <a:p>
            <a:pPr lvl="1"/>
            <a:r>
              <a:rPr lang="en-US" dirty="0" smtClean="0"/>
              <a:t>7-county Metro</a:t>
            </a:r>
          </a:p>
          <a:p>
            <a:pPr lvl="1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28800" y="152400"/>
            <a:ext cx="7924800" cy="609600"/>
          </a:xfrm>
        </p:spPr>
        <p:txBody>
          <a:bodyPr/>
          <a:lstStyle/>
          <a:p>
            <a:r>
              <a:rPr lang="en-US" dirty="0" smtClean="0"/>
              <a:t>2016 Imagery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25805"/>
            <a:ext cx="3657600" cy="3493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19200" y="4419600"/>
            <a:ext cx="39535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</a:t>
            </a:r>
            <a:r>
              <a:rPr lang="en-US" dirty="0" smtClean="0"/>
              <a:t>an </a:t>
            </a:r>
            <a:r>
              <a:rPr lang="en-US" dirty="0"/>
              <a:t>MSC is in place, there is an opportunity for partners to buy up</a:t>
            </a:r>
          </a:p>
          <a:p>
            <a:endParaRPr lang="en-US" dirty="0"/>
          </a:p>
          <a:p>
            <a:r>
              <a:rPr lang="en-US" dirty="0"/>
              <a:t>Additional partnerships would increase leverage, decrease costs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97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2016 Imagery Plans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Interest in Cost Share Opportunity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0"/>
            <a:ext cx="2706955" cy="252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0"/>
          <a:stretch/>
        </p:blipFill>
        <p:spPr bwMode="auto">
          <a:xfrm>
            <a:off x="2819400" y="1514475"/>
            <a:ext cx="1487487" cy="89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86200"/>
            <a:ext cx="2761937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800600"/>
            <a:ext cx="1652587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802187" y="1219200"/>
            <a:ext cx="3733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14 Counties Responded</a:t>
            </a:r>
          </a:p>
          <a:p>
            <a:r>
              <a:rPr lang="en-US" sz="2400" dirty="0" smtClean="0"/>
              <a:t>Imagery Plans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Yes: 		4 metro	3 collar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Maybe:	1 	2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No/Doubtful	2	2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r>
              <a:rPr lang="en-US" sz="2400" dirty="0" smtClean="0"/>
              <a:t>Cost Share Interest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Yes: 		</a:t>
            </a:r>
            <a:r>
              <a:rPr lang="en-US" dirty="0" smtClean="0"/>
              <a:t>6 </a:t>
            </a:r>
            <a:r>
              <a:rPr lang="en-US" dirty="0"/>
              <a:t>metro	</a:t>
            </a:r>
            <a:r>
              <a:rPr lang="en-US" dirty="0" smtClean="0"/>
              <a:t>6 </a:t>
            </a:r>
            <a:r>
              <a:rPr lang="en-US" dirty="0"/>
              <a:t>collar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No:</a:t>
            </a:r>
            <a:r>
              <a:rPr lang="en-US" dirty="0"/>
              <a:t>	</a:t>
            </a:r>
            <a:r>
              <a:rPr lang="en-US" dirty="0" smtClean="0"/>
              <a:t>	1 </a:t>
            </a:r>
            <a:r>
              <a:rPr lang="en-US" dirty="0"/>
              <a:t>	</a:t>
            </a:r>
            <a:r>
              <a:rPr lang="en-US" dirty="0" smtClean="0"/>
              <a:t>1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2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John Hoshal and Adam Iten, </a:t>
            </a:r>
            <a:r>
              <a:rPr lang="en-US" dirty="0" err="1" smtClean="0"/>
              <a:t>MnGeo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2667000"/>
            <a:ext cx="4648200" cy="1295400"/>
          </a:xfrm>
        </p:spPr>
        <p:txBody>
          <a:bodyPr/>
          <a:lstStyle/>
          <a:p>
            <a:r>
              <a:rPr lang="en-US" dirty="0" smtClean="0"/>
              <a:t>Next Generation 9-1-1 project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56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97611" y="1013619"/>
            <a:ext cx="5257800" cy="411162"/>
          </a:xfrm>
        </p:spPr>
        <p:txBody>
          <a:bodyPr/>
          <a:lstStyle/>
          <a:p>
            <a:r>
              <a:rPr lang="en-US" sz="1800" dirty="0" smtClean="0"/>
              <a:t>2016 Imagery Plans and Cost Share Interest</a:t>
            </a:r>
            <a:endParaRPr lang="en-US" sz="18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612" y="1642363"/>
            <a:ext cx="3940711" cy="355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87154"/>
            <a:ext cx="3678543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2"/>
          <p:cNvSpPr txBox="1">
            <a:spLocks/>
          </p:cNvSpPr>
          <p:nvPr/>
        </p:nvSpPr>
        <p:spPr>
          <a:xfrm>
            <a:off x="571500" y="182562"/>
            <a:ext cx="7924800" cy="609600"/>
          </a:xfrm>
          <a:prstGeom prst="rect">
            <a:avLst/>
          </a:prstGeom>
        </p:spPr>
        <p:txBody>
          <a:bodyPr anchor="ctr"/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200" dirty="0" smtClean="0"/>
              <a:t>Imagery Survey</a:t>
            </a: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304800" y="3200400"/>
            <a:ext cx="3810000" cy="26468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 smtClean="0"/>
              <a:t>Additional Responses</a:t>
            </a:r>
          </a:p>
          <a:p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/>
              <a:t>Primary resolution: 6-inch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/>
              <a:t>Spring, leaf-off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/>
              <a:t>Other related products to consider: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dirty="0"/>
              <a:t>Stereo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dirty="0"/>
              <a:t>Elevation data from stereo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dirty="0" err="1"/>
              <a:t>Planimetrics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48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229600" cy="701675"/>
          </a:xfrm>
        </p:spPr>
        <p:txBody>
          <a:bodyPr/>
          <a:lstStyle/>
          <a:p>
            <a:r>
              <a:rPr lang="en-US" sz="4000" b="1" dirty="0"/>
              <a:t>Drainage </a:t>
            </a:r>
            <a:r>
              <a:rPr lang="en-US" sz="4000" b="1" dirty="0" smtClean="0"/>
              <a:t>Records </a:t>
            </a:r>
            <a:r>
              <a:rPr lang="en-US" sz="4000" b="1" dirty="0"/>
              <a:t>Modernization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42900" y="1066800"/>
            <a:ext cx="5448300" cy="49530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400" u="sng" dirty="0"/>
              <a:t>Project Goal</a:t>
            </a:r>
            <a:r>
              <a:rPr lang="en-US" sz="2400" dirty="0"/>
              <a:t>:  D</a:t>
            </a:r>
            <a:r>
              <a:rPr lang="en-US" sz="2400" dirty="0" smtClean="0"/>
              <a:t>evelop </a:t>
            </a:r>
            <a:r>
              <a:rPr lang="en-US" sz="2400" dirty="0"/>
              <a:t>a GIS database template along with data standards and a web-based data portal for Minnesota’s public drainage system records.</a:t>
            </a:r>
          </a:p>
          <a:p>
            <a:pPr>
              <a:spcBef>
                <a:spcPts val="1200"/>
              </a:spcBef>
            </a:pPr>
            <a:r>
              <a:rPr lang="en-US" sz="2400" u="sng" dirty="0"/>
              <a:t>Project Status</a:t>
            </a:r>
            <a:r>
              <a:rPr lang="en-US" sz="2400" dirty="0"/>
              <a:t>:  A project plan has been written and a Service Authorization (SA) between the Board of Water and Soil Resources (BWSR) and MnGeo has been written but not yet executed.</a:t>
            </a:r>
          </a:p>
          <a:p>
            <a:pPr>
              <a:spcBef>
                <a:spcPts val="1200"/>
              </a:spcBef>
            </a:pPr>
            <a:r>
              <a:rPr lang="en-US" sz="2400" u="sng" dirty="0"/>
              <a:t>Project Funding</a:t>
            </a:r>
            <a:r>
              <a:rPr lang="en-US" sz="2400" dirty="0"/>
              <a:t>:  $230,000</a:t>
            </a:r>
          </a:p>
          <a:p>
            <a:endParaRPr lang="en-US" dirty="0"/>
          </a:p>
        </p:txBody>
      </p:sp>
      <p:pic>
        <p:nvPicPr>
          <p:cNvPr id="4" name="Picture 3" descr="Surface Hydrology of MN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12006" y="1295400"/>
            <a:ext cx="2474794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199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0"/>
            <a:ext cx="7772400" cy="1219199"/>
          </a:xfrm>
        </p:spPr>
        <p:txBody>
          <a:bodyPr/>
          <a:lstStyle/>
          <a:p>
            <a:pPr algn="ctr"/>
            <a:r>
              <a:rPr lang="en-US" dirty="0" smtClean="0"/>
              <a:t>Statewide Parcels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066800"/>
            <a:ext cx="6691620" cy="3924300"/>
          </a:xfrm>
        </p:spPr>
        <p:txBody>
          <a:bodyPr/>
          <a:lstStyle/>
          <a:p>
            <a:pPr marL="457200" indent="-457200" algn="l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Align with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Revenue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efforts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Exchange Guideline - shared 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Regional Collaborations - happening  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MnGeo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to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do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parcel collect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2014-15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Will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obtain, aggregate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, standardize, make available to state agencies</a:t>
            </a:r>
          </a:p>
          <a:p>
            <a:pPr algn="l"/>
            <a:endParaRPr lang="en-US" sz="8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endParaRPr lang="en-US" sz="2400" dirty="0"/>
          </a:p>
          <a:p>
            <a:pPr marL="457200" indent="-457200" algn="l">
              <a:buFont typeface="Arial" pitchFamily="34" charset="0"/>
              <a:buChar char="•"/>
            </a:pPr>
            <a:endParaRPr lang="en-US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459" y="3886200"/>
            <a:ext cx="3048000" cy="1524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420" y="1222637"/>
            <a:ext cx="1855695" cy="238963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038600"/>
            <a:ext cx="1324619" cy="1295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17982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242018" y="1804161"/>
            <a:ext cx="8382000" cy="41148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Build a place that users see as the </a:t>
            </a:r>
            <a:r>
              <a:rPr lang="en-US" u="sng" dirty="0" smtClean="0"/>
              <a:t>place of choice</a:t>
            </a:r>
            <a:r>
              <a:rPr lang="en-US" dirty="0" smtClean="0"/>
              <a:t> to go to find, evaluate, access and follow (stay connected with) the best data to meet their needs…</a:t>
            </a:r>
          </a:p>
          <a:p>
            <a:endParaRPr lang="en-US" sz="1200" dirty="0"/>
          </a:p>
          <a:p>
            <a:r>
              <a:rPr lang="en-US" dirty="0" smtClean="0"/>
              <a:t>Create a place that publishers </a:t>
            </a:r>
            <a:r>
              <a:rPr lang="en-US" u="sng" dirty="0" smtClean="0"/>
              <a:t>want</a:t>
            </a:r>
            <a:r>
              <a:rPr lang="en-US" dirty="0" smtClean="0"/>
              <a:t> to put their geospatial resources for others to discover...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914400"/>
            <a:ext cx="7886700" cy="9906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 smtClean="0"/>
              <a:t>The experiment…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800843" y="6166532"/>
            <a:ext cx="7467997" cy="434514"/>
            <a:chOff x="604361" y="6166532"/>
            <a:chExt cx="7467997" cy="43451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1941" y="6218755"/>
              <a:ext cx="482409" cy="33006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9012" y="6177991"/>
              <a:ext cx="583346" cy="399132"/>
            </a:xfrm>
            <a:prstGeom prst="rect">
              <a:avLst/>
            </a:prstGeom>
          </p:spPr>
        </p:pic>
        <p:pic>
          <p:nvPicPr>
            <p:cNvPr id="1026" name="Picture 2" descr="us-mn-state-dnr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0961" y="6221314"/>
              <a:ext cx="324951" cy="324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us-mn-state-dot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5365" y="6256331"/>
              <a:ext cx="974681" cy="254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us-mn-state-metc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6959" y="6238258"/>
              <a:ext cx="797433" cy="291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us-mn-state-mda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0079" y="6189498"/>
              <a:ext cx="473882" cy="3885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us-mn-state-pca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1499" y="6166532"/>
              <a:ext cx="635059" cy="434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436413" y="6195602"/>
              <a:ext cx="381565" cy="376374"/>
            </a:xfrm>
            <a:prstGeom prst="rect">
              <a:avLst/>
            </a:prstGeom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361" y="6173106"/>
              <a:ext cx="488531" cy="421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14" name="Straight Connector 13"/>
          <p:cNvCxnSpPr/>
          <p:nvPr/>
        </p:nvCxnSpPr>
        <p:spPr>
          <a:xfrm>
            <a:off x="362857" y="6037945"/>
            <a:ext cx="8440057" cy="7257"/>
          </a:xfrm>
          <a:prstGeom prst="lin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882685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00209" y="1020713"/>
            <a:ext cx="4491391" cy="452596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Migration </a:t>
            </a:r>
            <a:r>
              <a:rPr lang="en-US" sz="1800" dirty="0"/>
              <a:t>of all significant state geospatial resources currently provided in </a:t>
            </a:r>
            <a:r>
              <a:rPr lang="en-US" sz="1800" dirty="0" smtClean="0"/>
              <a:t>the Data </a:t>
            </a:r>
            <a:r>
              <a:rPr lang="en-US" sz="1800" dirty="0"/>
              <a:t>Deli, Minnesota Geographic Data Clearinghouse, </a:t>
            </a:r>
            <a:r>
              <a:rPr lang="en-US" sz="1800" dirty="0" err="1" smtClean="0"/>
              <a:t>DataFinder</a:t>
            </a:r>
            <a:r>
              <a:rPr lang="en-US" sz="1800" dirty="0" smtClean="0"/>
              <a:t> </a:t>
            </a:r>
            <a:r>
              <a:rPr lang="en-US" sz="1800" dirty="0"/>
              <a:t>and other independent </a:t>
            </a:r>
            <a:r>
              <a:rPr lang="en-US" sz="1800" dirty="0" smtClean="0"/>
              <a:t>state agencies taking place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Published </a:t>
            </a:r>
            <a:r>
              <a:rPr lang="en-US" sz="1800" dirty="0"/>
              <a:t>resources accessible through the Commons has reached nearly </a:t>
            </a:r>
            <a:r>
              <a:rPr lang="en-US" sz="1800" dirty="0" smtClean="0"/>
              <a:t>200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Participation </a:t>
            </a:r>
            <a:r>
              <a:rPr lang="en-US" sz="1800" dirty="0"/>
              <a:t>of </a:t>
            </a:r>
            <a:r>
              <a:rPr lang="en-US" sz="1800" dirty="0" smtClean="0"/>
              <a:t>remaining state </a:t>
            </a:r>
            <a:r>
              <a:rPr lang="en-US" sz="1800" dirty="0"/>
              <a:t>agencies and </a:t>
            </a:r>
            <a:r>
              <a:rPr lang="en-US" sz="1800" dirty="0" smtClean="0"/>
              <a:t>external partners will </a:t>
            </a:r>
            <a:r>
              <a:rPr lang="en-US" sz="1800" dirty="0"/>
              <a:t>be pursued </a:t>
            </a:r>
            <a:r>
              <a:rPr lang="en-US" sz="1800" dirty="0" smtClean="0"/>
              <a:t>beginning in March 2015</a:t>
            </a:r>
            <a:endParaRPr lang="en-US" sz="1800" dirty="0"/>
          </a:p>
        </p:txBody>
      </p:sp>
      <p:grpSp>
        <p:nvGrpSpPr>
          <p:cNvPr id="10" name="Group 9"/>
          <p:cNvGrpSpPr/>
          <p:nvPr/>
        </p:nvGrpSpPr>
        <p:grpSpPr>
          <a:xfrm>
            <a:off x="838002" y="6310116"/>
            <a:ext cx="7467997" cy="434514"/>
            <a:chOff x="604361" y="6166532"/>
            <a:chExt cx="7467997" cy="43451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1941" y="6218755"/>
              <a:ext cx="482409" cy="33006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9012" y="6177991"/>
              <a:ext cx="583346" cy="399132"/>
            </a:xfrm>
            <a:prstGeom prst="rect">
              <a:avLst/>
            </a:prstGeom>
          </p:spPr>
        </p:pic>
        <p:pic>
          <p:nvPicPr>
            <p:cNvPr id="13" name="Picture 2" descr="us-mn-state-dn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0961" y="6221314"/>
              <a:ext cx="324951" cy="324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us-mn-state-dot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5365" y="6256331"/>
              <a:ext cx="974681" cy="254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 descr="us-mn-state-metc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6959" y="6238258"/>
              <a:ext cx="797433" cy="291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8" descr="us-mn-state-mda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0079" y="6189498"/>
              <a:ext cx="473882" cy="3885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0" descr="us-mn-state-pca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1499" y="6166532"/>
              <a:ext cx="635059" cy="434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36413" y="6195602"/>
              <a:ext cx="381565" cy="376374"/>
            </a:xfrm>
            <a:prstGeom prst="rect">
              <a:avLst/>
            </a:prstGeom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361" y="6173106"/>
              <a:ext cx="488531" cy="421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0" name="TextBox 19"/>
          <p:cNvSpPr txBox="1"/>
          <p:nvPr/>
        </p:nvSpPr>
        <p:spPr>
          <a:xfrm>
            <a:off x="4465574" y="447813"/>
            <a:ext cx="43373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Status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62857" y="6154057"/>
            <a:ext cx="8440057" cy="7257"/>
          </a:xfrm>
          <a:prstGeom prst="lin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8075" y="714749"/>
            <a:ext cx="4165656" cy="4847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433802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ross\AppData\Local\Microsoft\Windows\Temporary Internet Files\Content.IE5\AGYGOD3N\MP900427595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814513" cy="262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dross\AppData\Local\Microsoft\Windows\Temporary Internet Files\Content.IE5\8BEM53S2\MP900386084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3401"/>
            <a:ext cx="1796142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" y="2667000"/>
            <a:ext cx="9144000" cy="167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5" name="Picture 14" descr="FinalCenterlinesLog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" y="2819400"/>
            <a:ext cx="1219200" cy="12192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800225" y="4295775"/>
            <a:ext cx="7347610" cy="1251494"/>
            <a:chOff x="1800225" y="4339681"/>
            <a:chExt cx="6937522" cy="1181645"/>
          </a:xfrm>
        </p:grpSpPr>
        <p:pic>
          <p:nvPicPr>
            <p:cNvPr id="4101" name="Picture 5" descr="C:\Users\dross\AppData\Local\Microsoft\Windows\Temporary Internet Files\Content.IE5\VEW4XV0M\MP900427670[1]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6000" y="4346574"/>
              <a:ext cx="1758051" cy="1171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C:\Users\dross\AppData\Local\Microsoft\Windows\Temporary Internet Files\Content.IE5\AGYGOD3N\MP900400815[1]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4589" y="4339681"/>
              <a:ext cx="1773158" cy="1181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3" name="Picture 7" descr="C:\Users\dross\AppData\Local\Microsoft\Windows\Temporary Internet Files\Content.IE5\UFP3IKLF\MP900382747[1]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1775" y="4340226"/>
              <a:ext cx="1653540" cy="118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 descr="Mpls@night.jp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00225" y="4346575"/>
              <a:ext cx="1755584" cy="1171303"/>
            </a:xfrm>
            <a:prstGeom prst="rect">
              <a:avLst/>
            </a:prstGeom>
          </p:spPr>
        </p:pic>
      </p:grpSp>
      <p:sp>
        <p:nvSpPr>
          <p:cNvPr id="20" name="Rectangle 19"/>
          <p:cNvSpPr/>
          <p:nvPr/>
        </p:nvSpPr>
        <p:spPr>
          <a:xfrm>
            <a:off x="0" y="4267200"/>
            <a:ext cx="9144000" cy="762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38275" y="2819402"/>
            <a:ext cx="746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9BBB59">
                    <a:lumMod val="50000"/>
                  </a:srgbClr>
                </a:solidFill>
              </a:rPr>
              <a:t>Statewide Centerline Initiative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0" y="2590800"/>
            <a:ext cx="9144000" cy="762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549992" y="3733800"/>
            <a:ext cx="2444816" cy="489712"/>
            <a:chOff x="-1544854" y="-533400"/>
            <a:chExt cx="11762070" cy="2775712"/>
          </a:xfrm>
        </p:grpSpPr>
        <p:pic>
          <p:nvPicPr>
            <p:cNvPr id="14" name="Picture 13" descr="All Four Agency Logos.jp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-1035670" y="-533400"/>
              <a:ext cx="11252886" cy="2775712"/>
            </a:xfrm>
            <a:prstGeom prst="rect">
              <a:avLst/>
            </a:prstGeom>
          </p:spPr>
        </p:pic>
        <p:pic>
          <p:nvPicPr>
            <p:cNvPr id="23554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44854" y="-533400"/>
              <a:ext cx="2731560" cy="277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2171312" y="184937"/>
            <a:ext cx="66960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Delay…..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prstClr val="black"/>
                </a:solidFill>
              </a:rPr>
              <a:t>Set </a:t>
            </a:r>
            <a:r>
              <a:rPr lang="en-US" sz="2400" b="1" dirty="0">
                <a:solidFill>
                  <a:prstClr val="black"/>
                </a:solidFill>
              </a:rPr>
              <a:t>up - MnGeo instance of Esri Roads and Highways for the partners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</a:rPr>
              <a:t>Conflation of non-state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</a:rPr>
              <a:t>Align with Metro counties GIS </a:t>
            </a:r>
            <a:r>
              <a:rPr lang="en-US" sz="2400" b="1" dirty="0" smtClean="0">
                <a:solidFill>
                  <a:prstClr val="black"/>
                </a:solidFill>
              </a:rPr>
              <a:t>Centerlines, Next Generation 9-1-1 </a:t>
            </a:r>
            <a:r>
              <a:rPr lang="en-US" sz="2400" b="1" dirty="0">
                <a:solidFill>
                  <a:prstClr val="black"/>
                </a:solidFill>
              </a:rPr>
              <a:t>efforts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09448" y="5628614"/>
            <a:ext cx="6019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prstClr val="white">
                    <a:lumMod val="50000"/>
                  </a:prstClr>
                </a:solidFill>
              </a:rPr>
              <a:t>To</a:t>
            </a:r>
            <a:r>
              <a:rPr lang="en-US" b="1" i="1" dirty="0">
                <a:solidFill>
                  <a:prstClr val="black"/>
                </a:solidFill>
              </a:rPr>
              <a:t> </a:t>
            </a:r>
            <a:r>
              <a:rPr lang="en-US" b="1" i="1" dirty="0">
                <a:solidFill>
                  <a:srgbClr val="9BBB59">
                    <a:lumMod val="50000"/>
                  </a:srgbClr>
                </a:solidFill>
              </a:rPr>
              <a:t>develop, test, refine, publish and perpetuate </a:t>
            </a:r>
            <a:r>
              <a:rPr lang="en-US" b="1" i="1" dirty="0">
                <a:solidFill>
                  <a:prstClr val="white">
                    <a:lumMod val="50000"/>
                  </a:prstClr>
                </a:solidFill>
              </a:rPr>
              <a:t>a</a:t>
            </a:r>
            <a:r>
              <a:rPr lang="en-US" b="1" i="1" dirty="0">
                <a:solidFill>
                  <a:prstClr val="black"/>
                </a:solidFill>
              </a:rPr>
              <a:t> </a:t>
            </a:r>
            <a:r>
              <a:rPr lang="en-US" b="1" i="1" dirty="0">
                <a:solidFill>
                  <a:srgbClr val="9BBB59">
                    <a:lumMod val="50000"/>
                  </a:srgbClr>
                </a:solidFill>
              </a:rPr>
              <a:t>single state- wide roadway dataset </a:t>
            </a:r>
            <a:r>
              <a:rPr lang="en-US" b="1" i="1" dirty="0">
                <a:solidFill>
                  <a:prstClr val="white">
                    <a:lumMod val="50000"/>
                  </a:prstClr>
                </a:solidFill>
              </a:rPr>
              <a:t>that meets the needs of a </a:t>
            </a:r>
            <a:r>
              <a:rPr lang="en-US" b="1" i="1" dirty="0">
                <a:solidFill>
                  <a:srgbClr val="9BBB59">
                    <a:lumMod val="50000"/>
                  </a:srgbClr>
                </a:solidFill>
              </a:rPr>
              <a:t>diverse user community…</a:t>
            </a:r>
          </a:p>
        </p:txBody>
      </p:sp>
    </p:spTree>
    <p:extLst>
      <p:ext uri="{BB962C8B-B14F-4D97-AF65-F5344CB8AC3E}">
        <p14:creationId xmlns:p14="http://schemas.microsoft.com/office/powerpoint/2010/main" val="84769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3200400"/>
            <a:ext cx="4419600" cy="1524000"/>
          </a:xfrm>
        </p:spPr>
        <p:txBody>
          <a:bodyPr/>
          <a:lstStyle/>
          <a:p>
            <a:r>
              <a:rPr lang="en-US" dirty="0" smtClean="0"/>
              <a:t>Adjourn…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3200" dirty="0" smtClean="0"/>
              <a:t>See you next meeting, April 1 (no fooling!)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366562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ction slid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Section slid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ection slides 6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ntent section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Content slides">
  <a:themeElements>
    <a:clrScheme name="Custom 9">
      <a:dk1>
        <a:sysClr val="windowText" lastClr="000000"/>
      </a:dk1>
      <a:lt1>
        <a:sysClr val="window" lastClr="FFFFFF"/>
      </a:lt1>
      <a:dk2>
        <a:srgbClr val="555557"/>
      </a:dk2>
      <a:lt2>
        <a:srgbClr val="C5D1D7"/>
      </a:lt2>
      <a:accent1>
        <a:srgbClr val="647A83"/>
      </a:accent1>
      <a:accent2>
        <a:srgbClr val="C56E4A"/>
      </a:accent2>
      <a:accent3>
        <a:srgbClr val="647A83"/>
      </a:accent3>
      <a:accent4>
        <a:srgbClr val="8B6F47"/>
      </a:accent4>
      <a:accent5>
        <a:srgbClr val="7B8B71"/>
      </a:accent5>
      <a:accent6>
        <a:srgbClr val="D9BB72"/>
      </a:accent6>
      <a:hlink>
        <a:srgbClr val="946F8D"/>
      </a:hlink>
      <a:folHlink>
        <a:srgbClr val="694F07"/>
      </a:folHlink>
    </a:clrScheme>
    <a:fontScheme name="Custom 3">
      <a:majorFont>
        <a:latin typeface="Franklin Gothic Medium"/>
        <a:ea typeface=""/>
        <a:cs typeface=""/>
      </a:majorFont>
      <a:minorFont>
        <a:latin typeface="Franklin Gothic Book"/>
        <a:ea typeface=""/>
        <a:cs typeface=""/>
      </a:minorFont>
    </a:fontScheme>
    <a:fmtScheme name="Compos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10000"/>
                <a:lumMod val="80000"/>
              </a:schemeClr>
            </a:gs>
            <a:gs pos="79000">
              <a:schemeClr val="phClr">
                <a:tint val="100000"/>
                <a:shade val="90000"/>
                <a:satMod val="105000"/>
                <a:lumMod val="10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1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hade val="100000"/>
                <a:satMod val="100000"/>
                <a:lumMod val="110000"/>
              </a:schemeClr>
            </a:gs>
            <a:gs pos="83000">
              <a:schemeClr val="phClr">
                <a:shade val="75000"/>
                <a:satMod val="200000"/>
              </a:schemeClr>
            </a:gs>
            <a:gs pos="100000">
              <a:schemeClr val="phClr">
                <a:shade val="90000"/>
                <a:satMod val="200000"/>
              </a:schemeClr>
            </a:gs>
          </a:gsLst>
          <a:path path="circle">
            <a:fillToRect l="75000" t="100000" b="30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Section slid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Content section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Section slid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Content section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0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0.xml"/></Relationships>
</file>

<file path=customXml/_rels/item10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1.xml"/></Relationships>
</file>

<file path=customXml/_rels/item10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2.xml"/></Relationships>
</file>

<file path=customXml/_rels/item10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3.xml"/></Relationships>
</file>

<file path=customXml/_rels/item10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4.xml"/></Relationships>
</file>

<file path=customXml/_rels/item10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5.xml"/></Relationships>
</file>

<file path=customXml/_rels/item10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6.xml"/></Relationships>
</file>

<file path=customXml/_rels/item10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7.xml"/></Relationships>
</file>

<file path=customXml/_rels/item10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8.xml"/></Relationships>
</file>

<file path=customXml/_rels/item10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9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0.xml"/></Relationships>
</file>

<file path=customXml/_rels/item1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1.xml"/></Relationships>
</file>

<file path=customXml/_rels/item1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2.xml"/></Relationships>
</file>

<file path=customXml/_rels/item1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3.xml"/></Relationships>
</file>

<file path=customXml/_rels/item1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4.xml"/></Relationships>
</file>

<file path=customXml/_rels/item1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5.xml"/></Relationships>
</file>

<file path=customXml/_rels/item1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6.xml"/></Relationships>
</file>

<file path=customXml/_rels/item1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7.xml"/></Relationships>
</file>

<file path=customXml/_rels/item1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8.xml"/></Relationships>
</file>

<file path=customXml/_rels/item1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9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0.xml"/></Relationships>
</file>

<file path=customXml/_rels/item1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1.xml"/></Relationships>
</file>

<file path=customXml/_rels/item1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.xml"/></Relationships>
</file>

<file path=customXml/_rels/item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.xml"/></Relationships>
</file>

<file path=customXml/_rels/item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.xml"/></Relationships>
</file>

<file path=customXml/_rels/item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.xml"/></Relationships>
</file>

<file path=customXml/_rels/item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.xml"/></Relationships>
</file>

<file path=customXml/_rels/item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.xml"/></Relationships>
</file>

<file path=customXml/_rels/item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.xml"/></Relationships>
</file>

<file path=customXml/_rels/item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.xml"/></Relationships>
</file>

<file path=customXml/_rels/item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.xml"/></Relationships>
</file>

<file path=customXml/_rels/item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.xml"/></Relationships>
</file>

<file path=customXml/_rels/item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1.xml"/></Relationships>
</file>

<file path=customXml/_rels/item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2.xml"/></Relationships>
</file>

<file path=customXml/_rels/item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3.xml"/></Relationships>
</file>

<file path=customXml/_rels/item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4.xml"/></Relationships>
</file>

<file path=customXml/_rels/item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5.xml"/></Relationships>
</file>

<file path=customXml/_rels/item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6.xml"/></Relationships>
</file>

<file path=customXml/_rels/item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7.xml"/></Relationships>
</file>

<file path=customXml/_rels/item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8.xml"/></Relationships>
</file>

<file path=customXml/_rels/item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9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0.xml"/></Relationships>
</file>

<file path=customXml/_rels/item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1.xml"/></Relationships>
</file>

<file path=customXml/_rels/item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2.xml"/></Relationships>
</file>

<file path=customXml/_rels/item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3.xml"/></Relationships>
</file>

<file path=customXml/_rels/item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4.xml"/></Relationships>
</file>

<file path=customXml/_rels/item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5.xml"/></Relationships>
</file>

<file path=customXml/_rels/item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6.xml"/></Relationships>
</file>

<file path=customXml/_rels/item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7.xml"/></Relationships>
</file>

<file path=customXml/_rels/item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8.xml"/></Relationships>
</file>

<file path=customXml/_rels/item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9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0.xml"/></Relationships>
</file>

<file path=customXml/_rels/item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1.xml"/></Relationships>
</file>

<file path=customXml/_rels/item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2.xml"/></Relationships>
</file>

<file path=customXml/_rels/item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3.xml"/></Relationships>
</file>

<file path=customXml/_rels/item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4.xml"/></Relationships>
</file>

<file path=customXml/_rels/item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5.xml"/></Relationships>
</file>

<file path=customXml/_rels/item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6.xml"/></Relationships>
</file>

<file path=customXml/_rels/item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7.xml"/></Relationships>
</file>

<file path=customXml/_rels/item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8.xml"/></Relationships>
</file>

<file path=customXml/_rels/item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9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0.xml"/></Relationships>
</file>

<file path=customXml/_rels/item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1.xml"/></Relationships>
</file>

<file path=customXml/_rels/item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2.xml"/></Relationships>
</file>

<file path=customXml/_rels/item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3.xml"/></Relationships>
</file>

<file path=customXml/_rels/item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4.xml"/></Relationships>
</file>

<file path=customXml/_rels/item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5.xml"/></Relationships>
</file>

<file path=customXml/_rels/item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6.xml"/></Relationships>
</file>

<file path=customXml/_rels/item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7.xml"/></Relationships>
</file>

<file path=customXml/_rels/item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8.xml"/></Relationships>
</file>

<file path=customXml/_rels/item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9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_rels/item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0.xml"/></Relationships>
</file>

<file path=customXml/_rels/item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1.xml"/></Relationships>
</file>

<file path=customXml/_rels/item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2.xml"/></Relationships>
</file>

<file path=customXml/_rels/item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3.xml"/></Relationships>
</file>

<file path=customXml/_rels/item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4.xml"/></Relationships>
</file>

<file path=customXml/_rels/item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5.xml"/></Relationships>
</file>

<file path=customXml/_rels/item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6.xml"/></Relationships>
</file>

<file path=customXml/_rels/item9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7.xml"/></Relationships>
</file>

<file path=customXml/_rels/item9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8.xml"/></Relationships>
</file>

<file path=customXml/_rels/item9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00.xml><?xml version="1.0" encoding="utf-8"?>
<EsriMapsInfo xmlns="ESRI.ArcGIS.Mapping.OfficeIntegration.PowerPointInfo">
  <Version>Version1</Version>
  <RequiresSignIn>False</RequiresSignIn>
</EsriMapsInfo>
</file>

<file path=customXml/item101.xml><?xml version="1.0" encoding="utf-8"?>
<EsriMapsInfo xmlns="ESRI.ArcGIS.Mapping.OfficeIntegration.PowerPointInfo">
  <Version>Version1</Version>
  <RequiresSignIn>False</RequiresSignIn>
</EsriMapsInfo>
</file>

<file path=customXml/item102.xml><?xml version="1.0" encoding="utf-8"?>
<EsriMapsInfo xmlns="ESRI.ArcGIS.Mapping.OfficeIntegration.PowerPointInfo">
  <Version>Version1</Version>
  <RequiresSignIn>False</RequiresSignIn>
</EsriMapsInfo>
</file>

<file path=customXml/item103.xml><?xml version="1.0" encoding="utf-8"?>
<EsriMapsInfo xmlns="ESRI.ArcGIS.Mapping.OfficeIntegration.PowerPointInfo">
  <Version>Version1</Version>
  <RequiresSignIn>False</RequiresSignIn>
</EsriMapsInfo>
</file>

<file path=customXml/item104.xml><?xml version="1.0" encoding="utf-8"?>
<EsriMapsInfo xmlns="ESRI.ArcGIS.Mapping.OfficeIntegration.PowerPointInfo">
  <Version>Version1</Version>
  <RequiresSignIn>False</RequiresSignIn>
</EsriMapsInfo>
</file>

<file path=customXml/item105.xml><?xml version="1.0" encoding="utf-8"?>
<EsriMapsInfo xmlns="ESRI.ArcGIS.Mapping.OfficeIntegration.PowerPointInfo">
  <Version>Version1</Version>
  <RequiresSignIn>False</RequiresSignIn>
</EsriMapsInfo>
</file>

<file path=customXml/item106.xml><?xml version="1.0" encoding="utf-8"?>
<EsriMapsInfo xmlns="ESRI.ArcGIS.Mapping.OfficeIntegration.PowerPointInfo">
  <Version>Version1</Version>
  <RequiresSignIn>False</RequiresSignIn>
</EsriMapsInfo>
</file>

<file path=customXml/item107.xml><?xml version="1.0" encoding="utf-8"?>
<EsriMapsInfo xmlns="ESRI.ArcGIS.Mapping.OfficeIntegration.PowerPointInfo">
  <Version>Version1</Version>
  <RequiresSignIn>False</RequiresSignIn>
</EsriMapsInfo>
</file>

<file path=customXml/item108.xml><?xml version="1.0" encoding="utf-8"?>
<EsriMapsInfo xmlns="ESRI.ArcGIS.Mapping.OfficeIntegration.PowerPointInfo">
  <Version>Version1</Version>
  <RequiresSignIn>False</RequiresSignIn>
</EsriMapsInfo>
</file>

<file path=customXml/item109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10.xml><?xml version="1.0" encoding="utf-8"?>
<EsriMapsInfo xmlns="ESRI.ArcGIS.Mapping.OfficeIntegration.PowerPointInfo">
  <Version>Version1</Version>
  <RequiresSignIn>False</RequiresSignIn>
</EsriMapsInfo>
</file>

<file path=customXml/item111.xml><?xml version="1.0" encoding="utf-8"?>
<EsriMapsInfo xmlns="ESRI.ArcGIS.Mapping.OfficeIntegration.PowerPointInfo">
  <Version>Version1</Version>
  <RequiresSignIn>False</RequiresSignIn>
</EsriMapsInfo>
</file>

<file path=customXml/item112.xml><?xml version="1.0" encoding="utf-8"?>
<EsriMapsInfo xmlns="ESRI.ArcGIS.Mapping.OfficeIntegration.PowerPointInfo">
  <Version>Version1</Version>
  <RequiresSignIn>False</RequiresSignIn>
</EsriMapsInfo>
</file>

<file path=customXml/item113.xml><?xml version="1.0" encoding="utf-8"?>
<EsriMapsInfo xmlns="ESRI.ArcGIS.Mapping.OfficeIntegration.PowerPointInfo">
  <Version>Version1</Version>
  <RequiresSignIn>False</RequiresSignIn>
</EsriMapsInfo>
</file>

<file path=customXml/item114.xml><?xml version="1.0" encoding="utf-8"?>
<EsriMapsInfo xmlns="ESRI.ArcGIS.Mapping.OfficeIntegration.PowerPointInfo">
  <Version>Version1</Version>
  <RequiresSignIn>False</RequiresSignIn>
</EsriMapsInfo>
</file>

<file path=customXml/item115.xml><?xml version="1.0" encoding="utf-8"?>
<EsriMapsInfo xmlns="ESRI.ArcGIS.Mapping.OfficeIntegration.PowerPointInfo">
  <Version>Version1</Version>
  <RequiresSignIn>False</RequiresSignIn>
</EsriMapsInfo>
</file>

<file path=customXml/item116.xml><?xml version="1.0" encoding="utf-8"?>
<EsriMapsInfo xmlns="ESRI.ArcGIS.Mapping.OfficeIntegration.PowerPointInfo">
  <Version>Version1</Version>
  <RequiresSignIn>False</RequiresSignIn>
</EsriMapsInfo>
</file>

<file path=customXml/item117.xml><?xml version="1.0" encoding="utf-8"?>
<EsriMapsInfo xmlns="ESRI.ArcGIS.Mapping.OfficeIntegration.PowerPointInfo">
  <Version>Version1</Version>
  <RequiresSignIn>False</RequiresSignIn>
</EsriMapsInfo>
</file>

<file path=customXml/item118.xml><?xml version="1.0" encoding="utf-8"?>
<EsriMapsInfo xmlns="ESRI.ArcGIS.Mapping.OfficeIntegration.PowerPointInfo">
  <Version>Version1</Version>
  <RequiresSignIn>False</RequiresSignIn>
</EsriMapsInfo>
</file>

<file path=customXml/item119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20.xml><?xml version="1.0" encoding="utf-8"?>
<EsriMapsInfo xmlns="ESRI.ArcGIS.Mapping.OfficeIntegration.PowerPointInfo">
  <Version>Version1</Version>
  <RequiresSignIn>False</RequiresSignIn>
</EsriMapsInfo>
</file>

<file path=customXml/item121.xml><?xml version="1.0" encoding="utf-8"?>
<EsriMapsInfo xmlns="ESRI.ArcGIS.Mapping.OfficeIntegration.PowerPointInfo">
  <Version>Version1</Version>
  <RequiresSignIn>False</RequiresSignIn>
</EsriMapsInfo>
</file>

<file path=customXml/item122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EsriMapsInfo xmlns="ESRI.ArcGIS.Mapping.OfficeIntegration.PowerPointInfo">
  <Version>Version1</Version>
  <RequiresSignIn>False</RequiresSignIn>
</EsriMapsInfo>
</file>

<file path=customXml/item14.xml><?xml version="1.0" encoding="utf-8"?>
<EsriMapsInfo xmlns="ESRI.ArcGIS.Mapping.OfficeIntegration.PowerPointInfo">
  <Version>Version1</Version>
  <RequiresSignIn>False</RequiresSignIn>
</EsriMapsInfo>
</file>

<file path=customXml/item15.xml><?xml version="1.0" encoding="utf-8"?>
<EsriMapsInfo xmlns="ESRI.ArcGIS.Mapping.OfficeIntegration.PowerPointInfo">
  <Version>Version1</Version>
  <RequiresSignIn>False</RequiresSignIn>
</EsriMapsInfo>
</file>

<file path=customXml/item16.xml><?xml version="1.0" encoding="utf-8"?>
<EsriMapsInfo xmlns="ESRI.ArcGIS.Mapping.OfficeIntegration.PowerPointInfo">
  <Version>Version1</Version>
  <RequiresSignIn>False</RequiresSignIn>
</EsriMapsInfo>
</file>

<file path=customXml/item17.xml><?xml version="1.0" encoding="utf-8"?>
<EsriMapsInfo xmlns="ESRI.ArcGIS.Mapping.OfficeIntegration.PowerPointInfo">
  <Version>Version1</Version>
  <RequiresSignIn>False</RequiresSignIn>
</EsriMapsInfo>
</file>

<file path=customXml/item18.xml><?xml version="1.0" encoding="utf-8"?>
<EsriMapsInfo xmlns="ESRI.ArcGIS.Mapping.OfficeIntegration.PowerPointInfo">
  <Version>Version1</Version>
  <RequiresSignIn>False</RequiresSignIn>
</EsriMapsInfo>
</file>

<file path=customXml/item19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20.xml><?xml version="1.0" encoding="utf-8"?>
<EsriMapsInfo xmlns="ESRI.ArcGIS.Mapping.OfficeIntegration.PowerPointInfo">
  <Version>Version1</Version>
  <RequiresSignIn>False</RequiresSignIn>
</EsriMapsInfo>
</file>

<file path=customXml/item21.xml><?xml version="1.0" encoding="utf-8"?>
<EsriMapsInfo xmlns="ESRI.ArcGIS.Mapping.OfficeIntegration.PowerPointInfo">
  <Version>Version1</Version>
  <RequiresSignIn>False</RequiresSignIn>
</EsriMapsInfo>
</file>

<file path=customXml/item22.xml><?xml version="1.0" encoding="utf-8"?>
<EsriMapsInfo xmlns="ESRI.ArcGIS.Mapping.OfficeIntegration.PowerPointInfo">
  <Version>Version1</Version>
  <RequiresSignIn>False</RequiresSignIn>
</EsriMapsInfo>
</file>

<file path=customXml/item23.xml><?xml version="1.0" encoding="utf-8"?>
<EsriMapsInfo xmlns="ESRI.ArcGIS.Mapping.OfficeIntegration.PowerPointInfo">
  <Version>Version1</Version>
  <RequiresSignIn>False</RequiresSignIn>
</EsriMapsInfo>
</file>

<file path=customXml/item24.xml><?xml version="1.0" encoding="utf-8"?>
<EsriMapsInfo xmlns="ESRI.ArcGIS.Mapping.OfficeIntegration.PowerPointInfo">
  <Version>Version1</Version>
  <RequiresSignIn>False</RequiresSignIn>
</EsriMapsInfo>
</file>

<file path=customXml/item25.xml><?xml version="1.0" encoding="utf-8"?>
<EsriMapsInfo xmlns="ESRI.ArcGIS.Mapping.OfficeIntegration.PowerPointInfo">
  <Version>Version1</Version>
  <RequiresSignIn>False</RequiresSignIn>
</EsriMapsInfo>
</file>

<file path=customXml/item26.xml><?xml version="1.0" encoding="utf-8"?>
<EsriMapsInfo xmlns="ESRI.ArcGIS.Mapping.OfficeIntegration.PowerPointInfo">
  <Version>Version1</Version>
  <RequiresSignIn>False</RequiresSignIn>
</EsriMapsInfo>
</file>

<file path=customXml/item27.xml><?xml version="1.0" encoding="utf-8"?>
<EsriMapsInfo xmlns="ESRI.ArcGIS.Mapping.OfficeIntegration.PowerPointInfo">
  <Version>Version1</Version>
  <RequiresSignIn>False</RequiresSignIn>
</EsriMapsInfo>
</file>

<file path=customXml/item28.xml><?xml version="1.0" encoding="utf-8"?>
<EsriMapsInfo xmlns="ESRI.ArcGIS.Mapping.OfficeIntegration.PowerPointInfo">
  <Version>Version1</Version>
  <RequiresSignIn>False</RequiresSignIn>
</EsriMapsInfo>
</file>

<file path=customXml/item29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30.xml><?xml version="1.0" encoding="utf-8"?>
<EsriMapsInfo xmlns="ESRI.ArcGIS.Mapping.OfficeIntegration.PowerPointInfo">
  <Version>Version1</Version>
  <RequiresSignIn>False</RequiresSignIn>
</EsriMapsInfo>
</file>

<file path=customXml/item31.xml><?xml version="1.0" encoding="utf-8"?>
<EsriMapsInfo xmlns="ESRI.ArcGIS.Mapping.OfficeIntegration.PowerPointInfo">
  <Version>Version1</Version>
  <RequiresSignIn>False</RequiresSignIn>
</EsriMapsInfo>
</file>

<file path=customXml/item3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30987E932602A489ECA084A1B4EE692" ma:contentTypeVersion="0" ma:contentTypeDescription="Create a new document." ma:contentTypeScope="" ma:versionID="0b9bd39ccce666f0b37ee341ee8e675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3.xml><?xml version="1.0" encoding="utf-8"?>
<EsriMapsInfo xmlns="ESRI.ArcGIS.Mapping.OfficeIntegration.PowerPointInfo">
  <Version>Version1</Version>
  <RequiresSignIn>False</RequiresSignIn>
</EsriMapsInfo>
</file>

<file path=customXml/item34.xml><?xml version="1.0" encoding="utf-8"?>
<EsriMapsInfo xmlns="ESRI.ArcGIS.Mapping.OfficeIntegration.PowerPointInfo">
  <Version>Version1</Version>
  <RequiresSignIn>False</RequiresSignIn>
</EsriMapsInfo>
</file>

<file path=customXml/item35.xml><?xml version="1.0" encoding="utf-8"?>
<EsriMapsInfo xmlns="ESRI.ArcGIS.Mapping.OfficeIntegration.PowerPointInfo">
  <Version>Version1</Version>
  <RequiresSignIn>False</RequiresSignIn>
</EsriMapsInfo>
</file>

<file path=customXml/item36.xml><?xml version="1.0" encoding="utf-8"?>
<EsriMapsInfo xmlns="ESRI.ArcGIS.Mapping.OfficeIntegration.PowerPointInfo">
  <Version>Version1</Version>
  <RequiresSignIn>False</RequiresSignIn>
</EsriMapsInfo>
</file>

<file path=customXml/item37.xml><?xml version="1.0" encoding="utf-8"?>
<EsriMapsInfo xmlns="ESRI.ArcGIS.Mapping.OfficeIntegration.PowerPointInfo">
  <Version>Version1</Version>
  <RequiresSignIn>False</RequiresSignIn>
</EsriMapsInfo>
</file>

<file path=customXml/item38.xml><?xml version="1.0" encoding="utf-8"?>
<EsriMapsInfo xmlns="ESRI.ArcGIS.Mapping.OfficeIntegration.PowerPointInfo">
  <Version>Version1</Version>
  <RequiresSignIn>False</RequiresSignIn>
</EsriMapsInfo>
</file>

<file path=customXml/item3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EsriMapsInfo xmlns="ESRI.ArcGIS.Mapping.OfficeIntegration.PowerPointInfo">
  <Version>Version1</Version>
  <RequiresSignIn>False</RequiresSignIn>
</EsriMapsInfo>
</file>

<file path=customXml/item40.xml><?xml version="1.0" encoding="utf-8"?>
<EsriMapsInfo xmlns="ESRI.ArcGIS.Mapping.OfficeIntegration.PowerPointInfo">
  <Version>Version1</Version>
  <RequiresSignIn>False</RequiresSignIn>
</EsriMapsInfo>
</file>

<file path=customXml/item41.xml><?xml version="1.0" encoding="utf-8"?>
<EsriMapsInfo xmlns="ESRI.ArcGIS.Mapping.OfficeIntegration.PowerPointInfo">
  <Version>Version1</Version>
  <RequiresSignIn>False</RequiresSignIn>
</EsriMapsInfo>
</file>

<file path=customXml/item42.xml><?xml version="1.0" encoding="utf-8"?>
<EsriMapsInfo xmlns="ESRI.ArcGIS.Mapping.OfficeIntegration.PowerPointInfo">
  <Version>Version1</Version>
  <RequiresSignIn>False</RequiresSignIn>
</EsriMapsInfo>
</file>

<file path=customXml/item43.xml><?xml version="1.0" encoding="utf-8"?>
<EsriMapsInfo xmlns="ESRI.ArcGIS.Mapping.OfficeIntegration.PowerPointInfo">
  <Version>Version1</Version>
  <RequiresSignIn>False</RequiresSignIn>
</EsriMapsInfo>
</file>

<file path=customXml/item44.xml><?xml version="1.0" encoding="utf-8"?>
<EsriMapsInfo xmlns="ESRI.ArcGIS.Mapping.OfficeIntegration.PowerPointInfo">
  <Version>Version1</Version>
  <RequiresSignIn>False</RequiresSignIn>
</EsriMapsInfo>
</file>

<file path=customXml/item45.xml><?xml version="1.0" encoding="utf-8"?>
<EsriMapsInfo xmlns="ESRI.ArcGIS.Mapping.OfficeIntegration.PowerPointInfo">
  <Version>Version1</Version>
  <RequiresSignIn>False</RequiresSignIn>
</EsriMapsInfo>
</file>

<file path=customXml/item46.xml><?xml version="1.0" encoding="utf-8"?>
<EsriMapsInfo xmlns="ESRI.ArcGIS.Mapping.OfficeIntegration.PowerPointInfo">
  <Version>Version1</Version>
  <RequiresSignIn>False</RequiresSignIn>
</EsriMapsInfo>
</file>

<file path=customXml/item47.xml><?xml version="1.0" encoding="utf-8"?>
<EsriMapsInfo xmlns="ESRI.ArcGIS.Mapping.OfficeIntegration.PowerPointInfo">
  <Version>Version1</Version>
  <RequiresSignIn>False</RequiresSignIn>
</EsriMapsInfo>
</file>

<file path=customXml/item48.xml><?xml version="1.0" encoding="utf-8"?>
<EsriMapsInfo xmlns="ESRI.ArcGIS.Mapping.OfficeIntegration.PowerPointInfo">
  <Version>Version1</Version>
  <RequiresSignIn>False</RequiresSignIn>
</EsriMapsInfo>
</file>

<file path=customXml/item49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50.xml><?xml version="1.0" encoding="utf-8"?>
<EsriMapsInfo xmlns="ESRI.ArcGIS.Mapping.OfficeIntegration.PowerPointInfo">
  <Version>Version1</Version>
  <RequiresSignIn>False</RequiresSignIn>
</EsriMapsInfo>
</file>

<file path=customXml/item51.xml><?xml version="1.0" encoding="utf-8"?>
<EsriMapsInfo xmlns="ESRI.ArcGIS.Mapping.OfficeIntegration.PowerPointInfo">
  <Version>Version1</Version>
  <RequiresSignIn>False</RequiresSignIn>
</EsriMapsInfo>
</file>

<file path=customXml/item52.xml><?xml version="1.0" encoding="utf-8"?>
<EsriMapsInfo xmlns="ESRI.ArcGIS.Mapping.OfficeIntegration.PowerPointInfo">
  <Version>Version1</Version>
  <RequiresSignIn>False</RequiresSignIn>
</EsriMapsInfo>
</file>

<file path=customXml/item53.xml><?xml version="1.0" encoding="utf-8"?>
<EsriMapsInfo xmlns="ESRI.ArcGIS.Mapping.OfficeIntegration.PowerPointInfo">
  <Version>Version1</Version>
  <RequiresSignIn>False</RequiresSignIn>
</EsriMapsInfo>
</file>

<file path=customXml/item54.xml><?xml version="1.0" encoding="utf-8"?>
<EsriMapsInfo xmlns="ESRI.ArcGIS.Mapping.OfficeIntegration.PowerPointInfo">
  <Version>Version1</Version>
  <RequiresSignIn>False</RequiresSignIn>
</EsriMapsInfo>
</file>

<file path=customXml/item55.xml><?xml version="1.0" encoding="utf-8"?>
<EsriMapsInfo xmlns="ESRI.ArcGIS.Mapping.OfficeIntegration.PowerPointInfo">
  <Version>Version1</Version>
  <RequiresSignIn>False</RequiresSignIn>
</EsriMapsInfo>
</file>

<file path=customXml/item56.xml><?xml version="1.0" encoding="utf-8"?>
<EsriMapsInfo xmlns="ESRI.ArcGIS.Mapping.OfficeIntegration.PowerPointInfo">
  <Version>Version1</Version>
  <RequiresSignIn>False</RequiresSignIn>
</EsriMapsInfo>
</file>

<file path=customXml/item57.xml><?xml version="1.0" encoding="utf-8"?>
<EsriMapsInfo xmlns="ESRI.ArcGIS.Mapping.OfficeIntegration.PowerPointInfo">
  <Version>Version1</Version>
  <RequiresSignIn>False</RequiresSignIn>
</EsriMapsInfo>
</file>

<file path=customXml/item58.xml><?xml version="1.0" encoding="utf-8"?>
<EsriMapsInfo xmlns="ESRI.ArcGIS.Mapping.OfficeIntegration.PowerPointInfo">
  <Version>Version1</Version>
  <RequiresSignIn>False</RequiresSignIn>
</EsriMapsInfo>
</file>

<file path=customXml/item59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60.xml><?xml version="1.0" encoding="utf-8"?>
<EsriMapsInfo xmlns="ESRI.ArcGIS.Mapping.OfficeIntegration.PowerPointInfo">
  <Version>Version1</Version>
  <RequiresSignIn>False</RequiresSignIn>
</EsriMapsInfo>
</file>

<file path=customXml/item61.xml><?xml version="1.0" encoding="utf-8"?>
<EsriMapsInfo xmlns="ESRI.ArcGIS.Mapping.OfficeIntegration.PowerPointInfo">
  <Version>Version1</Version>
  <RequiresSignIn>False</RequiresSignIn>
</EsriMapsInfo>
</file>

<file path=customXml/item62.xml><?xml version="1.0" encoding="utf-8"?>
<EsriMapsInfo xmlns="ESRI.ArcGIS.Mapping.OfficeIntegration.PowerPointInfo">
  <Version>Version1</Version>
  <RequiresSignIn>False</RequiresSignIn>
</EsriMapsInfo>
</file>

<file path=customXml/item63.xml><?xml version="1.0" encoding="utf-8"?>
<EsriMapsInfo xmlns="ESRI.ArcGIS.Mapping.OfficeIntegration.PowerPointInfo">
  <Version>Version1</Version>
  <RequiresSignIn>False</RequiresSignIn>
</EsriMapsInfo>
</file>

<file path=customXml/item64.xml><?xml version="1.0" encoding="utf-8"?>
<EsriMapsInfo xmlns="ESRI.ArcGIS.Mapping.OfficeIntegration.PowerPointInfo">
  <Version>Version1</Version>
  <RequiresSignIn>False</RequiresSignIn>
</EsriMapsInfo>
</file>

<file path=customXml/item65.xml><?xml version="1.0" encoding="utf-8"?>
<EsriMapsInfo xmlns="ESRI.ArcGIS.Mapping.OfficeIntegration.PowerPointInfo">
  <Version>Version1</Version>
  <RequiresSignIn>False</RequiresSignIn>
</EsriMapsInfo>
</file>

<file path=customXml/item66.xml><?xml version="1.0" encoding="utf-8"?>
<EsriMapsInfo xmlns="ESRI.ArcGIS.Mapping.OfficeIntegration.PowerPointInfo">
  <Version>Version1</Version>
  <RequiresSignIn>False</RequiresSignIn>
</EsriMapsInfo>
</file>

<file path=customXml/item67.xml><?xml version="1.0" encoding="utf-8"?>
<EsriMapsInfo xmlns="ESRI.ArcGIS.Mapping.OfficeIntegration.PowerPointInfo">
  <Version>Version1</Version>
  <RequiresSignIn>False</RequiresSignIn>
</EsriMapsInfo>
</file>

<file path=customXml/item68.xml><?xml version="1.0" encoding="utf-8"?>
<EsriMapsInfo xmlns="ESRI.ArcGIS.Mapping.OfficeIntegration.PowerPointInfo">
  <Version>Version1</Version>
  <RequiresSignIn>False</RequiresSignIn>
</EsriMapsInfo>
</file>

<file path=customXml/item69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70.xml><?xml version="1.0" encoding="utf-8"?>
<EsriMapsInfo xmlns="ESRI.ArcGIS.Mapping.OfficeIntegration.PowerPointInfo">
  <Version>Version1</Version>
  <RequiresSignIn>False</RequiresSignIn>
</EsriMapsInfo>
</file>

<file path=customXml/item71.xml><?xml version="1.0" encoding="utf-8"?>
<EsriMapsInfo xmlns="ESRI.ArcGIS.Mapping.OfficeIntegration.PowerPointInfo">
  <Version>Version1</Version>
  <RequiresSignIn>False</RequiresSignIn>
</EsriMapsInfo>
</file>

<file path=customXml/item72.xml><?xml version="1.0" encoding="utf-8"?>
<EsriMapsInfo xmlns="ESRI.ArcGIS.Mapping.OfficeIntegration.PowerPointInfo">
  <Version>Version1</Version>
  <RequiresSignIn>False</RequiresSignIn>
</EsriMapsInfo>
</file>

<file path=customXml/item73.xml><?xml version="1.0" encoding="utf-8"?>
<EsriMapsInfo xmlns="ESRI.ArcGIS.Mapping.OfficeIntegration.PowerPointInfo">
  <Version>Version1</Version>
  <RequiresSignIn>False</RequiresSignIn>
</EsriMapsInfo>
</file>

<file path=customXml/item74.xml><?xml version="1.0" encoding="utf-8"?>
<EsriMapsInfo xmlns="ESRI.ArcGIS.Mapping.OfficeIntegration.PowerPointInfo">
  <Version>Version1</Version>
  <RequiresSignIn>False</RequiresSignIn>
</EsriMapsInfo>
</file>

<file path=customXml/item75.xml><?xml version="1.0" encoding="utf-8"?>
<EsriMapsInfo xmlns="ESRI.ArcGIS.Mapping.OfficeIntegration.PowerPointInfo">
  <Version>Version1</Version>
  <RequiresSignIn>False</RequiresSignIn>
</EsriMapsInfo>
</file>

<file path=customXml/item76.xml><?xml version="1.0" encoding="utf-8"?>
<EsriMapsInfo xmlns="ESRI.ArcGIS.Mapping.OfficeIntegration.PowerPointInfo">
  <Version>Version1</Version>
  <RequiresSignIn>False</RequiresSignIn>
</EsriMapsInfo>
</file>

<file path=customXml/item7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78.xml><?xml version="1.0" encoding="utf-8"?>
<EsriMapsInfo xmlns="ESRI.ArcGIS.Mapping.OfficeIntegration.PowerPointInfo">
  <Version>Version1</Version>
  <RequiresSignIn>False</RequiresSignIn>
</EsriMapsInfo>
</file>

<file path=customXml/item79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80.xml><?xml version="1.0" encoding="utf-8"?>
<EsriMapsInfo xmlns="ESRI.ArcGIS.Mapping.OfficeIntegration.PowerPointInfo">
  <Version>Version1</Version>
  <RequiresSignIn>False</RequiresSignIn>
</EsriMapsInfo>
</file>

<file path=customXml/item81.xml><?xml version="1.0" encoding="utf-8"?>
<EsriMapsInfo xmlns="ESRI.ArcGIS.Mapping.OfficeIntegration.PowerPointInfo">
  <Version>Version1</Version>
  <RequiresSignIn>False</RequiresSignIn>
</EsriMapsInfo>
</file>

<file path=customXml/item82.xml><?xml version="1.0" encoding="utf-8"?>
<EsriMapsInfo xmlns="ESRI.ArcGIS.Mapping.OfficeIntegration.PowerPointInfo">
  <Version>Version1</Version>
  <RequiresSignIn>False</RequiresSignIn>
</EsriMapsInfo>
</file>

<file path=customXml/item83.xml><?xml version="1.0" encoding="utf-8"?>
<EsriMapsInfo xmlns="ESRI.ArcGIS.Mapping.OfficeIntegration.PowerPointInfo">
  <Version>Version1</Version>
  <RequiresSignIn>False</RequiresSignIn>
</EsriMapsInfo>
</file>

<file path=customXml/item84.xml><?xml version="1.0" encoding="utf-8"?>
<EsriMapsInfo xmlns="ESRI.ArcGIS.Mapping.OfficeIntegration.PowerPointInfo">
  <Version>Version1</Version>
  <RequiresSignIn>False</RequiresSignIn>
</EsriMapsInfo>
</file>

<file path=customXml/item85.xml><?xml version="1.0" encoding="utf-8"?>
<EsriMapsInfo xmlns="ESRI.ArcGIS.Mapping.OfficeIntegration.PowerPointInfo">
  <Version>Version1</Version>
  <RequiresSignIn>False</RequiresSignIn>
</EsriMapsInfo>
</file>

<file path=customXml/item86.xml><?xml version="1.0" encoding="utf-8"?>
<EsriMapsInfo xmlns="ESRI.ArcGIS.Mapping.OfficeIntegration.PowerPointInfo">
  <Version>Version1</Version>
  <RequiresSignIn>False</RequiresSignIn>
</EsriMapsInfo>
</file>

<file path=customXml/item87.xml><?xml version="1.0" encoding="utf-8"?>
<EsriMapsInfo xmlns="ESRI.ArcGIS.Mapping.OfficeIntegration.PowerPointInfo">
  <Version>Version1</Version>
  <RequiresSignIn>False</RequiresSignIn>
</EsriMapsInfo>
</file>

<file path=customXml/item88.xml><?xml version="1.0" encoding="utf-8"?>
<EsriMapsInfo xmlns="ESRI.ArcGIS.Mapping.OfficeIntegration.PowerPointInfo">
  <Version>Version1</Version>
  <RequiresSignIn>False</RequiresSignIn>
</EsriMapsInfo>
</file>

<file path=customXml/item89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90.xml><?xml version="1.0" encoding="utf-8"?>
<EsriMapsInfo xmlns="ESRI.ArcGIS.Mapping.OfficeIntegration.PowerPointInfo">
  <Version>Version1</Version>
  <RequiresSignIn>False</RequiresSignIn>
</EsriMapsInfo>
</file>

<file path=customXml/item91.xml><?xml version="1.0" encoding="utf-8"?>
<EsriMapsInfo xmlns="ESRI.ArcGIS.Mapping.OfficeIntegration.PowerPointInfo">
  <Version>Version1</Version>
  <RequiresSignIn>False</RequiresSignIn>
</EsriMapsInfo>
</file>

<file path=customXml/item92.xml><?xml version="1.0" encoding="utf-8"?>
<EsriMapsInfo xmlns="ESRI.ArcGIS.Mapping.OfficeIntegration.PowerPointInfo">
  <Version>Version1</Version>
  <RequiresSignIn>False</RequiresSignIn>
</EsriMapsInfo>
</file>

<file path=customXml/item93.xml><?xml version="1.0" encoding="utf-8"?>
<EsriMapsInfo xmlns="ESRI.ArcGIS.Mapping.OfficeIntegration.PowerPointInfo">
  <Version>Version1</Version>
  <RequiresSignIn>False</RequiresSignIn>
</EsriMapsInfo>
</file>

<file path=customXml/item94.xml><?xml version="1.0" encoding="utf-8"?>
<EsriMapsInfo xmlns="ESRI.ArcGIS.Mapping.OfficeIntegration.PowerPointInfo">
  <Version>Version1</Version>
  <RequiresSignIn>False</RequiresSignIn>
</EsriMapsInfo>
</file>

<file path=customXml/item95.xml><?xml version="1.0" encoding="utf-8"?>
<EsriMapsInfo xmlns="ESRI.ArcGIS.Mapping.OfficeIntegration.PowerPointInfo">
  <Version>Version1</Version>
  <RequiresSignIn>False</RequiresSignIn>
</EsriMapsInfo>
</file>

<file path=customXml/item96.xml><?xml version="1.0" encoding="utf-8"?>
<EsriMapsInfo xmlns="ESRI.ArcGIS.Mapping.OfficeIntegration.PowerPointInfo">
  <Version>Version1</Version>
  <RequiresSignIn>False</RequiresSignIn>
</EsriMapsInfo>
</file>

<file path=customXml/item97.xml><?xml version="1.0" encoding="utf-8"?>
<EsriMapsInfo xmlns="ESRI.ArcGIS.Mapping.OfficeIntegration.PowerPointInfo">
  <Version>Version1</Version>
  <RequiresSignIn>False</RequiresSignIn>
</EsriMapsInfo>
</file>

<file path=customXml/item98.xml><?xml version="1.0" encoding="utf-8"?>
<EsriMapsInfo xmlns="ESRI.ArcGIS.Mapping.OfficeIntegration.PowerPointInfo">
  <Version>Version1</Version>
  <RequiresSignIn>False</RequiresSignIn>
</EsriMapsInfo>
</file>

<file path=customXml/item9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96097A08-ED33-4129-87B6-3CFA7C4F2969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CA8CED77-5639-49AD-95B0-7EAD23C6C92D}">
  <ds:schemaRefs>
    <ds:schemaRef ds:uri="ESRI.ArcGIS.Mapping.OfficeIntegration.PowerPointInfo"/>
  </ds:schemaRefs>
</ds:datastoreItem>
</file>

<file path=customXml/itemProps100.xml><?xml version="1.0" encoding="utf-8"?>
<ds:datastoreItem xmlns:ds="http://schemas.openxmlformats.org/officeDocument/2006/customXml" ds:itemID="{372B600B-F195-4C0E-8239-80A74BF65AE2}">
  <ds:schemaRefs>
    <ds:schemaRef ds:uri="ESRI.ArcGIS.Mapping.OfficeIntegration.PowerPointInfo"/>
  </ds:schemaRefs>
</ds:datastoreItem>
</file>

<file path=customXml/itemProps101.xml><?xml version="1.0" encoding="utf-8"?>
<ds:datastoreItem xmlns:ds="http://schemas.openxmlformats.org/officeDocument/2006/customXml" ds:itemID="{06304CD4-8B30-4FC1-9306-EBBE46D5097A}">
  <ds:schemaRefs>
    <ds:schemaRef ds:uri="ESRI.ArcGIS.Mapping.OfficeIntegration.PowerPointInfo"/>
  </ds:schemaRefs>
</ds:datastoreItem>
</file>

<file path=customXml/itemProps102.xml><?xml version="1.0" encoding="utf-8"?>
<ds:datastoreItem xmlns:ds="http://schemas.openxmlformats.org/officeDocument/2006/customXml" ds:itemID="{32247FEC-ACE8-4183-80C1-4E67D1104C84}">
  <ds:schemaRefs>
    <ds:schemaRef ds:uri="ESRI.ArcGIS.Mapping.OfficeIntegration.PowerPointInfo"/>
  </ds:schemaRefs>
</ds:datastoreItem>
</file>

<file path=customXml/itemProps103.xml><?xml version="1.0" encoding="utf-8"?>
<ds:datastoreItem xmlns:ds="http://schemas.openxmlformats.org/officeDocument/2006/customXml" ds:itemID="{DCA9935F-9DD3-43B0-B035-EA82862ED018}">
  <ds:schemaRefs>
    <ds:schemaRef ds:uri="ESRI.ArcGIS.Mapping.OfficeIntegration.PowerPointInfo"/>
  </ds:schemaRefs>
</ds:datastoreItem>
</file>

<file path=customXml/itemProps104.xml><?xml version="1.0" encoding="utf-8"?>
<ds:datastoreItem xmlns:ds="http://schemas.openxmlformats.org/officeDocument/2006/customXml" ds:itemID="{45D17578-9BCB-4B9E-8099-0CEED1FAAC19}">
  <ds:schemaRefs>
    <ds:schemaRef ds:uri="ESRI.ArcGIS.Mapping.OfficeIntegration.PowerPointInfo"/>
  </ds:schemaRefs>
</ds:datastoreItem>
</file>

<file path=customXml/itemProps105.xml><?xml version="1.0" encoding="utf-8"?>
<ds:datastoreItem xmlns:ds="http://schemas.openxmlformats.org/officeDocument/2006/customXml" ds:itemID="{A9CD54AF-0FB9-4826-9127-5CDF3A801DDA}">
  <ds:schemaRefs>
    <ds:schemaRef ds:uri="ESRI.ArcGIS.Mapping.OfficeIntegration.PowerPointInfo"/>
  </ds:schemaRefs>
</ds:datastoreItem>
</file>

<file path=customXml/itemProps106.xml><?xml version="1.0" encoding="utf-8"?>
<ds:datastoreItem xmlns:ds="http://schemas.openxmlformats.org/officeDocument/2006/customXml" ds:itemID="{A1406E62-27E6-45F5-B828-B0D36F4AAD5D}">
  <ds:schemaRefs>
    <ds:schemaRef ds:uri="ESRI.ArcGIS.Mapping.OfficeIntegration.PowerPointInfo"/>
  </ds:schemaRefs>
</ds:datastoreItem>
</file>

<file path=customXml/itemProps107.xml><?xml version="1.0" encoding="utf-8"?>
<ds:datastoreItem xmlns:ds="http://schemas.openxmlformats.org/officeDocument/2006/customXml" ds:itemID="{0DA1954C-5CB8-4377-AE10-321EF1EC136D}">
  <ds:schemaRefs>
    <ds:schemaRef ds:uri="ESRI.ArcGIS.Mapping.OfficeIntegration.PowerPointInfo"/>
  </ds:schemaRefs>
</ds:datastoreItem>
</file>

<file path=customXml/itemProps108.xml><?xml version="1.0" encoding="utf-8"?>
<ds:datastoreItem xmlns:ds="http://schemas.openxmlformats.org/officeDocument/2006/customXml" ds:itemID="{541FA1A4-C8FE-42AB-B0CF-DC4F8DE73375}">
  <ds:schemaRefs>
    <ds:schemaRef ds:uri="ESRI.ArcGIS.Mapping.OfficeIntegration.PowerPointInfo"/>
  </ds:schemaRefs>
</ds:datastoreItem>
</file>

<file path=customXml/itemProps109.xml><?xml version="1.0" encoding="utf-8"?>
<ds:datastoreItem xmlns:ds="http://schemas.openxmlformats.org/officeDocument/2006/customXml" ds:itemID="{0EBA6B1C-7921-4C2E-8927-788E64963CDA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5358E0DE-DC14-4A4B-89D7-E88817F77F24}">
  <ds:schemaRefs>
    <ds:schemaRef ds:uri="ESRI.ArcGIS.Mapping.OfficeIntegration.PowerPointInfo"/>
  </ds:schemaRefs>
</ds:datastoreItem>
</file>

<file path=customXml/itemProps110.xml><?xml version="1.0" encoding="utf-8"?>
<ds:datastoreItem xmlns:ds="http://schemas.openxmlformats.org/officeDocument/2006/customXml" ds:itemID="{10579B17-16E8-43EB-B66D-00ECC82F9905}">
  <ds:schemaRefs>
    <ds:schemaRef ds:uri="ESRI.ArcGIS.Mapping.OfficeIntegration.PowerPointInfo"/>
  </ds:schemaRefs>
</ds:datastoreItem>
</file>

<file path=customXml/itemProps111.xml><?xml version="1.0" encoding="utf-8"?>
<ds:datastoreItem xmlns:ds="http://schemas.openxmlformats.org/officeDocument/2006/customXml" ds:itemID="{4C875013-FC5A-409B-80D8-67E98604EA48}">
  <ds:schemaRefs>
    <ds:schemaRef ds:uri="ESRI.ArcGIS.Mapping.OfficeIntegration.PowerPointInfo"/>
  </ds:schemaRefs>
</ds:datastoreItem>
</file>

<file path=customXml/itemProps112.xml><?xml version="1.0" encoding="utf-8"?>
<ds:datastoreItem xmlns:ds="http://schemas.openxmlformats.org/officeDocument/2006/customXml" ds:itemID="{D764D507-24EC-4BAD-B5E4-28CED805F28B}">
  <ds:schemaRefs>
    <ds:schemaRef ds:uri="ESRI.ArcGIS.Mapping.OfficeIntegration.PowerPointInfo"/>
  </ds:schemaRefs>
</ds:datastoreItem>
</file>

<file path=customXml/itemProps113.xml><?xml version="1.0" encoding="utf-8"?>
<ds:datastoreItem xmlns:ds="http://schemas.openxmlformats.org/officeDocument/2006/customXml" ds:itemID="{8D91893F-CB8F-4989-BBA1-F4F7478E0846}">
  <ds:schemaRefs>
    <ds:schemaRef ds:uri="ESRI.ArcGIS.Mapping.OfficeIntegration.PowerPointInfo"/>
  </ds:schemaRefs>
</ds:datastoreItem>
</file>

<file path=customXml/itemProps114.xml><?xml version="1.0" encoding="utf-8"?>
<ds:datastoreItem xmlns:ds="http://schemas.openxmlformats.org/officeDocument/2006/customXml" ds:itemID="{1B559636-73EE-45DB-9B93-E70253B51E5C}">
  <ds:schemaRefs>
    <ds:schemaRef ds:uri="ESRI.ArcGIS.Mapping.OfficeIntegration.PowerPointInfo"/>
  </ds:schemaRefs>
</ds:datastoreItem>
</file>

<file path=customXml/itemProps115.xml><?xml version="1.0" encoding="utf-8"?>
<ds:datastoreItem xmlns:ds="http://schemas.openxmlformats.org/officeDocument/2006/customXml" ds:itemID="{BD5BA60E-E6EF-47F2-B723-256513644FBB}">
  <ds:schemaRefs>
    <ds:schemaRef ds:uri="ESRI.ArcGIS.Mapping.OfficeIntegration.PowerPointInfo"/>
  </ds:schemaRefs>
</ds:datastoreItem>
</file>

<file path=customXml/itemProps116.xml><?xml version="1.0" encoding="utf-8"?>
<ds:datastoreItem xmlns:ds="http://schemas.openxmlformats.org/officeDocument/2006/customXml" ds:itemID="{AD245758-006E-44E7-B8A3-7C24DD4D8C99}">
  <ds:schemaRefs>
    <ds:schemaRef ds:uri="ESRI.ArcGIS.Mapping.OfficeIntegration.PowerPointInfo"/>
  </ds:schemaRefs>
</ds:datastoreItem>
</file>

<file path=customXml/itemProps117.xml><?xml version="1.0" encoding="utf-8"?>
<ds:datastoreItem xmlns:ds="http://schemas.openxmlformats.org/officeDocument/2006/customXml" ds:itemID="{16E073AF-C515-472E-A570-661677D02323}">
  <ds:schemaRefs>
    <ds:schemaRef ds:uri="ESRI.ArcGIS.Mapping.OfficeIntegration.PowerPointInfo"/>
  </ds:schemaRefs>
</ds:datastoreItem>
</file>

<file path=customXml/itemProps118.xml><?xml version="1.0" encoding="utf-8"?>
<ds:datastoreItem xmlns:ds="http://schemas.openxmlformats.org/officeDocument/2006/customXml" ds:itemID="{E1ED6FB8-D4BB-482F-8229-05BF8DC38455}">
  <ds:schemaRefs>
    <ds:schemaRef ds:uri="ESRI.ArcGIS.Mapping.OfficeIntegration.PowerPointInfo"/>
  </ds:schemaRefs>
</ds:datastoreItem>
</file>

<file path=customXml/itemProps119.xml><?xml version="1.0" encoding="utf-8"?>
<ds:datastoreItem xmlns:ds="http://schemas.openxmlformats.org/officeDocument/2006/customXml" ds:itemID="{185C188E-9710-4294-8EF9-61840502C054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41ABF497-8104-4485-86CD-E51501879166}">
  <ds:schemaRefs>
    <ds:schemaRef ds:uri="ESRI.ArcGIS.Mapping.OfficeIntegration.PowerPointInfo"/>
  </ds:schemaRefs>
</ds:datastoreItem>
</file>

<file path=customXml/itemProps120.xml><?xml version="1.0" encoding="utf-8"?>
<ds:datastoreItem xmlns:ds="http://schemas.openxmlformats.org/officeDocument/2006/customXml" ds:itemID="{00DFFEB9-B8A8-429B-B402-AADB16699F3F}">
  <ds:schemaRefs>
    <ds:schemaRef ds:uri="ESRI.ArcGIS.Mapping.OfficeIntegration.PowerPointInfo"/>
  </ds:schemaRefs>
</ds:datastoreItem>
</file>

<file path=customXml/itemProps121.xml><?xml version="1.0" encoding="utf-8"?>
<ds:datastoreItem xmlns:ds="http://schemas.openxmlformats.org/officeDocument/2006/customXml" ds:itemID="{81DC65F1-45EA-4E93-B846-3A993CBE1592}">
  <ds:schemaRefs>
    <ds:schemaRef ds:uri="ESRI.ArcGIS.Mapping.OfficeIntegration.PowerPointInfo"/>
  </ds:schemaRefs>
</ds:datastoreItem>
</file>

<file path=customXml/itemProps122.xml><?xml version="1.0" encoding="utf-8"?>
<ds:datastoreItem xmlns:ds="http://schemas.openxmlformats.org/officeDocument/2006/customXml" ds:itemID="{31ACF297-F79E-4CFD-9869-A9AFA51E2475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7F9E0521-28A6-4484-BA26-35BDB6E082E6}">
  <ds:schemaRefs>
    <ds:schemaRef ds:uri="ESRI.ArcGIS.Mapping.OfficeIntegration.PowerPointInfo"/>
  </ds:schemaRefs>
</ds:datastoreItem>
</file>

<file path=customXml/itemProps14.xml><?xml version="1.0" encoding="utf-8"?>
<ds:datastoreItem xmlns:ds="http://schemas.openxmlformats.org/officeDocument/2006/customXml" ds:itemID="{9C833212-5286-4625-BDCF-9D25997C8BD3}">
  <ds:schemaRefs>
    <ds:schemaRef ds:uri="ESRI.ArcGIS.Mapping.OfficeIntegration.PowerPointInfo"/>
  </ds:schemaRefs>
</ds:datastoreItem>
</file>

<file path=customXml/itemProps15.xml><?xml version="1.0" encoding="utf-8"?>
<ds:datastoreItem xmlns:ds="http://schemas.openxmlformats.org/officeDocument/2006/customXml" ds:itemID="{968130F5-C2A0-43E1-BDCB-173A484F5C08}">
  <ds:schemaRefs>
    <ds:schemaRef ds:uri="ESRI.ArcGIS.Mapping.OfficeIntegration.PowerPointInfo"/>
  </ds:schemaRefs>
</ds:datastoreItem>
</file>

<file path=customXml/itemProps16.xml><?xml version="1.0" encoding="utf-8"?>
<ds:datastoreItem xmlns:ds="http://schemas.openxmlformats.org/officeDocument/2006/customXml" ds:itemID="{5A6C4451-31FE-407A-B306-0DF8546309AE}">
  <ds:schemaRefs>
    <ds:schemaRef ds:uri="ESRI.ArcGIS.Mapping.OfficeIntegration.PowerPointInfo"/>
  </ds:schemaRefs>
</ds:datastoreItem>
</file>

<file path=customXml/itemProps17.xml><?xml version="1.0" encoding="utf-8"?>
<ds:datastoreItem xmlns:ds="http://schemas.openxmlformats.org/officeDocument/2006/customXml" ds:itemID="{33709707-F14B-4A78-AB80-19BC32D673DF}">
  <ds:schemaRefs>
    <ds:schemaRef ds:uri="ESRI.ArcGIS.Mapping.OfficeIntegration.PowerPointInfo"/>
  </ds:schemaRefs>
</ds:datastoreItem>
</file>

<file path=customXml/itemProps18.xml><?xml version="1.0" encoding="utf-8"?>
<ds:datastoreItem xmlns:ds="http://schemas.openxmlformats.org/officeDocument/2006/customXml" ds:itemID="{46A8F123-CFEC-47C9-ADF5-E8571772F28F}">
  <ds:schemaRefs>
    <ds:schemaRef ds:uri="ESRI.ArcGIS.Mapping.OfficeIntegration.PowerPointInfo"/>
  </ds:schemaRefs>
</ds:datastoreItem>
</file>

<file path=customXml/itemProps19.xml><?xml version="1.0" encoding="utf-8"?>
<ds:datastoreItem xmlns:ds="http://schemas.openxmlformats.org/officeDocument/2006/customXml" ds:itemID="{2BD4F50C-2BDC-4BE0-B8BB-3A06ADE47100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7B39446E-9B4C-4437-B904-F3CE7C342400}">
  <ds:schemaRefs>
    <ds:schemaRef ds:uri="ESRI.ArcGIS.Mapping.OfficeIntegration.PowerPointInfo"/>
  </ds:schemaRefs>
</ds:datastoreItem>
</file>

<file path=customXml/itemProps20.xml><?xml version="1.0" encoding="utf-8"?>
<ds:datastoreItem xmlns:ds="http://schemas.openxmlformats.org/officeDocument/2006/customXml" ds:itemID="{61E3BB73-16C8-42AD-B399-1852229E83E4}">
  <ds:schemaRefs>
    <ds:schemaRef ds:uri="ESRI.ArcGIS.Mapping.OfficeIntegration.PowerPointInfo"/>
  </ds:schemaRefs>
</ds:datastoreItem>
</file>

<file path=customXml/itemProps21.xml><?xml version="1.0" encoding="utf-8"?>
<ds:datastoreItem xmlns:ds="http://schemas.openxmlformats.org/officeDocument/2006/customXml" ds:itemID="{136358FF-5835-4A9C-AE99-83466A0363CA}">
  <ds:schemaRefs>
    <ds:schemaRef ds:uri="ESRI.ArcGIS.Mapping.OfficeIntegration.PowerPointInfo"/>
  </ds:schemaRefs>
</ds:datastoreItem>
</file>

<file path=customXml/itemProps22.xml><?xml version="1.0" encoding="utf-8"?>
<ds:datastoreItem xmlns:ds="http://schemas.openxmlformats.org/officeDocument/2006/customXml" ds:itemID="{B0B7380C-1D58-41BE-8987-968E235253F5}">
  <ds:schemaRefs>
    <ds:schemaRef ds:uri="ESRI.ArcGIS.Mapping.OfficeIntegration.PowerPointInfo"/>
  </ds:schemaRefs>
</ds:datastoreItem>
</file>

<file path=customXml/itemProps23.xml><?xml version="1.0" encoding="utf-8"?>
<ds:datastoreItem xmlns:ds="http://schemas.openxmlformats.org/officeDocument/2006/customXml" ds:itemID="{06E6A58C-DA49-4D60-8350-E3A26EB3038B}">
  <ds:schemaRefs>
    <ds:schemaRef ds:uri="ESRI.ArcGIS.Mapping.OfficeIntegration.PowerPointInfo"/>
  </ds:schemaRefs>
</ds:datastoreItem>
</file>

<file path=customXml/itemProps24.xml><?xml version="1.0" encoding="utf-8"?>
<ds:datastoreItem xmlns:ds="http://schemas.openxmlformats.org/officeDocument/2006/customXml" ds:itemID="{4C3DE384-9BB1-4F65-B10A-717DA8AE10C6}">
  <ds:schemaRefs>
    <ds:schemaRef ds:uri="ESRI.ArcGIS.Mapping.OfficeIntegration.PowerPointInfo"/>
  </ds:schemaRefs>
</ds:datastoreItem>
</file>

<file path=customXml/itemProps25.xml><?xml version="1.0" encoding="utf-8"?>
<ds:datastoreItem xmlns:ds="http://schemas.openxmlformats.org/officeDocument/2006/customXml" ds:itemID="{748478BC-9A1D-4CC4-86EB-71699EB1A1FD}">
  <ds:schemaRefs>
    <ds:schemaRef ds:uri="ESRI.ArcGIS.Mapping.OfficeIntegration.PowerPointInfo"/>
  </ds:schemaRefs>
</ds:datastoreItem>
</file>

<file path=customXml/itemProps26.xml><?xml version="1.0" encoding="utf-8"?>
<ds:datastoreItem xmlns:ds="http://schemas.openxmlformats.org/officeDocument/2006/customXml" ds:itemID="{91D0DA34-94DC-47C5-B2A3-F6AB5BAC2BEC}">
  <ds:schemaRefs>
    <ds:schemaRef ds:uri="ESRI.ArcGIS.Mapping.OfficeIntegration.PowerPointInfo"/>
  </ds:schemaRefs>
</ds:datastoreItem>
</file>

<file path=customXml/itemProps27.xml><?xml version="1.0" encoding="utf-8"?>
<ds:datastoreItem xmlns:ds="http://schemas.openxmlformats.org/officeDocument/2006/customXml" ds:itemID="{39851B7D-8201-4EE8-BB8F-47A5075DD5FA}">
  <ds:schemaRefs>
    <ds:schemaRef ds:uri="ESRI.ArcGIS.Mapping.OfficeIntegration.PowerPointInfo"/>
  </ds:schemaRefs>
</ds:datastoreItem>
</file>

<file path=customXml/itemProps28.xml><?xml version="1.0" encoding="utf-8"?>
<ds:datastoreItem xmlns:ds="http://schemas.openxmlformats.org/officeDocument/2006/customXml" ds:itemID="{839C7A4E-CEDB-4F57-8B96-9BFA9A755CCC}">
  <ds:schemaRefs>
    <ds:schemaRef ds:uri="ESRI.ArcGIS.Mapping.OfficeIntegration.PowerPointInfo"/>
  </ds:schemaRefs>
</ds:datastoreItem>
</file>

<file path=customXml/itemProps29.xml><?xml version="1.0" encoding="utf-8"?>
<ds:datastoreItem xmlns:ds="http://schemas.openxmlformats.org/officeDocument/2006/customXml" ds:itemID="{8D61CC9A-600A-43D0-95C0-76CD6DB154DC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52FE4576-A993-4BC9-A406-A0506882BC9D}">
  <ds:schemaRefs>
    <ds:schemaRef ds:uri="ESRI.ArcGIS.Mapping.OfficeIntegration.PowerPointInfo"/>
  </ds:schemaRefs>
</ds:datastoreItem>
</file>

<file path=customXml/itemProps30.xml><?xml version="1.0" encoding="utf-8"?>
<ds:datastoreItem xmlns:ds="http://schemas.openxmlformats.org/officeDocument/2006/customXml" ds:itemID="{39177D40-D384-4FB1-B435-2E4E45B14C58}">
  <ds:schemaRefs>
    <ds:schemaRef ds:uri="ESRI.ArcGIS.Mapping.OfficeIntegration.PowerPointInfo"/>
  </ds:schemaRefs>
</ds:datastoreItem>
</file>

<file path=customXml/itemProps31.xml><?xml version="1.0" encoding="utf-8"?>
<ds:datastoreItem xmlns:ds="http://schemas.openxmlformats.org/officeDocument/2006/customXml" ds:itemID="{E2AA0BC3-8E8C-475D-9396-091D81072549}">
  <ds:schemaRefs>
    <ds:schemaRef ds:uri="ESRI.ArcGIS.Mapping.OfficeIntegration.PowerPointInfo"/>
  </ds:schemaRefs>
</ds:datastoreItem>
</file>

<file path=customXml/itemProps32.xml><?xml version="1.0" encoding="utf-8"?>
<ds:datastoreItem xmlns:ds="http://schemas.openxmlformats.org/officeDocument/2006/customXml" ds:itemID="{48B2CACE-66E6-4CB5-9FF4-480F37D90A6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3.xml><?xml version="1.0" encoding="utf-8"?>
<ds:datastoreItem xmlns:ds="http://schemas.openxmlformats.org/officeDocument/2006/customXml" ds:itemID="{C9AFA3B4-1E60-4B37-A620-B533CC36692A}">
  <ds:schemaRefs>
    <ds:schemaRef ds:uri="ESRI.ArcGIS.Mapping.OfficeIntegration.PowerPointInfo"/>
  </ds:schemaRefs>
</ds:datastoreItem>
</file>

<file path=customXml/itemProps34.xml><?xml version="1.0" encoding="utf-8"?>
<ds:datastoreItem xmlns:ds="http://schemas.openxmlformats.org/officeDocument/2006/customXml" ds:itemID="{790E3DAC-2B45-413E-9A6D-4815A9FB5633}">
  <ds:schemaRefs>
    <ds:schemaRef ds:uri="ESRI.ArcGIS.Mapping.OfficeIntegration.PowerPointInfo"/>
  </ds:schemaRefs>
</ds:datastoreItem>
</file>

<file path=customXml/itemProps35.xml><?xml version="1.0" encoding="utf-8"?>
<ds:datastoreItem xmlns:ds="http://schemas.openxmlformats.org/officeDocument/2006/customXml" ds:itemID="{14C496EB-119B-4523-8CEC-891DB488B924}">
  <ds:schemaRefs>
    <ds:schemaRef ds:uri="ESRI.ArcGIS.Mapping.OfficeIntegration.PowerPointInfo"/>
  </ds:schemaRefs>
</ds:datastoreItem>
</file>

<file path=customXml/itemProps36.xml><?xml version="1.0" encoding="utf-8"?>
<ds:datastoreItem xmlns:ds="http://schemas.openxmlformats.org/officeDocument/2006/customXml" ds:itemID="{0F4FFE89-B597-4A5D-BBE2-95D8455EFAD1}">
  <ds:schemaRefs>
    <ds:schemaRef ds:uri="ESRI.ArcGIS.Mapping.OfficeIntegration.PowerPointInfo"/>
  </ds:schemaRefs>
</ds:datastoreItem>
</file>

<file path=customXml/itemProps37.xml><?xml version="1.0" encoding="utf-8"?>
<ds:datastoreItem xmlns:ds="http://schemas.openxmlformats.org/officeDocument/2006/customXml" ds:itemID="{42758A35-7AF4-44F0-A565-291CE463E2A0}">
  <ds:schemaRefs>
    <ds:schemaRef ds:uri="ESRI.ArcGIS.Mapping.OfficeIntegration.PowerPointInfo"/>
  </ds:schemaRefs>
</ds:datastoreItem>
</file>

<file path=customXml/itemProps38.xml><?xml version="1.0" encoding="utf-8"?>
<ds:datastoreItem xmlns:ds="http://schemas.openxmlformats.org/officeDocument/2006/customXml" ds:itemID="{6ECD0B3A-7914-4392-80CC-F68B7C3D16DC}">
  <ds:schemaRefs>
    <ds:schemaRef ds:uri="ESRI.ArcGIS.Mapping.OfficeIntegration.PowerPointInfo"/>
  </ds:schemaRefs>
</ds:datastoreItem>
</file>

<file path=customXml/itemProps39.xml><?xml version="1.0" encoding="utf-8"?>
<ds:datastoreItem xmlns:ds="http://schemas.openxmlformats.org/officeDocument/2006/customXml" ds:itemID="{29CF9624-B61A-4536-BC1A-05B20947CDF7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4EBEA17D-33DD-4D5E-8798-36900F9E499C}">
  <ds:schemaRefs>
    <ds:schemaRef ds:uri="ESRI.ArcGIS.Mapping.OfficeIntegration.PowerPointInfo"/>
  </ds:schemaRefs>
</ds:datastoreItem>
</file>

<file path=customXml/itemProps40.xml><?xml version="1.0" encoding="utf-8"?>
<ds:datastoreItem xmlns:ds="http://schemas.openxmlformats.org/officeDocument/2006/customXml" ds:itemID="{A8C65C61-3D89-4254-9ECF-2E26928F4237}">
  <ds:schemaRefs>
    <ds:schemaRef ds:uri="ESRI.ArcGIS.Mapping.OfficeIntegration.PowerPointInfo"/>
  </ds:schemaRefs>
</ds:datastoreItem>
</file>

<file path=customXml/itemProps41.xml><?xml version="1.0" encoding="utf-8"?>
<ds:datastoreItem xmlns:ds="http://schemas.openxmlformats.org/officeDocument/2006/customXml" ds:itemID="{5B6EF6DE-A4D1-4766-A19D-01A976442307}">
  <ds:schemaRefs>
    <ds:schemaRef ds:uri="ESRI.ArcGIS.Mapping.OfficeIntegration.PowerPointInfo"/>
  </ds:schemaRefs>
</ds:datastoreItem>
</file>

<file path=customXml/itemProps42.xml><?xml version="1.0" encoding="utf-8"?>
<ds:datastoreItem xmlns:ds="http://schemas.openxmlformats.org/officeDocument/2006/customXml" ds:itemID="{3DEDA66C-B0E4-46C9-9549-67AD729242B6}">
  <ds:schemaRefs>
    <ds:schemaRef ds:uri="ESRI.ArcGIS.Mapping.OfficeIntegration.PowerPointInfo"/>
  </ds:schemaRefs>
</ds:datastoreItem>
</file>

<file path=customXml/itemProps43.xml><?xml version="1.0" encoding="utf-8"?>
<ds:datastoreItem xmlns:ds="http://schemas.openxmlformats.org/officeDocument/2006/customXml" ds:itemID="{94768C4F-D925-461B-988A-8927F7F0B6F0}">
  <ds:schemaRefs>
    <ds:schemaRef ds:uri="ESRI.ArcGIS.Mapping.OfficeIntegration.PowerPointInfo"/>
  </ds:schemaRefs>
</ds:datastoreItem>
</file>

<file path=customXml/itemProps44.xml><?xml version="1.0" encoding="utf-8"?>
<ds:datastoreItem xmlns:ds="http://schemas.openxmlformats.org/officeDocument/2006/customXml" ds:itemID="{C86C2844-3AE4-4291-9B06-51447E224283}">
  <ds:schemaRefs>
    <ds:schemaRef ds:uri="ESRI.ArcGIS.Mapping.OfficeIntegration.PowerPointInfo"/>
  </ds:schemaRefs>
</ds:datastoreItem>
</file>

<file path=customXml/itemProps45.xml><?xml version="1.0" encoding="utf-8"?>
<ds:datastoreItem xmlns:ds="http://schemas.openxmlformats.org/officeDocument/2006/customXml" ds:itemID="{AE30A18E-6A1E-4B10-AFE8-BB61593C3362}">
  <ds:schemaRefs>
    <ds:schemaRef ds:uri="ESRI.ArcGIS.Mapping.OfficeIntegration.PowerPointInfo"/>
  </ds:schemaRefs>
</ds:datastoreItem>
</file>

<file path=customXml/itemProps46.xml><?xml version="1.0" encoding="utf-8"?>
<ds:datastoreItem xmlns:ds="http://schemas.openxmlformats.org/officeDocument/2006/customXml" ds:itemID="{9D24804B-6F06-4455-8D89-4F65E3105C17}">
  <ds:schemaRefs>
    <ds:schemaRef ds:uri="ESRI.ArcGIS.Mapping.OfficeIntegration.PowerPointInfo"/>
  </ds:schemaRefs>
</ds:datastoreItem>
</file>

<file path=customXml/itemProps47.xml><?xml version="1.0" encoding="utf-8"?>
<ds:datastoreItem xmlns:ds="http://schemas.openxmlformats.org/officeDocument/2006/customXml" ds:itemID="{8090BD68-0553-4EAF-A148-F3830202D1B4}">
  <ds:schemaRefs>
    <ds:schemaRef ds:uri="ESRI.ArcGIS.Mapping.OfficeIntegration.PowerPointInfo"/>
  </ds:schemaRefs>
</ds:datastoreItem>
</file>

<file path=customXml/itemProps48.xml><?xml version="1.0" encoding="utf-8"?>
<ds:datastoreItem xmlns:ds="http://schemas.openxmlformats.org/officeDocument/2006/customXml" ds:itemID="{1A34F83F-1FBD-41A2-BCB6-6FB65BB339B5}">
  <ds:schemaRefs>
    <ds:schemaRef ds:uri="ESRI.ArcGIS.Mapping.OfficeIntegration.PowerPointInfo"/>
  </ds:schemaRefs>
</ds:datastoreItem>
</file>

<file path=customXml/itemProps49.xml><?xml version="1.0" encoding="utf-8"?>
<ds:datastoreItem xmlns:ds="http://schemas.openxmlformats.org/officeDocument/2006/customXml" ds:itemID="{064ABF89-AF86-4C86-AE97-AA5CE0054786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51A049E9-A92A-431F-98F5-056DAE1B4E09}">
  <ds:schemaRefs>
    <ds:schemaRef ds:uri="ESRI.ArcGIS.Mapping.OfficeIntegration.PowerPointInfo"/>
  </ds:schemaRefs>
</ds:datastoreItem>
</file>

<file path=customXml/itemProps50.xml><?xml version="1.0" encoding="utf-8"?>
<ds:datastoreItem xmlns:ds="http://schemas.openxmlformats.org/officeDocument/2006/customXml" ds:itemID="{AC7F22D0-5953-40F8-9530-E15CEF0178A0}">
  <ds:schemaRefs>
    <ds:schemaRef ds:uri="ESRI.ArcGIS.Mapping.OfficeIntegration.PowerPointInfo"/>
  </ds:schemaRefs>
</ds:datastoreItem>
</file>

<file path=customXml/itemProps51.xml><?xml version="1.0" encoding="utf-8"?>
<ds:datastoreItem xmlns:ds="http://schemas.openxmlformats.org/officeDocument/2006/customXml" ds:itemID="{2266019E-0CEC-4D65-A665-950D89394623}">
  <ds:schemaRefs>
    <ds:schemaRef ds:uri="ESRI.ArcGIS.Mapping.OfficeIntegration.PowerPointInfo"/>
  </ds:schemaRefs>
</ds:datastoreItem>
</file>

<file path=customXml/itemProps52.xml><?xml version="1.0" encoding="utf-8"?>
<ds:datastoreItem xmlns:ds="http://schemas.openxmlformats.org/officeDocument/2006/customXml" ds:itemID="{4CC5FD6B-47A0-4167-9772-93ED3D79ABEE}">
  <ds:schemaRefs>
    <ds:schemaRef ds:uri="ESRI.ArcGIS.Mapping.OfficeIntegration.PowerPointInfo"/>
  </ds:schemaRefs>
</ds:datastoreItem>
</file>

<file path=customXml/itemProps53.xml><?xml version="1.0" encoding="utf-8"?>
<ds:datastoreItem xmlns:ds="http://schemas.openxmlformats.org/officeDocument/2006/customXml" ds:itemID="{5EEE379C-1E81-4EE0-8D80-CA5F1605FAEB}">
  <ds:schemaRefs>
    <ds:schemaRef ds:uri="ESRI.ArcGIS.Mapping.OfficeIntegration.PowerPointInfo"/>
  </ds:schemaRefs>
</ds:datastoreItem>
</file>

<file path=customXml/itemProps54.xml><?xml version="1.0" encoding="utf-8"?>
<ds:datastoreItem xmlns:ds="http://schemas.openxmlformats.org/officeDocument/2006/customXml" ds:itemID="{B59B36F5-CA40-46A7-B360-C4219A58DEF9}">
  <ds:schemaRefs>
    <ds:schemaRef ds:uri="ESRI.ArcGIS.Mapping.OfficeIntegration.PowerPointInfo"/>
  </ds:schemaRefs>
</ds:datastoreItem>
</file>

<file path=customXml/itemProps55.xml><?xml version="1.0" encoding="utf-8"?>
<ds:datastoreItem xmlns:ds="http://schemas.openxmlformats.org/officeDocument/2006/customXml" ds:itemID="{EC8030DC-38FC-41AE-B4B1-99910F5BFD01}">
  <ds:schemaRefs>
    <ds:schemaRef ds:uri="ESRI.ArcGIS.Mapping.OfficeIntegration.PowerPointInfo"/>
  </ds:schemaRefs>
</ds:datastoreItem>
</file>

<file path=customXml/itemProps56.xml><?xml version="1.0" encoding="utf-8"?>
<ds:datastoreItem xmlns:ds="http://schemas.openxmlformats.org/officeDocument/2006/customXml" ds:itemID="{B05B1103-98A5-491C-B8F8-98EA85FF42C9}">
  <ds:schemaRefs>
    <ds:schemaRef ds:uri="ESRI.ArcGIS.Mapping.OfficeIntegration.PowerPointInfo"/>
  </ds:schemaRefs>
</ds:datastoreItem>
</file>

<file path=customXml/itemProps57.xml><?xml version="1.0" encoding="utf-8"?>
<ds:datastoreItem xmlns:ds="http://schemas.openxmlformats.org/officeDocument/2006/customXml" ds:itemID="{26530EB9-E366-4997-B298-2547B39BEB45}">
  <ds:schemaRefs>
    <ds:schemaRef ds:uri="ESRI.ArcGIS.Mapping.OfficeIntegration.PowerPointInfo"/>
  </ds:schemaRefs>
</ds:datastoreItem>
</file>

<file path=customXml/itemProps58.xml><?xml version="1.0" encoding="utf-8"?>
<ds:datastoreItem xmlns:ds="http://schemas.openxmlformats.org/officeDocument/2006/customXml" ds:itemID="{F002D19D-920B-45E1-8E8B-764CCC3B09BC}">
  <ds:schemaRefs>
    <ds:schemaRef ds:uri="ESRI.ArcGIS.Mapping.OfficeIntegration.PowerPointInfo"/>
  </ds:schemaRefs>
</ds:datastoreItem>
</file>

<file path=customXml/itemProps59.xml><?xml version="1.0" encoding="utf-8"?>
<ds:datastoreItem xmlns:ds="http://schemas.openxmlformats.org/officeDocument/2006/customXml" ds:itemID="{C1934700-E2BE-4760-AD29-99AD7D164327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1FC8F00A-BB40-4486-A5D7-77045D6AD407}">
  <ds:schemaRefs>
    <ds:schemaRef ds:uri="ESRI.ArcGIS.Mapping.OfficeIntegration.PowerPointInfo"/>
  </ds:schemaRefs>
</ds:datastoreItem>
</file>

<file path=customXml/itemProps60.xml><?xml version="1.0" encoding="utf-8"?>
<ds:datastoreItem xmlns:ds="http://schemas.openxmlformats.org/officeDocument/2006/customXml" ds:itemID="{AE0D1605-8D91-4E52-B9F9-53EAFCFE30F7}">
  <ds:schemaRefs>
    <ds:schemaRef ds:uri="ESRI.ArcGIS.Mapping.OfficeIntegration.PowerPointInfo"/>
  </ds:schemaRefs>
</ds:datastoreItem>
</file>

<file path=customXml/itemProps61.xml><?xml version="1.0" encoding="utf-8"?>
<ds:datastoreItem xmlns:ds="http://schemas.openxmlformats.org/officeDocument/2006/customXml" ds:itemID="{1102CF47-E309-4D6E-BE27-490CD866B51E}">
  <ds:schemaRefs>
    <ds:schemaRef ds:uri="ESRI.ArcGIS.Mapping.OfficeIntegration.PowerPointInfo"/>
  </ds:schemaRefs>
</ds:datastoreItem>
</file>

<file path=customXml/itemProps62.xml><?xml version="1.0" encoding="utf-8"?>
<ds:datastoreItem xmlns:ds="http://schemas.openxmlformats.org/officeDocument/2006/customXml" ds:itemID="{51596C7B-7D0B-4E34-ABF2-D344A925669E}">
  <ds:schemaRefs>
    <ds:schemaRef ds:uri="ESRI.ArcGIS.Mapping.OfficeIntegration.PowerPointInfo"/>
  </ds:schemaRefs>
</ds:datastoreItem>
</file>

<file path=customXml/itemProps63.xml><?xml version="1.0" encoding="utf-8"?>
<ds:datastoreItem xmlns:ds="http://schemas.openxmlformats.org/officeDocument/2006/customXml" ds:itemID="{08DA29B8-18D0-4B51-A218-0CCD5D44EC34}">
  <ds:schemaRefs>
    <ds:schemaRef ds:uri="ESRI.ArcGIS.Mapping.OfficeIntegration.PowerPointInfo"/>
  </ds:schemaRefs>
</ds:datastoreItem>
</file>

<file path=customXml/itemProps64.xml><?xml version="1.0" encoding="utf-8"?>
<ds:datastoreItem xmlns:ds="http://schemas.openxmlformats.org/officeDocument/2006/customXml" ds:itemID="{DC4BD5B4-21A5-4C75-A641-BF080CD235F0}">
  <ds:schemaRefs>
    <ds:schemaRef ds:uri="ESRI.ArcGIS.Mapping.OfficeIntegration.PowerPointInfo"/>
  </ds:schemaRefs>
</ds:datastoreItem>
</file>

<file path=customXml/itemProps65.xml><?xml version="1.0" encoding="utf-8"?>
<ds:datastoreItem xmlns:ds="http://schemas.openxmlformats.org/officeDocument/2006/customXml" ds:itemID="{A763967F-60D8-403D-8C96-488C81D9A58C}">
  <ds:schemaRefs>
    <ds:schemaRef ds:uri="ESRI.ArcGIS.Mapping.OfficeIntegration.PowerPointInfo"/>
  </ds:schemaRefs>
</ds:datastoreItem>
</file>

<file path=customXml/itemProps66.xml><?xml version="1.0" encoding="utf-8"?>
<ds:datastoreItem xmlns:ds="http://schemas.openxmlformats.org/officeDocument/2006/customXml" ds:itemID="{679A6AD7-83AA-47E2-B836-4AF0DB4CBEDF}">
  <ds:schemaRefs>
    <ds:schemaRef ds:uri="ESRI.ArcGIS.Mapping.OfficeIntegration.PowerPointInfo"/>
  </ds:schemaRefs>
</ds:datastoreItem>
</file>

<file path=customXml/itemProps67.xml><?xml version="1.0" encoding="utf-8"?>
<ds:datastoreItem xmlns:ds="http://schemas.openxmlformats.org/officeDocument/2006/customXml" ds:itemID="{47F3F58D-6FFE-43F3-ADDD-C759C514672F}">
  <ds:schemaRefs>
    <ds:schemaRef ds:uri="ESRI.ArcGIS.Mapping.OfficeIntegration.PowerPointInfo"/>
  </ds:schemaRefs>
</ds:datastoreItem>
</file>

<file path=customXml/itemProps68.xml><?xml version="1.0" encoding="utf-8"?>
<ds:datastoreItem xmlns:ds="http://schemas.openxmlformats.org/officeDocument/2006/customXml" ds:itemID="{F105EE4E-CDB6-4AF6-AC12-96E4C08EC236}">
  <ds:schemaRefs>
    <ds:schemaRef ds:uri="ESRI.ArcGIS.Mapping.OfficeIntegration.PowerPointInfo"/>
  </ds:schemaRefs>
</ds:datastoreItem>
</file>

<file path=customXml/itemProps69.xml><?xml version="1.0" encoding="utf-8"?>
<ds:datastoreItem xmlns:ds="http://schemas.openxmlformats.org/officeDocument/2006/customXml" ds:itemID="{ABD9D524-8F84-4139-85AF-19AE4DED3C9D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CD6ACAA0-A845-479C-B904-55D1FF7C48B9}">
  <ds:schemaRefs>
    <ds:schemaRef ds:uri="ESRI.ArcGIS.Mapping.OfficeIntegration.PowerPointInfo"/>
  </ds:schemaRefs>
</ds:datastoreItem>
</file>

<file path=customXml/itemProps70.xml><?xml version="1.0" encoding="utf-8"?>
<ds:datastoreItem xmlns:ds="http://schemas.openxmlformats.org/officeDocument/2006/customXml" ds:itemID="{2BC81245-7AB2-4D6F-841B-4289145B2711}">
  <ds:schemaRefs>
    <ds:schemaRef ds:uri="ESRI.ArcGIS.Mapping.OfficeIntegration.PowerPointInfo"/>
  </ds:schemaRefs>
</ds:datastoreItem>
</file>

<file path=customXml/itemProps71.xml><?xml version="1.0" encoding="utf-8"?>
<ds:datastoreItem xmlns:ds="http://schemas.openxmlformats.org/officeDocument/2006/customXml" ds:itemID="{AD24ED8A-5E7C-43D4-91BA-E7E5AFBAC991}">
  <ds:schemaRefs>
    <ds:schemaRef ds:uri="ESRI.ArcGIS.Mapping.OfficeIntegration.PowerPointInfo"/>
  </ds:schemaRefs>
</ds:datastoreItem>
</file>

<file path=customXml/itemProps72.xml><?xml version="1.0" encoding="utf-8"?>
<ds:datastoreItem xmlns:ds="http://schemas.openxmlformats.org/officeDocument/2006/customXml" ds:itemID="{AB794EE0-E032-4A9B-B5D1-CAC98E8E5C95}">
  <ds:schemaRefs>
    <ds:schemaRef ds:uri="ESRI.ArcGIS.Mapping.OfficeIntegration.PowerPointInfo"/>
  </ds:schemaRefs>
</ds:datastoreItem>
</file>

<file path=customXml/itemProps73.xml><?xml version="1.0" encoding="utf-8"?>
<ds:datastoreItem xmlns:ds="http://schemas.openxmlformats.org/officeDocument/2006/customXml" ds:itemID="{F2EEBF31-0F0A-4CD4-90D7-FA37F84DE33E}">
  <ds:schemaRefs>
    <ds:schemaRef ds:uri="ESRI.ArcGIS.Mapping.OfficeIntegration.PowerPointInfo"/>
  </ds:schemaRefs>
</ds:datastoreItem>
</file>

<file path=customXml/itemProps74.xml><?xml version="1.0" encoding="utf-8"?>
<ds:datastoreItem xmlns:ds="http://schemas.openxmlformats.org/officeDocument/2006/customXml" ds:itemID="{7345AD3B-99AF-447A-8C38-CE0030CFCCC9}">
  <ds:schemaRefs>
    <ds:schemaRef ds:uri="ESRI.ArcGIS.Mapping.OfficeIntegration.PowerPointInfo"/>
  </ds:schemaRefs>
</ds:datastoreItem>
</file>

<file path=customXml/itemProps75.xml><?xml version="1.0" encoding="utf-8"?>
<ds:datastoreItem xmlns:ds="http://schemas.openxmlformats.org/officeDocument/2006/customXml" ds:itemID="{62FF461F-404C-4167-8A71-64E2332FA32D}">
  <ds:schemaRefs>
    <ds:schemaRef ds:uri="ESRI.ArcGIS.Mapping.OfficeIntegration.PowerPointInfo"/>
  </ds:schemaRefs>
</ds:datastoreItem>
</file>

<file path=customXml/itemProps76.xml><?xml version="1.0" encoding="utf-8"?>
<ds:datastoreItem xmlns:ds="http://schemas.openxmlformats.org/officeDocument/2006/customXml" ds:itemID="{7D502D86-3318-4BE7-ADD4-7B8A9DD4F788}">
  <ds:schemaRefs>
    <ds:schemaRef ds:uri="ESRI.ArcGIS.Mapping.OfficeIntegration.PowerPointInfo"/>
  </ds:schemaRefs>
</ds:datastoreItem>
</file>

<file path=customXml/itemProps77.xml><?xml version="1.0" encoding="utf-8"?>
<ds:datastoreItem xmlns:ds="http://schemas.openxmlformats.org/officeDocument/2006/customXml" ds:itemID="{5327F812-9E03-47C5-8B78-6B7ED4620238}">
  <ds:schemaRefs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78.xml><?xml version="1.0" encoding="utf-8"?>
<ds:datastoreItem xmlns:ds="http://schemas.openxmlformats.org/officeDocument/2006/customXml" ds:itemID="{6ED2AD88-0184-4492-BB27-84A59749F04B}">
  <ds:schemaRefs>
    <ds:schemaRef ds:uri="ESRI.ArcGIS.Mapping.OfficeIntegration.PowerPointInfo"/>
  </ds:schemaRefs>
</ds:datastoreItem>
</file>

<file path=customXml/itemProps79.xml><?xml version="1.0" encoding="utf-8"?>
<ds:datastoreItem xmlns:ds="http://schemas.openxmlformats.org/officeDocument/2006/customXml" ds:itemID="{8F4F8F97-3E4D-4B81-9A54-224C6EBCF6FA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AB9532CF-7300-4B40-928C-1A4A87D4144D}">
  <ds:schemaRefs>
    <ds:schemaRef ds:uri="ESRI.ArcGIS.Mapping.OfficeIntegration.PowerPointInfo"/>
  </ds:schemaRefs>
</ds:datastoreItem>
</file>

<file path=customXml/itemProps80.xml><?xml version="1.0" encoding="utf-8"?>
<ds:datastoreItem xmlns:ds="http://schemas.openxmlformats.org/officeDocument/2006/customXml" ds:itemID="{20E884C9-384A-4934-AF5D-13ADBD98426E}">
  <ds:schemaRefs>
    <ds:schemaRef ds:uri="ESRI.ArcGIS.Mapping.OfficeIntegration.PowerPointInfo"/>
  </ds:schemaRefs>
</ds:datastoreItem>
</file>

<file path=customXml/itemProps81.xml><?xml version="1.0" encoding="utf-8"?>
<ds:datastoreItem xmlns:ds="http://schemas.openxmlformats.org/officeDocument/2006/customXml" ds:itemID="{2C58187C-CC28-4F38-A4F0-DA75B34A8B14}">
  <ds:schemaRefs>
    <ds:schemaRef ds:uri="ESRI.ArcGIS.Mapping.OfficeIntegration.PowerPointInfo"/>
  </ds:schemaRefs>
</ds:datastoreItem>
</file>

<file path=customXml/itemProps82.xml><?xml version="1.0" encoding="utf-8"?>
<ds:datastoreItem xmlns:ds="http://schemas.openxmlformats.org/officeDocument/2006/customXml" ds:itemID="{6F0AD1F8-513C-4D89-B6F5-50CD77BF4DCC}">
  <ds:schemaRefs>
    <ds:schemaRef ds:uri="ESRI.ArcGIS.Mapping.OfficeIntegration.PowerPointInfo"/>
  </ds:schemaRefs>
</ds:datastoreItem>
</file>

<file path=customXml/itemProps83.xml><?xml version="1.0" encoding="utf-8"?>
<ds:datastoreItem xmlns:ds="http://schemas.openxmlformats.org/officeDocument/2006/customXml" ds:itemID="{5D2C7090-805B-431C-848B-616DC3C1D188}">
  <ds:schemaRefs>
    <ds:schemaRef ds:uri="ESRI.ArcGIS.Mapping.OfficeIntegration.PowerPointInfo"/>
  </ds:schemaRefs>
</ds:datastoreItem>
</file>

<file path=customXml/itemProps84.xml><?xml version="1.0" encoding="utf-8"?>
<ds:datastoreItem xmlns:ds="http://schemas.openxmlformats.org/officeDocument/2006/customXml" ds:itemID="{40F6A80C-C5E2-4F21-B533-40E88AE511D4}">
  <ds:schemaRefs>
    <ds:schemaRef ds:uri="ESRI.ArcGIS.Mapping.OfficeIntegration.PowerPointInfo"/>
  </ds:schemaRefs>
</ds:datastoreItem>
</file>

<file path=customXml/itemProps85.xml><?xml version="1.0" encoding="utf-8"?>
<ds:datastoreItem xmlns:ds="http://schemas.openxmlformats.org/officeDocument/2006/customXml" ds:itemID="{92E9C914-9487-4C37-BD9D-4E04E6DF450F}">
  <ds:schemaRefs>
    <ds:schemaRef ds:uri="ESRI.ArcGIS.Mapping.OfficeIntegration.PowerPointInfo"/>
  </ds:schemaRefs>
</ds:datastoreItem>
</file>

<file path=customXml/itemProps86.xml><?xml version="1.0" encoding="utf-8"?>
<ds:datastoreItem xmlns:ds="http://schemas.openxmlformats.org/officeDocument/2006/customXml" ds:itemID="{5082F281-91BA-4503-9741-D7C9347170F9}">
  <ds:schemaRefs>
    <ds:schemaRef ds:uri="ESRI.ArcGIS.Mapping.OfficeIntegration.PowerPointInfo"/>
  </ds:schemaRefs>
</ds:datastoreItem>
</file>

<file path=customXml/itemProps87.xml><?xml version="1.0" encoding="utf-8"?>
<ds:datastoreItem xmlns:ds="http://schemas.openxmlformats.org/officeDocument/2006/customXml" ds:itemID="{798C8791-4D5D-4242-AC76-A42A177BFF8F}">
  <ds:schemaRefs>
    <ds:schemaRef ds:uri="ESRI.ArcGIS.Mapping.OfficeIntegration.PowerPointInfo"/>
  </ds:schemaRefs>
</ds:datastoreItem>
</file>

<file path=customXml/itemProps88.xml><?xml version="1.0" encoding="utf-8"?>
<ds:datastoreItem xmlns:ds="http://schemas.openxmlformats.org/officeDocument/2006/customXml" ds:itemID="{9F60C0BA-AF9F-4190-8F4D-8875A035D1FB}">
  <ds:schemaRefs>
    <ds:schemaRef ds:uri="ESRI.ArcGIS.Mapping.OfficeIntegration.PowerPointInfo"/>
  </ds:schemaRefs>
</ds:datastoreItem>
</file>

<file path=customXml/itemProps89.xml><?xml version="1.0" encoding="utf-8"?>
<ds:datastoreItem xmlns:ds="http://schemas.openxmlformats.org/officeDocument/2006/customXml" ds:itemID="{D08BAC12-3C91-4854-B47F-7C873E924A57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330CE486-428A-4A52-A608-CC14DABC39F9}">
  <ds:schemaRefs>
    <ds:schemaRef ds:uri="ESRI.ArcGIS.Mapping.OfficeIntegration.PowerPointInfo"/>
  </ds:schemaRefs>
</ds:datastoreItem>
</file>

<file path=customXml/itemProps90.xml><?xml version="1.0" encoding="utf-8"?>
<ds:datastoreItem xmlns:ds="http://schemas.openxmlformats.org/officeDocument/2006/customXml" ds:itemID="{912ECB2C-17EF-4836-9ACE-1B531DEC0BCE}">
  <ds:schemaRefs>
    <ds:schemaRef ds:uri="ESRI.ArcGIS.Mapping.OfficeIntegration.PowerPointInfo"/>
  </ds:schemaRefs>
</ds:datastoreItem>
</file>

<file path=customXml/itemProps91.xml><?xml version="1.0" encoding="utf-8"?>
<ds:datastoreItem xmlns:ds="http://schemas.openxmlformats.org/officeDocument/2006/customXml" ds:itemID="{2445EFF5-9125-4586-9A17-C9D67367BD1E}">
  <ds:schemaRefs>
    <ds:schemaRef ds:uri="ESRI.ArcGIS.Mapping.OfficeIntegration.PowerPointInfo"/>
  </ds:schemaRefs>
</ds:datastoreItem>
</file>

<file path=customXml/itemProps92.xml><?xml version="1.0" encoding="utf-8"?>
<ds:datastoreItem xmlns:ds="http://schemas.openxmlformats.org/officeDocument/2006/customXml" ds:itemID="{92C5CA5A-BB9B-45F1-AB57-8834BB89C1C9}">
  <ds:schemaRefs>
    <ds:schemaRef ds:uri="ESRI.ArcGIS.Mapping.OfficeIntegration.PowerPointInfo"/>
  </ds:schemaRefs>
</ds:datastoreItem>
</file>

<file path=customXml/itemProps93.xml><?xml version="1.0" encoding="utf-8"?>
<ds:datastoreItem xmlns:ds="http://schemas.openxmlformats.org/officeDocument/2006/customXml" ds:itemID="{5576D7F3-09CD-45F9-AC2A-A9A7B5DC80C4}">
  <ds:schemaRefs>
    <ds:schemaRef ds:uri="ESRI.ArcGIS.Mapping.OfficeIntegration.PowerPointInfo"/>
  </ds:schemaRefs>
</ds:datastoreItem>
</file>

<file path=customXml/itemProps94.xml><?xml version="1.0" encoding="utf-8"?>
<ds:datastoreItem xmlns:ds="http://schemas.openxmlformats.org/officeDocument/2006/customXml" ds:itemID="{62054A5B-8463-4A97-ABC5-DB0EF02F9530}">
  <ds:schemaRefs>
    <ds:schemaRef ds:uri="ESRI.ArcGIS.Mapping.OfficeIntegration.PowerPointInfo"/>
  </ds:schemaRefs>
</ds:datastoreItem>
</file>

<file path=customXml/itemProps95.xml><?xml version="1.0" encoding="utf-8"?>
<ds:datastoreItem xmlns:ds="http://schemas.openxmlformats.org/officeDocument/2006/customXml" ds:itemID="{E3FFB0DE-E795-488B-B713-6368649150D2}">
  <ds:schemaRefs>
    <ds:schemaRef ds:uri="ESRI.ArcGIS.Mapping.OfficeIntegration.PowerPointInfo"/>
  </ds:schemaRefs>
</ds:datastoreItem>
</file>

<file path=customXml/itemProps96.xml><?xml version="1.0" encoding="utf-8"?>
<ds:datastoreItem xmlns:ds="http://schemas.openxmlformats.org/officeDocument/2006/customXml" ds:itemID="{44BBE52C-CD6B-4A9D-90EC-498B909F1EA7}">
  <ds:schemaRefs>
    <ds:schemaRef ds:uri="ESRI.ArcGIS.Mapping.OfficeIntegration.PowerPointInfo"/>
  </ds:schemaRefs>
</ds:datastoreItem>
</file>

<file path=customXml/itemProps97.xml><?xml version="1.0" encoding="utf-8"?>
<ds:datastoreItem xmlns:ds="http://schemas.openxmlformats.org/officeDocument/2006/customXml" ds:itemID="{2F4977BD-97D3-4CB3-BCDA-83FCBBF0D293}">
  <ds:schemaRefs>
    <ds:schemaRef ds:uri="ESRI.ArcGIS.Mapping.OfficeIntegration.PowerPointInfo"/>
  </ds:schemaRefs>
</ds:datastoreItem>
</file>

<file path=customXml/itemProps98.xml><?xml version="1.0" encoding="utf-8"?>
<ds:datastoreItem xmlns:ds="http://schemas.openxmlformats.org/officeDocument/2006/customXml" ds:itemID="{46CC211F-65AD-4726-BFB1-44FA43CABECC}">
  <ds:schemaRefs>
    <ds:schemaRef ds:uri="ESRI.ArcGIS.Mapping.OfficeIntegration.PowerPointInfo"/>
  </ds:schemaRefs>
</ds:datastoreItem>
</file>

<file path=customXml/itemProps99.xml><?xml version="1.0" encoding="utf-8"?>
<ds:datastoreItem xmlns:ds="http://schemas.openxmlformats.org/officeDocument/2006/customXml" ds:itemID="{CFEE5B88-0127-403D-B779-E2341F53B73B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7250</TotalTime>
  <Words>2478</Words>
  <Application>Microsoft Office PowerPoint</Application>
  <PresentationFormat>On-screen Show (4:3)</PresentationFormat>
  <Paragraphs>550</Paragraphs>
  <Slides>96</Slides>
  <Notes>22</Notes>
  <HiddenSlides>0</HiddenSlides>
  <MMClips>0</MMClips>
  <ScaleCrop>false</ScaleCrop>
  <HeadingPairs>
    <vt:vector size="6" baseType="variant">
      <vt:variant>
        <vt:lpstr>Theme</vt:lpstr>
      </vt:variant>
      <vt:variant>
        <vt:i4>14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96</vt:i4>
      </vt:variant>
    </vt:vector>
  </HeadingPairs>
  <TitlesOfParts>
    <vt:vector size="111" baseType="lpstr">
      <vt:lpstr>Section slides</vt:lpstr>
      <vt:lpstr>1_Section slides 60</vt:lpstr>
      <vt:lpstr>Content sections</vt:lpstr>
      <vt:lpstr>2_Content slides</vt:lpstr>
      <vt:lpstr>Office Theme</vt:lpstr>
      <vt:lpstr>1_Section slides</vt:lpstr>
      <vt:lpstr>1_Content sections</vt:lpstr>
      <vt:lpstr>2_Section slides</vt:lpstr>
      <vt:lpstr>2_Content sections</vt:lpstr>
      <vt:lpstr>3_Section slides</vt:lpstr>
      <vt:lpstr>1_Office Theme</vt:lpstr>
      <vt:lpstr>simple-light</vt:lpstr>
      <vt:lpstr>2_Office Theme</vt:lpstr>
      <vt:lpstr>3_Office Theme</vt:lpstr>
      <vt:lpstr>Visio</vt:lpstr>
      <vt:lpstr>Statewide Geospatial Advisory Committee</vt:lpstr>
      <vt:lpstr>AGENDA</vt:lpstr>
      <vt:lpstr>Introductions</vt:lpstr>
      <vt:lpstr>Approval of September 24 minutes</vt:lpstr>
      <vt:lpstr>General fund update and discussion… </vt:lpstr>
      <vt:lpstr>Key Points to the Proposal</vt:lpstr>
      <vt:lpstr>Request status…</vt:lpstr>
      <vt:lpstr>Discussion: Where do go from here?</vt:lpstr>
      <vt:lpstr>Next Generation 9-1-1 project</vt:lpstr>
      <vt:lpstr>GIS Data in Legacy 9-1-1 Environment</vt:lpstr>
      <vt:lpstr>GIS Data in NG9-1-1</vt:lpstr>
      <vt:lpstr>The NG9-1-1 GIS Project</vt:lpstr>
      <vt:lpstr>The NG9-1-1 GIS Project</vt:lpstr>
      <vt:lpstr>Possible Geospatial Data Flow</vt:lpstr>
      <vt:lpstr>PowerPoint Presentation</vt:lpstr>
      <vt:lpstr>PowerPoint Presentation</vt:lpstr>
      <vt:lpstr>Current Project Tasks</vt:lpstr>
      <vt:lpstr>Thank  you!</vt:lpstr>
      <vt:lpstr>   Parcel, centerline, address points interim collect update</vt:lpstr>
      <vt:lpstr>PowerPoint Presentation</vt:lpstr>
      <vt:lpstr>Schedule</vt:lpstr>
      <vt:lpstr>Issues, Concerns and Risks</vt:lpstr>
      <vt:lpstr>MnGeo’s Proposal for Future Parcel Data Collection</vt:lpstr>
      <vt:lpstr>Data sharing Initiatives</vt:lpstr>
      <vt:lpstr>PowerPoint Presentation</vt:lpstr>
      <vt:lpstr>PowerPoint Presentation</vt:lpstr>
      <vt:lpstr>PowerPoint Presentation</vt:lpstr>
      <vt:lpstr>Data Sharing Agreements </vt:lpstr>
      <vt:lpstr>30 minutes…</vt:lpstr>
      <vt:lpstr>   Archiving Minnesota Geospatial Data</vt:lpstr>
      <vt:lpstr>What is data archiving?</vt:lpstr>
      <vt:lpstr>PowerPoint Presentation</vt:lpstr>
      <vt:lpstr>Historical (“Old”) Data</vt:lpstr>
      <vt:lpstr>Why archive? Why now?</vt:lpstr>
      <vt:lpstr>University of Minnesota Libraries</vt:lpstr>
      <vt:lpstr>Minnesota State Archivist</vt:lpstr>
      <vt:lpstr>Geospatial Data Archiving in Minnesota</vt:lpstr>
      <vt:lpstr>Geospatial Data Archiving in Minnesota</vt:lpstr>
      <vt:lpstr>Geospatial Data Archiving in Minnesota</vt:lpstr>
      <vt:lpstr>Geospatial Data Archiving in Minnesota</vt:lpstr>
      <vt:lpstr>   FSA NAIP 2015 update </vt:lpstr>
      <vt:lpstr>PowerPoint Presentation</vt:lpstr>
      <vt:lpstr>PowerPoint Presentation</vt:lpstr>
      <vt:lpstr>PowerPoint Presentation</vt:lpstr>
      <vt:lpstr>PowerPoint Presentation</vt:lpstr>
      <vt:lpstr>Higher education GIS training/courses survey results</vt:lpstr>
      <vt:lpstr>PowerPoint Presentation</vt:lpstr>
      <vt:lpstr>COURSE   CATEGORIES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Discussion of enterprise services that are needed</vt:lpstr>
      <vt:lpstr>Examples of Enterprise Services</vt:lpstr>
      <vt:lpstr>Discussion</vt:lpstr>
      <vt:lpstr>MnGeo priority efforts and updates</vt:lpstr>
      <vt:lpstr>PowerPoint Presentation</vt:lpstr>
      <vt:lpstr>Spring Aerial Imagery Project   2009-2014</vt:lpstr>
      <vt:lpstr>Spring Aerial Imagery Project   2009-2014</vt:lpstr>
      <vt:lpstr>Master Services Contract (MSC)</vt:lpstr>
      <vt:lpstr>2016 Imagery</vt:lpstr>
      <vt:lpstr>PowerPoint Presentation</vt:lpstr>
      <vt:lpstr>PowerPoint Presentation</vt:lpstr>
      <vt:lpstr>Drainage Records Modernization </vt:lpstr>
      <vt:lpstr>Statewide Parcels</vt:lpstr>
      <vt:lpstr>The experiment…</vt:lpstr>
      <vt:lpstr>PowerPoint Presentation</vt:lpstr>
      <vt:lpstr>PowerPoint Presentation</vt:lpstr>
      <vt:lpstr>Adjourn…  See you next meeting, April 1 (no fooling!)</vt:lpstr>
    </vt:vector>
  </TitlesOfParts>
  <Company>Office of Enterprise Technology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Release 1 User Feedback Session slides</dc:title>
  <dc:creator>Daniel Ross</dc:creator>
  <cp:lastModifiedBy>Nancy Rader</cp:lastModifiedBy>
  <cp:revision>483</cp:revision>
  <cp:lastPrinted>2014-02-25T19:06:32Z</cp:lastPrinted>
  <dcterms:created xsi:type="dcterms:W3CDTF">2012-09-24T11:48:01Z</dcterms:created>
  <dcterms:modified xsi:type="dcterms:W3CDTF">2015-01-30T19:47:21Z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0x010100030987E932602A489ECA084A1B4EE692</vt:lpwstr>
  </property>
</Properties>
</file>