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15"/>
  </p:notesMasterIdLst>
  <p:handoutMasterIdLst>
    <p:handoutMasterId r:id="rId16"/>
  </p:handoutMasterIdLst>
  <p:sldIdLst>
    <p:sldId id="973" r:id="rId2"/>
    <p:sldId id="968" r:id="rId3"/>
    <p:sldId id="961" r:id="rId4"/>
    <p:sldId id="974" r:id="rId5"/>
    <p:sldId id="970" r:id="rId6"/>
    <p:sldId id="971" r:id="rId7"/>
    <p:sldId id="972" r:id="rId8"/>
    <p:sldId id="969" r:id="rId9"/>
    <p:sldId id="959" r:id="rId10"/>
    <p:sldId id="964" r:id="rId11"/>
    <p:sldId id="942" r:id="rId12"/>
    <p:sldId id="956" r:id="rId13"/>
    <p:sldId id="958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003399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4383" autoAdjust="0"/>
  </p:normalViewPr>
  <p:slideViewPr>
    <p:cSldViewPr snapToGrid="0" snapToObjects="1">
      <p:cViewPr>
        <p:scale>
          <a:sx n="100" d="100"/>
          <a:sy n="100" d="100"/>
        </p:scale>
        <p:origin x="-336" y="-156"/>
      </p:cViewPr>
      <p:guideLst>
        <p:guide orient="horz" pos="3793"/>
        <p:guide pos="2880"/>
      </p:guideLst>
    </p:cSldViewPr>
  </p:slideViewPr>
  <p:outlineViewPr>
    <p:cViewPr>
      <p:scale>
        <a:sx n="33" d="100"/>
        <a:sy n="33" d="100"/>
      </p:scale>
      <p:origin x="0" y="3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2088" y="-96"/>
      </p:cViewPr>
      <p:guideLst>
        <p:guide orient="horz" pos="2928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en-US" dirty="0" smtClean="0"/>
              <a:t>Statewide Geospatial Advisory </a:t>
            </a:r>
            <a:r>
              <a:rPr lang="en-US" dirty="0"/>
              <a:t>Council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r>
              <a:rPr lang="en-US" dirty="0" smtClean="0"/>
              <a:t>01/07/2010</a:t>
            </a:r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1"/>
            </a:lvl1pPr>
          </a:lstStyle>
          <a:p>
            <a:pPr>
              <a:defRPr/>
            </a:pPr>
            <a:r>
              <a:rPr lang="en-US"/>
              <a:t>chris.cialek@state.mn.us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786651D-92DE-46BD-AD28-C2195734F1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DD8B7CC-E77A-4831-A194-50F42DDE1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Chris Cialek</a:t>
            </a:r>
          </a:p>
          <a:p>
            <a:r>
              <a:rPr lang="en-US" smtClean="0"/>
              <a:t>MnGeo</a:t>
            </a:r>
          </a:p>
          <a:p>
            <a:r>
              <a:rPr lang="en-US" smtClean="0"/>
              <a:t>MN Department of Administration</a:t>
            </a:r>
          </a:p>
          <a:p>
            <a:r>
              <a:rPr lang="en-US" smtClean="0"/>
              <a:t>651.201.2481</a:t>
            </a:r>
          </a:p>
          <a:p>
            <a:r>
              <a:rPr lang="en-US" smtClean="0"/>
              <a:t>chris.cialek@state.mn.us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CA344-450F-40B4-844C-04AA29A2F7D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First Stop Web Pages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EEEF6-116D-452E-A61B-CAC73318FA4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NGA: National Geospatial -Intelligence Agency</a:t>
            </a:r>
          </a:p>
          <a:p>
            <a:r>
              <a:rPr lang="en-US" dirty="0" smtClean="0"/>
              <a:t>For 134 Cities Program</a:t>
            </a:r>
          </a:p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431AB-E5B5-46A8-8E19-8D2AD251D5A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6-inch counties:</a:t>
            </a:r>
          </a:p>
          <a:p>
            <a:pPr marL="228600" indent="-228600">
              <a:buAutoNum type="arabicPeriod"/>
            </a:pPr>
            <a:r>
              <a:rPr lang="en-US" dirty="0" smtClean="0"/>
              <a:t>Carver</a:t>
            </a:r>
          </a:p>
          <a:p>
            <a:pPr marL="228600" indent="-228600">
              <a:buAutoNum type="arabicPeriod"/>
            </a:pPr>
            <a:r>
              <a:rPr lang="en-US" dirty="0" smtClean="0"/>
              <a:t>Dakota</a:t>
            </a:r>
          </a:p>
          <a:p>
            <a:pPr marL="228600" indent="-228600">
              <a:buAutoNum type="arabicPeriod"/>
            </a:pPr>
            <a:r>
              <a:rPr lang="en-US" dirty="0" smtClean="0"/>
              <a:t>Ramsey</a:t>
            </a:r>
          </a:p>
          <a:p>
            <a:pPr marL="228600" indent="-228600">
              <a:buAutoNum type="arabicPeriod"/>
            </a:pPr>
            <a:r>
              <a:rPr lang="en-US" dirty="0" smtClean="0"/>
              <a:t>Rice</a:t>
            </a:r>
          </a:p>
          <a:p>
            <a:pPr marL="228600" indent="-228600">
              <a:buAutoNum type="arabicPeriod"/>
            </a:pPr>
            <a:r>
              <a:rPr lang="en-US" dirty="0" smtClean="0"/>
              <a:t>Scott</a:t>
            </a:r>
          </a:p>
          <a:p>
            <a:pPr marL="228600" indent="-228600">
              <a:buAutoNum type="arabicPeriod"/>
            </a:pPr>
            <a:r>
              <a:rPr lang="en-US" dirty="0" smtClean="0"/>
              <a:t>Wright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en-US" sz="1400" b="1" dirty="0" smtClean="0"/>
              <a:t>Conclude:</a:t>
            </a:r>
          </a:p>
          <a:p>
            <a:pPr marL="228600" indent="-228600"/>
            <a:endParaRPr lang="en-US" sz="1400" b="1" dirty="0" smtClean="0"/>
          </a:p>
          <a:p>
            <a:pPr marL="228600" indent="-228600"/>
            <a:r>
              <a:rPr lang="en-US" sz="1400" b="1" dirty="0" smtClean="0"/>
              <a:t>In future, We would like to develop :</a:t>
            </a:r>
          </a:p>
          <a:p>
            <a:pPr marL="228600" indent="-228600"/>
            <a:endParaRPr lang="en-US" sz="1400" b="1" dirty="0" smtClean="0"/>
          </a:p>
          <a:p>
            <a:pPr marL="228600" indent="-228600">
              <a:buAutoNum type="arabicPeriod"/>
            </a:pPr>
            <a:r>
              <a:rPr lang="en-US" sz="1400" b="1" dirty="0" smtClean="0"/>
              <a:t>more comprehensive agreements with even more options and partners</a:t>
            </a:r>
          </a:p>
          <a:p>
            <a:pPr marL="228600" indent="-228600">
              <a:buAutoNum type="arabicPeriod"/>
            </a:pPr>
            <a:r>
              <a:rPr lang="en-US" sz="1400" b="1" dirty="0" smtClean="0"/>
              <a:t>A program of standard products provided on a regular cycle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E98DA-E867-42EE-A14D-92D163D3ED5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dirty="0" err="1" smtClean="0"/>
              <a:t>LiDAR</a:t>
            </a:r>
            <a:r>
              <a:rPr lang="en-US" dirty="0" smtClean="0"/>
              <a:t> like RADAR (radio detection and ranging)</a:t>
            </a:r>
          </a:p>
          <a:p>
            <a:endParaRPr lang="en-US" sz="1200" dirty="0" smtClean="0"/>
          </a:p>
          <a:p>
            <a:r>
              <a:rPr lang="en-US" sz="1200" dirty="0" smtClean="0"/>
              <a:t>Laser rangefinder </a:t>
            </a:r>
          </a:p>
          <a:p>
            <a:r>
              <a:rPr lang="en-US" sz="1200" dirty="0" smtClean="0"/>
              <a:t>Reflected by rotating mirror</a:t>
            </a:r>
          </a:p>
          <a:p>
            <a:r>
              <a:rPr lang="en-US" sz="1200" dirty="0" smtClean="0"/>
              <a:t>Laser is scanned around the area being digitized </a:t>
            </a:r>
          </a:p>
          <a:p>
            <a:r>
              <a:rPr lang="en-US" sz="1200" dirty="0" smtClean="0"/>
              <a:t>Gathering distance measurements</a:t>
            </a:r>
          </a:p>
          <a:p>
            <a:r>
              <a:rPr lang="en-US" sz="1200" dirty="0" smtClean="0"/>
              <a:t>At specified angle intervals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C268A-5CFD-438C-9F71-E15886D8C1D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dirty="0" err="1" smtClean="0"/>
              <a:t>LiDAR</a:t>
            </a:r>
            <a:r>
              <a:rPr lang="en-US" dirty="0" smtClean="0"/>
              <a:t> like RADAR (radio detection and ranging)</a:t>
            </a:r>
          </a:p>
          <a:p>
            <a:endParaRPr lang="en-US" sz="1200" dirty="0" smtClean="0"/>
          </a:p>
          <a:p>
            <a:r>
              <a:rPr lang="en-US" sz="1200" dirty="0" smtClean="0"/>
              <a:t>Laser rangefinder </a:t>
            </a:r>
          </a:p>
          <a:p>
            <a:r>
              <a:rPr lang="en-US" sz="1200" dirty="0" smtClean="0"/>
              <a:t>Reflected by rotating mirror</a:t>
            </a:r>
          </a:p>
          <a:p>
            <a:r>
              <a:rPr lang="en-US" sz="1200" dirty="0" smtClean="0"/>
              <a:t>Laser is scanned around the area being digitized </a:t>
            </a:r>
          </a:p>
          <a:p>
            <a:r>
              <a:rPr lang="en-US" sz="1200" dirty="0" smtClean="0"/>
              <a:t>Gathering distance measurements</a:t>
            </a:r>
          </a:p>
          <a:p>
            <a:r>
              <a:rPr lang="en-US" sz="1200" dirty="0" smtClean="0"/>
              <a:t>At specified angle intervals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C268A-5CFD-438C-9F71-E15886D8C1D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Inertial measuring unit: a navigation aid that uses, a computer,</a:t>
            </a:r>
          </a:p>
          <a:p>
            <a:r>
              <a:rPr lang="en-US" dirty="0" smtClean="0"/>
              <a:t>	motion detector s– Accelerometer</a:t>
            </a:r>
          </a:p>
          <a:p>
            <a:r>
              <a:rPr lang="en-US" dirty="0" smtClean="0"/>
              <a:t>	rotation detector s- gyroscope</a:t>
            </a:r>
          </a:p>
          <a:p>
            <a:r>
              <a:rPr lang="en-US" dirty="0" smtClean="0"/>
              <a:t>To continuously calculate the position, orientation and velocity of a moving object without the need for external references.</a:t>
            </a:r>
          </a:p>
          <a:p>
            <a:endParaRPr lang="en-US" dirty="0" smtClean="0"/>
          </a:p>
          <a:p>
            <a:r>
              <a:rPr lang="en-US" dirty="0" smtClean="0"/>
              <a:t>Initialized using Global Positioning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3F480-4BEF-42FE-9087-149650C13E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3F480-4BEF-42FE-9087-149650C13E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A3AE9-0521-488D-8598-E1B08DBFE587}" type="slidenum">
              <a:rPr lang="en-US"/>
              <a:pPr/>
              <a:t>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return.  Note </a:t>
            </a:r>
            <a:r>
              <a:rPr lang="en-US" dirty="0"/>
              <a:t>the detail of this map. The main channel is the Wild </a:t>
            </a:r>
            <a:r>
              <a:rPr lang="en-US" dirty="0" smtClean="0"/>
              <a:t>Rice </a:t>
            </a:r>
            <a:r>
              <a:rPr lang="en-US" dirty="0"/>
              <a:t>River and the city of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smtClean="0"/>
              <a:t>(Norman</a:t>
            </a:r>
            <a:r>
              <a:rPr lang="en-US" baseline="0" dirty="0" smtClean="0"/>
              <a:t> County) </a:t>
            </a:r>
            <a:r>
              <a:rPr lang="en-US" dirty="0" smtClean="0"/>
              <a:t>is </a:t>
            </a:r>
            <a:r>
              <a:rPr lang="en-US" dirty="0"/>
              <a:t>in the upper left with the Marsh River</a:t>
            </a:r>
          </a:p>
          <a:p>
            <a:endParaRPr lang="en-US" dirty="0"/>
          </a:p>
          <a:p>
            <a:r>
              <a:rPr lang="en-US" dirty="0"/>
              <a:t>The channel connecting the Wild Rice and the Marsh river was built in the 1800’s for the transportation of timber to the town of </a:t>
            </a:r>
            <a:r>
              <a:rPr lang="en-US" dirty="0" err="1"/>
              <a:t>Ada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1300" b="1" dirty="0" smtClean="0"/>
              <a:t>2006 FEMA Project:  $580,000</a:t>
            </a:r>
          </a:p>
          <a:p>
            <a:pPr>
              <a:defRPr/>
            </a:pPr>
            <a:r>
              <a:rPr lang="en-US" sz="1300" dirty="0" smtClean="0"/>
              <a:t>               DNR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300" dirty="0" smtClean="0"/>
              <a:t>Clay County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300" dirty="0" err="1" smtClean="0"/>
              <a:t>Mn</a:t>
            </a:r>
            <a:r>
              <a:rPr lang="en-US" sz="1300" dirty="0" smtClean="0"/>
              <a:t>/DOT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300" dirty="0" smtClean="0"/>
              <a:t>Norman County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300" dirty="0" smtClean="0"/>
              <a:t>White Earth Reservation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300" dirty="0" smtClean="0"/>
              <a:t>Wild Rice Watershed District</a:t>
            </a:r>
          </a:p>
          <a:p>
            <a:pPr lvl="1">
              <a:lnSpc>
                <a:spcPct val="90000"/>
              </a:lnSpc>
              <a:defRPr/>
            </a:pPr>
            <a:endParaRPr lang="en-US" sz="1300" dirty="0" smtClean="0"/>
          </a:p>
          <a:p>
            <a:pPr>
              <a:defRPr/>
            </a:pPr>
            <a:r>
              <a:rPr lang="en-US" sz="1300" b="1" dirty="0" smtClean="0"/>
              <a:t>Red River Basin Mapping Initiative</a:t>
            </a:r>
          </a:p>
          <a:p>
            <a:pPr>
              <a:defRPr/>
            </a:pPr>
            <a:r>
              <a:rPr lang="en-US" sz="1300" dirty="0" smtClean="0"/>
              <a:t>Managed by the </a:t>
            </a:r>
            <a:r>
              <a:rPr lang="en-US" sz="1300" i="1" dirty="0" smtClean="0"/>
              <a:t>International Water Institute</a:t>
            </a:r>
            <a:r>
              <a:rPr lang="en-US" sz="1300" dirty="0" smtClean="0"/>
              <a:t>; NDSU   </a:t>
            </a:r>
            <a:r>
              <a:rPr lang="en-US" sz="1300" b="1" dirty="0" smtClean="0"/>
              <a:t>$5.0 million</a:t>
            </a:r>
          </a:p>
          <a:p>
            <a:pPr>
              <a:defRPr/>
            </a:pPr>
            <a:r>
              <a:rPr lang="en-US" sz="1300" dirty="0" smtClean="0"/>
              <a:t>USGS, ACOE, NRCS</a:t>
            </a:r>
          </a:p>
          <a:p>
            <a:pPr>
              <a:defRPr/>
            </a:pPr>
            <a:r>
              <a:rPr lang="en-US" sz="1300" dirty="0" smtClean="0"/>
              <a:t>ND Red River Joint Water Resources </a:t>
            </a:r>
            <a:r>
              <a:rPr lang="en-US" sz="1300" dirty="0" err="1" smtClean="0"/>
              <a:t>Bd</a:t>
            </a:r>
            <a:r>
              <a:rPr lang="en-US" sz="1300" dirty="0" smtClean="0"/>
              <a:t> </a:t>
            </a:r>
          </a:p>
          <a:p>
            <a:pPr>
              <a:defRPr/>
            </a:pPr>
            <a:r>
              <a:rPr lang="en-US" sz="1300" dirty="0" smtClean="0"/>
              <a:t>MN Red River Watershed Management </a:t>
            </a:r>
            <a:r>
              <a:rPr lang="en-US" sz="1300" dirty="0" err="1" smtClean="0"/>
              <a:t>Bd</a:t>
            </a:r>
            <a:r>
              <a:rPr lang="en-US" sz="1300" dirty="0" smtClean="0"/>
              <a:t> </a:t>
            </a:r>
          </a:p>
          <a:p>
            <a:pPr>
              <a:defRPr/>
            </a:pPr>
            <a:r>
              <a:rPr lang="en-US" sz="1300" dirty="0" smtClean="0"/>
              <a:t>MN Buffalo-Red WSD</a:t>
            </a:r>
          </a:p>
          <a:p>
            <a:pPr>
              <a:defRPr/>
            </a:pPr>
            <a:r>
              <a:rPr lang="en-US" sz="1300" dirty="0" smtClean="0"/>
              <a:t>State of North Dakota </a:t>
            </a:r>
          </a:p>
          <a:p>
            <a:pPr>
              <a:defRPr/>
            </a:pPr>
            <a:r>
              <a:rPr lang="en-US" sz="1300" dirty="0" smtClean="0"/>
              <a:t>State of Minnesota </a:t>
            </a:r>
          </a:p>
          <a:p>
            <a:pPr>
              <a:defRPr/>
            </a:pPr>
            <a:r>
              <a:rPr lang="en-US" sz="1300" dirty="0" smtClean="0"/>
              <a:t>MN DOT</a:t>
            </a:r>
          </a:p>
          <a:p>
            <a:pPr>
              <a:defRPr/>
            </a:pPr>
            <a:r>
              <a:rPr lang="en-US" sz="1300" dirty="0" smtClean="0"/>
              <a:t>Cities of Fargo, Moorhead, Breckenridge, Wahpeton, East Grand Forks, Grand Forks</a:t>
            </a:r>
          </a:p>
          <a:p>
            <a:pPr>
              <a:defRPr/>
            </a:pPr>
            <a:r>
              <a:rPr lang="en-US" sz="1300" dirty="0" smtClean="0"/>
              <a:t>Begun: spring 2008; Anticipated completion: summer 2010</a:t>
            </a:r>
          </a:p>
          <a:p>
            <a:pPr lvl="1">
              <a:lnSpc>
                <a:spcPct val="90000"/>
              </a:lnSpc>
              <a:defRPr/>
            </a:pPr>
            <a:endParaRPr lang="en-US" sz="13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1300" b="1" dirty="0" smtClean="0"/>
              <a:t>2007 Flood Response    $822,000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300" dirty="0" smtClean="0"/>
              <a:t>$ 625K    State  Emergency Funds (DNR, DOT)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300" dirty="0" smtClean="0"/>
              <a:t>$  75K – USGS Grant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300" dirty="0" smtClean="0"/>
              <a:t>$122K – Mower and Freeborn Cos.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300" dirty="0" smtClean="0"/>
              <a:t>County Governments: Surveyors &amp; GIS technicians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>
              <a:defRPr/>
            </a:pPr>
            <a:r>
              <a:rPr lang="en-US" sz="1300" b="1" dirty="0" smtClean="0"/>
              <a:t>12 counties have contracted for their own elevation data</a:t>
            </a:r>
            <a:endParaRPr lang="en-US" sz="1300" b="1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C268A-5CFD-438C-9F71-E15886D8C1D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2.5% = $70,000/year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108D23-D63F-4A0B-93C7-604B3E949B0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Additional funding options for NE:</a:t>
            </a:r>
          </a:p>
          <a:p>
            <a:pPr marL="228600" indent="-228600">
              <a:buAutoNum type="arabicPeriod"/>
            </a:pPr>
            <a:r>
              <a:rPr lang="en-US" dirty="0" smtClean="0"/>
              <a:t>USGS: </a:t>
            </a:r>
            <a:r>
              <a:rPr lang="en-US" dirty="0" err="1" smtClean="0"/>
              <a:t>LiDAR</a:t>
            </a:r>
            <a:r>
              <a:rPr lang="en-US" dirty="0" smtClean="0"/>
              <a:t> Partnership Funds</a:t>
            </a:r>
          </a:p>
          <a:p>
            <a:pPr marL="228600" indent="-228600">
              <a:buAutoNum type="arabicPeriod"/>
            </a:pPr>
            <a:r>
              <a:rPr lang="en-US" dirty="0" smtClean="0"/>
              <a:t>EPA: Great Lakes Restoration Initiative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1AD61-277D-42A8-8D47-0A005DD1FF7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1" descr="MnGeo Logo Pantone 5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5175" y="160338"/>
            <a:ext cx="628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January 7, 2010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1CAB170-586B-4275-B44F-79D16233D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320B1F-2048-45EB-817D-1FB0B841FA26}" type="datetime1">
              <a:rPr lang="en-US"/>
              <a:pPr>
                <a:defRPr/>
              </a:pPr>
              <a:t>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MN GIS/LIS Spring Workshops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DC643F-8D8E-4EBA-9B8B-BE5BF337E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A23683-2BEE-498D-9054-82DC9F15C3DE}" type="datetime1">
              <a:rPr lang="en-US"/>
              <a:pPr>
                <a:defRPr/>
              </a:pPr>
              <a:t>1/7/2010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MN GIS/LIS Spring Workshops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00CD62-1A88-4693-9D80-F23783AB5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January 7, 2010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A741-FE9D-4B54-B3BE-06BCB26BF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dirty="0" err="1" smtClean="0"/>
              <a:t>Janaury</a:t>
            </a:r>
            <a:r>
              <a:rPr lang="en-US" dirty="0" smtClean="0"/>
              <a:t> 7, 2010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155E16-661F-477D-8662-75CB8A4D8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ECE4B-9808-4AC7-817F-935CE8066F1A}" type="datetime1">
              <a:rPr lang="en-US"/>
              <a:pPr>
                <a:defRPr/>
              </a:pPr>
              <a:t>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E864A8-ED7B-4531-AFAD-0669F22A6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D4C48C-1FAB-4F39-BC03-E8979BFCF79A}" type="datetime1">
              <a:rPr lang="en-US"/>
              <a:pPr>
                <a:defRPr/>
              </a:pPr>
              <a:t>1/7/2010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3B00B9-7FD6-4D02-B94E-019EA184C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B1F41A-3B8A-4ED5-AE8C-5A9F8319C5B8}" type="datetime1">
              <a:rPr lang="en-US"/>
              <a:pPr>
                <a:defRPr/>
              </a:pPr>
              <a:t>1/7/2010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B92118-E991-4500-A24D-75E9B7E2F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2A87EA-51A1-4E35-BD2B-F0AAE5E50B31}" type="datetime1">
              <a:rPr lang="en-US"/>
              <a:pPr>
                <a:defRPr/>
              </a:pPr>
              <a:t>1/7/2010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00A617-757A-4E01-BED4-981456AA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10FFA6-BE70-45F3-9147-0C179722F774}" type="datetime1">
              <a:rPr lang="en-US"/>
              <a:pPr>
                <a:defRPr/>
              </a:pPr>
              <a:t>1/7/2010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MN GIS/LIS Spring Workshops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A9FDC6-F38E-4BA0-B700-8D159C280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40FDCAF-C02E-49AA-98A8-6923B7A450F9}" type="datetime1">
              <a:rPr lang="en-US"/>
              <a:pPr>
                <a:defRPr/>
              </a:pPr>
              <a:t>1/7/2010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MN GIS/LIS Spring Workshops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368AFF-472A-4A4E-92C7-02F6D982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January 7, 2010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FADB976-6CC8-49CA-9B40-25BD955EE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9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Collaborative Projects Update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Cialek; </a:t>
            </a:r>
            <a:r>
              <a:rPr lang="en-US" dirty="0" err="1" smtClean="0"/>
              <a:t>MnGeo</a:t>
            </a:r>
            <a:endParaRPr lang="en-US" dirty="0" smtClean="0"/>
          </a:p>
          <a:p>
            <a:r>
              <a:rPr lang="en-US" sz="1800" dirty="0" smtClean="0"/>
              <a:t>chris.cialek@state.mn.us</a:t>
            </a:r>
          </a:p>
          <a:p>
            <a:r>
              <a:rPr lang="en-US" sz="1800" dirty="0" smtClean="0"/>
              <a:t>651.201.2481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7, 2010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60"/>
            <a:ext cx="5229225" cy="683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November 18, 2009</a:t>
            </a: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619500" y="6176963"/>
            <a:ext cx="52625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www.mngeo.state.mn.us/chouse/elevation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5038725" cy="3189287"/>
          </a:xfrm>
        </p:spPr>
        <p:txBody>
          <a:bodyPr/>
          <a:lstStyle/>
          <a:p>
            <a:pPr eaLnBrk="1" hangingPunct="1"/>
            <a:r>
              <a:rPr lang="en-US" dirty="0" smtClean="0"/>
              <a:t>Goal: </a:t>
            </a:r>
          </a:p>
          <a:p>
            <a:pPr lvl="1" eaLnBrk="1" hangingPunct="1"/>
            <a:r>
              <a:rPr lang="en-US" dirty="0" smtClean="0"/>
              <a:t>Provide new high resolution aerial photography for the   Metro Region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Project Area:</a:t>
            </a:r>
          </a:p>
          <a:p>
            <a:pPr lvl="1" eaLnBrk="1" hangingPunct="1"/>
            <a:r>
              <a:rPr lang="en-US" dirty="0" smtClean="0"/>
              <a:t>13-counties; 7,000 sq mi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2010 Orthoimagery Collaborative</a:t>
            </a:r>
            <a:endParaRPr lang="en-US" dirty="0"/>
          </a:p>
        </p:txBody>
      </p:sp>
      <p:pic>
        <p:nvPicPr>
          <p:cNvPr id="20485" name="Content Placeholder 7" descr="EC_MN_image_planning3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5925" y="1731963"/>
            <a:ext cx="3254375" cy="3252787"/>
          </a:xfrm>
        </p:spPr>
      </p:pic>
      <p:sp>
        <p:nvSpPr>
          <p:cNvPr id="11" name="Content Placeholder 7"/>
          <p:cNvSpPr txBox="1">
            <a:spLocks/>
          </p:cNvSpPr>
          <p:nvPr/>
        </p:nvSpPr>
        <p:spPr>
          <a:xfrm>
            <a:off x="457200" y="4791075"/>
            <a:ext cx="8229600" cy="1270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800" dirty="0">
                <a:latin typeface="+mn-lt"/>
              </a:rPr>
              <a:t>Partners: 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pPr>
            <a:r>
              <a:rPr lang="en-US" sz="2400" dirty="0">
                <a:latin typeface="+mn-lt"/>
              </a:rPr>
              <a:t>Metropolitan Council, DNR, </a:t>
            </a:r>
            <a:r>
              <a:rPr lang="en-US" sz="2400" dirty="0" err="1" smtClean="0">
                <a:latin typeface="+mn-lt"/>
              </a:rPr>
              <a:t>MnGeo</a:t>
            </a:r>
            <a:r>
              <a:rPr lang="en-US" sz="2400" dirty="0" smtClean="0">
                <a:latin typeface="+mn-lt"/>
              </a:rPr>
              <a:t>, Metropolitan </a:t>
            </a:r>
            <a:r>
              <a:rPr lang="en-US" sz="2400" dirty="0">
                <a:latin typeface="+mn-lt"/>
              </a:rPr>
              <a:t>Mosquito Control District, USGS (NGA)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27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Specifications:</a:t>
            </a:r>
          </a:p>
          <a:p>
            <a:pPr lvl="1" eaLnBrk="1" hangingPunct="1"/>
            <a:r>
              <a:rPr lang="en-US" sz="2400" dirty="0" smtClean="0"/>
              <a:t>4-band color; leaf-off</a:t>
            </a:r>
          </a:p>
          <a:p>
            <a:pPr lvl="1" eaLnBrk="1" hangingPunct="1"/>
            <a:r>
              <a:rPr lang="en-US" sz="2400" dirty="0" smtClean="0"/>
              <a:t>0.5 meter resolution</a:t>
            </a:r>
          </a:p>
          <a:p>
            <a:pPr lvl="1" eaLnBrk="1" hangingPunct="1"/>
            <a:r>
              <a:rPr lang="en-US" sz="2400" dirty="0" smtClean="0"/>
              <a:t>Stereo imagery </a:t>
            </a:r>
          </a:p>
          <a:p>
            <a:pPr lvl="1" eaLnBrk="1" hangingPunct="1"/>
            <a:r>
              <a:rPr lang="en-US" sz="2400" dirty="0" smtClean="0"/>
              <a:t>Option for 1-foot resolution in 7-county metro</a:t>
            </a:r>
          </a:p>
          <a:p>
            <a:pPr lvl="1" eaLnBrk="1" hangingPunct="1"/>
            <a:r>
              <a:rPr lang="en-US" sz="2400" dirty="0" smtClean="0"/>
              <a:t>Vendors encouraged to offer 6-inch resolution pricing for selected counties</a:t>
            </a:r>
            <a:endParaRPr lang="en-US" dirty="0" smtClean="0"/>
          </a:p>
          <a:p>
            <a:pPr eaLnBrk="1" hangingPunct="1"/>
            <a:r>
              <a:rPr lang="en-US" sz="2800" dirty="0" smtClean="0"/>
              <a:t>Status:</a:t>
            </a:r>
          </a:p>
          <a:p>
            <a:pPr lvl="1" eaLnBrk="1" hangingPunct="1"/>
            <a:r>
              <a:rPr lang="en-US" sz="2400" dirty="0" smtClean="0"/>
              <a:t>RFP closes January 11, 2010</a:t>
            </a:r>
          </a:p>
          <a:p>
            <a:pPr lvl="1" eaLnBrk="1" hangingPunct="1"/>
            <a:r>
              <a:rPr lang="en-US" sz="2400" dirty="0" smtClean="0"/>
              <a:t>  Award expected by end of January</a:t>
            </a:r>
          </a:p>
          <a:p>
            <a:pPr lvl="1" eaLnBrk="1" hangingPunct="1"/>
            <a:r>
              <a:rPr lang="en-US" sz="2400" dirty="0" smtClean="0"/>
              <a:t>       Flights take place spring 2010</a:t>
            </a:r>
          </a:p>
          <a:p>
            <a:pPr lvl="1" eaLnBrk="1" hangingPunct="1"/>
            <a:r>
              <a:rPr lang="en-US" sz="2400" dirty="0" smtClean="0"/>
              <a:t>             Data delivered late summer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2010 Orthoimagery Collaborative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624078" indent="-51435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STATEWIDE </a:t>
            </a:r>
            <a:r>
              <a:rPr lang="en-US" cap="all" dirty="0" smtClean="0"/>
              <a:t>high-resolution    elevation data  </a:t>
            </a:r>
            <a:r>
              <a:rPr lang="en-US" dirty="0" smtClean="0"/>
              <a:t>COLLABORATIVE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2010 AERIAL PHOTOGRAPHY COLLABORATIVE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Projects</a:t>
            </a:r>
            <a:endParaRPr lang="en-US" dirty="0"/>
          </a:p>
        </p:txBody>
      </p:sp>
      <p:pic>
        <p:nvPicPr>
          <p:cNvPr id="12293" name="Picture 6" descr="MnGeo Logo Pantone 5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150" y="274638"/>
            <a:ext cx="628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5286375" cy="4927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Goal:</a:t>
            </a:r>
          </a:p>
          <a:p>
            <a:pPr lvl="1" eaLnBrk="1" hangingPunct="1"/>
            <a:r>
              <a:rPr lang="en-US" sz="2400" dirty="0" smtClean="0"/>
              <a:t>Fulfill GCGI Digital Elevation Committee’s vision of statewide high-resolution elevation data for the state	</a:t>
            </a:r>
            <a:r>
              <a:rPr lang="en-US" sz="1600" dirty="0" smtClean="0"/>
              <a:t>(High Res = capable of 2-foot contours)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Technology</a:t>
            </a:r>
          </a:p>
          <a:p>
            <a:pPr lvl="1" eaLnBrk="1" hangingPunct="1"/>
            <a:r>
              <a:rPr lang="en-US" sz="2400" dirty="0" smtClean="0"/>
              <a:t>Light Detection and Ranging (</a:t>
            </a:r>
            <a:r>
              <a:rPr lang="en-US" sz="2400" dirty="0" err="1" smtClean="0"/>
              <a:t>LiDAR</a:t>
            </a:r>
            <a:r>
              <a:rPr lang="en-US" sz="2400" dirty="0" smtClean="0"/>
              <a:t>)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Statewide Elevation Collaborative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5286375" cy="4927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Goal:</a:t>
            </a:r>
          </a:p>
          <a:p>
            <a:pPr lvl="1" eaLnBrk="1" hangingPunct="1"/>
            <a:r>
              <a:rPr lang="en-US" sz="2400" dirty="0" smtClean="0"/>
              <a:t>Fulfill GCGI Digital Elevation Committee’s vision of statewide high-resolution elevation data for the state	</a:t>
            </a:r>
            <a:r>
              <a:rPr lang="en-US" sz="1600" dirty="0" smtClean="0"/>
              <a:t>(High Res = capable of 2-foot contours)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Technology</a:t>
            </a:r>
          </a:p>
          <a:p>
            <a:pPr lvl="1" eaLnBrk="1" hangingPunct="1"/>
            <a:r>
              <a:rPr lang="en-US" sz="2400" dirty="0" smtClean="0"/>
              <a:t>Light Detection and Ranging (</a:t>
            </a:r>
            <a:r>
              <a:rPr lang="en-US" sz="2400" dirty="0" err="1" smtClean="0"/>
              <a:t>LiDAR</a:t>
            </a:r>
            <a:r>
              <a:rPr lang="en-US" sz="2400" dirty="0" smtClean="0"/>
              <a:t>)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Statewide Elevation Collaborative</a:t>
            </a:r>
            <a:endParaRPr lang="en-US" dirty="0"/>
          </a:p>
        </p:txBody>
      </p:sp>
      <p:pic>
        <p:nvPicPr>
          <p:cNvPr id="6" name="Content Placeholder 14" descr="LIDAR-scanned-SICK-LMS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9768" y="1187450"/>
            <a:ext cx="2477032" cy="53752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199" y="1481328"/>
            <a:ext cx="4371975" cy="4525963"/>
          </a:xfrm>
        </p:spPr>
        <p:txBody>
          <a:bodyPr/>
          <a:lstStyle/>
          <a:p>
            <a:r>
              <a:rPr lang="en-US" dirty="0" smtClean="0"/>
              <a:t>Laser rangefinder</a:t>
            </a:r>
          </a:p>
          <a:p>
            <a:pPr lvl="1"/>
            <a:r>
              <a:rPr lang="en-US" dirty="0" smtClean="0"/>
              <a:t>~75,000 pulses/second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Inertial measuring unit</a:t>
            </a:r>
          </a:p>
          <a:p>
            <a:pPr lvl="1"/>
            <a:r>
              <a:rPr lang="en-US" dirty="0" smtClean="0"/>
              <a:t>Motion sensors</a:t>
            </a:r>
          </a:p>
          <a:p>
            <a:pPr lvl="1"/>
            <a:r>
              <a:rPr lang="en-US" dirty="0" smtClean="0"/>
              <a:t>Rotation sensors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GPS</a:t>
            </a:r>
          </a:p>
          <a:p>
            <a:endParaRPr lang="en-US" dirty="0" smtClean="0"/>
          </a:p>
          <a:p>
            <a:r>
              <a:rPr lang="en-US" dirty="0" smtClean="0"/>
              <a:t>On-board computer</a:t>
            </a:r>
          </a:p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Airborne </a:t>
            </a:r>
            <a:r>
              <a:rPr lang="en-US" dirty="0" err="1" smtClean="0"/>
              <a:t>LiDAR</a:t>
            </a:r>
            <a:endParaRPr lang="en-US" dirty="0"/>
          </a:p>
        </p:txBody>
      </p:sp>
      <p:pic>
        <p:nvPicPr>
          <p:cNvPr id="11" name="Object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1" y="1168591"/>
            <a:ext cx="32956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18,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Minnesota Statewide Elevation Mapping Program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Returns in 3-D</a:t>
            </a:r>
            <a:endParaRPr lang="en-US" dirty="0"/>
          </a:p>
        </p:txBody>
      </p:sp>
      <p:pic>
        <p:nvPicPr>
          <p:cNvPr id="6" name="Picture 3" descr="slide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1137"/>
            <a:ext cx="9143999" cy="542909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27600"/>
          </a:xfrm>
        </p:spPr>
        <p:txBody>
          <a:bodyPr/>
          <a:lstStyle/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Project Areas:</a:t>
            </a:r>
          </a:p>
          <a:p>
            <a:pPr lvl="1" eaLnBrk="1" hangingPunct="1"/>
            <a:r>
              <a:rPr lang="en-US" sz="2400" dirty="0" smtClean="0"/>
              <a:t>2006 FEMA Grant</a:t>
            </a:r>
          </a:p>
          <a:p>
            <a:pPr lvl="1" eaLnBrk="1" hangingPunct="1"/>
            <a:r>
              <a:rPr lang="en-US" sz="2400" dirty="0" smtClean="0"/>
              <a:t>2010 Red River Basin 				Mapping Initiative</a:t>
            </a:r>
          </a:p>
          <a:p>
            <a:pPr lvl="1" eaLnBrk="1" hangingPunct="1"/>
            <a:r>
              <a:rPr lang="en-US" sz="2400" dirty="0" smtClean="0"/>
              <a:t>2007 Southeast MN Flood 				Response</a:t>
            </a:r>
          </a:p>
          <a:p>
            <a:pPr lvl="1" eaLnBrk="1" hangingPunct="1"/>
            <a:r>
              <a:rPr lang="en-US" sz="2400" dirty="0" smtClean="0"/>
              <a:t>12 Counties contracted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Statewide Elevation Collaborative</a:t>
            </a:r>
            <a:endParaRPr lang="en-US" dirty="0"/>
          </a:p>
        </p:txBody>
      </p:sp>
      <p:pic>
        <p:nvPicPr>
          <p:cNvPr id="16389" name="Content Placeholder 5" descr="lidar_status_map_m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387" y="1481138"/>
            <a:ext cx="3427413" cy="443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48675" cy="4927600"/>
          </a:xfrm>
        </p:spPr>
        <p:txBody>
          <a:bodyPr/>
          <a:lstStyle/>
          <a:p>
            <a:pPr eaLnBrk="1" hangingPunct="1"/>
            <a:r>
              <a:rPr lang="en-US" dirty="0" smtClean="0"/>
              <a:t>Developments:</a:t>
            </a:r>
          </a:p>
          <a:p>
            <a:pPr lvl="1" eaLnBrk="1" hangingPunct="1"/>
            <a:r>
              <a:rPr lang="en-US" dirty="0" smtClean="0"/>
              <a:t>Last session, Legislature allocated $5.6-million to DNR to continue data collection over 2010 – 2012</a:t>
            </a:r>
          </a:p>
          <a:p>
            <a:pPr lvl="1" eaLnBrk="1" hangingPunct="1"/>
            <a:r>
              <a:rPr lang="en-US" dirty="0" smtClean="0"/>
              <a:t>Source: 2008 MN Clean Water, Land and Legacy Amendment</a:t>
            </a:r>
          </a:p>
          <a:p>
            <a:pPr lvl="1" eaLnBrk="1" hangingPunct="1"/>
            <a:r>
              <a:rPr lang="en-US" dirty="0" smtClean="0"/>
              <a:t>2.5% to </a:t>
            </a:r>
            <a:r>
              <a:rPr lang="en-US" dirty="0" err="1" smtClean="0"/>
              <a:t>MnGeo</a:t>
            </a:r>
            <a:r>
              <a:rPr lang="en-US" dirty="0" smtClean="0"/>
              <a:t> for data coordination and distribution</a:t>
            </a:r>
          </a:p>
          <a:p>
            <a:pPr lvl="1" eaLnBrk="1" hangingPunct="1"/>
            <a:r>
              <a:rPr lang="en-US" dirty="0" smtClean="0"/>
              <a:t>Steering committee formed to oversee contracting: </a:t>
            </a:r>
          </a:p>
          <a:p>
            <a:pPr lvl="2" eaLnBrk="1" hangingPunct="1"/>
            <a:r>
              <a:rPr lang="en-US" dirty="0" smtClean="0"/>
              <a:t>Tim Loesch, DNR</a:t>
            </a:r>
          </a:p>
          <a:p>
            <a:pPr lvl="2" eaLnBrk="1" hangingPunct="1"/>
            <a:r>
              <a:rPr lang="en-US" dirty="0" smtClean="0"/>
              <a:t>Pete Jenkins, </a:t>
            </a:r>
            <a:r>
              <a:rPr lang="en-US" dirty="0" err="1" smtClean="0"/>
              <a:t>MnDOT</a:t>
            </a:r>
            <a:endParaRPr lang="en-US" dirty="0" smtClean="0"/>
          </a:p>
          <a:p>
            <a:pPr lvl="2" eaLnBrk="1" hangingPunct="1"/>
            <a:r>
              <a:rPr lang="en-US" dirty="0" smtClean="0"/>
              <a:t>Ron Wencl, USGS</a:t>
            </a:r>
          </a:p>
          <a:p>
            <a:pPr lvl="2" eaLnBrk="1" hangingPunct="1"/>
            <a:r>
              <a:rPr lang="en-US" dirty="0" smtClean="0"/>
              <a:t>Chris Cialek, </a:t>
            </a:r>
            <a:r>
              <a:rPr lang="en-US" dirty="0" err="1" smtClean="0"/>
              <a:t>MnGeo</a:t>
            </a:r>
            <a:endParaRPr lang="en-US" dirty="0" smtClean="0"/>
          </a:p>
          <a:p>
            <a:pPr lvl="1" eaLnBrk="1" hangingPunct="1"/>
            <a:r>
              <a:rPr lang="en-US" dirty="0" smtClean="0"/>
              <a:t>Data collection to begin in Spring 2010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Statewide Elevation Collaborative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10074</TotalTime>
  <Words>647</Words>
  <Application>Microsoft Office PowerPoint</Application>
  <PresentationFormat>On-screen Show (4:3)</PresentationFormat>
  <Paragraphs>177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Collaborative Projects Update</vt:lpstr>
      <vt:lpstr>Projects</vt:lpstr>
      <vt:lpstr>Statewide Elevation Collaborative</vt:lpstr>
      <vt:lpstr>Statewide Elevation Collaborative</vt:lpstr>
      <vt:lpstr>Airborne LiDAR</vt:lpstr>
      <vt:lpstr>Multiple Returns in 3-D</vt:lpstr>
      <vt:lpstr>Slide 7</vt:lpstr>
      <vt:lpstr>Statewide Elevation Collaborative</vt:lpstr>
      <vt:lpstr>Statewide Elevation Collaborative</vt:lpstr>
      <vt:lpstr>Slide 10</vt:lpstr>
      <vt:lpstr>Slide 11</vt:lpstr>
      <vt:lpstr>2010 Orthoimagery Collaborative</vt:lpstr>
      <vt:lpstr>2010 Orthoimagery Collaborative</vt:lpstr>
    </vt:vector>
  </TitlesOfParts>
  <Company>IDNR/GSB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the Detail of Land Use Classification</dc:title>
  <dc:creator>Pete Kollasch</dc:creator>
  <cp:lastModifiedBy>CCIALEK</cp:lastModifiedBy>
  <cp:revision>395</cp:revision>
  <dcterms:created xsi:type="dcterms:W3CDTF">2005-10-11T19:39:04Z</dcterms:created>
  <dcterms:modified xsi:type="dcterms:W3CDTF">2010-01-07T18:09:14Z</dcterms:modified>
</cp:coreProperties>
</file>